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B7AB4-2156-D494-C2C4-7C8C8143E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4F9FF9-E577-3FD6-08EF-933398C27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A623D-FFA9-7D8E-9BBC-D416E1FC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3458D-FFAB-8D3B-8721-20DD03B1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3AD7A-DE2F-5C65-0440-FCFF4D09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6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A9A3B-5A72-1420-0714-17F2C768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6455AB-B3E9-BA01-153F-581FEF628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6CE4-4DF6-4A4C-813F-A1F4AAAA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A5C8F7-2449-B10E-FE22-882C0708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52370-81E0-374C-F702-DB9A5AD8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33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5B30D9-915D-A2D2-A4E1-8510F6742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2153E1-11D1-F708-B7DF-3F2B94E14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2E567-B609-6610-CD88-A058F5B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6A47C-E079-E9C9-48D0-391D4DAB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6E359-5BFE-1B48-C75C-7869EBA6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9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58B9B-384B-D40F-21C7-0636CF4D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68046-A0DB-E47B-9F4E-FC38FD11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FBD6B-F003-2BC9-0CC1-2D89593D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DA392-5036-E623-FA7A-AEFE7A81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A889B-B38A-5DBF-E815-8A0136DF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2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82E19-00BA-8519-DA36-286E53D8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E8747-33B5-AAC8-C60C-3E15A327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BC4BCF-7785-8C71-AD10-91D7876A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D5F9F-1F3A-E058-0EA1-1A2941FE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DAA257-4ED1-F379-5575-14CA86BB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6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B5A10-DC75-A5E3-AAC8-A48568E4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9DD77E-5682-C821-4391-4FCD2C948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23FBE3-28CA-D0CB-4A2B-257EAB508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2976B-A7EB-11B2-CBA0-3EFB9CCE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EE8732-E5C1-F854-A6B2-14086FF5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CA7D6F-A265-D5FF-F725-B459150D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2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C860B-EBFF-D639-F7E9-1622BE7F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D5E999-1816-4DE7-D507-C489C25F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028A1F-3617-73F9-0896-DE05FFD2C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33D842-B373-196E-7189-929A75D78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6F467B-213C-562C-117B-A53A65E64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ABE08A-0576-3CED-9906-AABAC4B8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528AB7-13D6-A56E-6740-4727D21A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3F3DC5-5225-FE54-E9DA-C82054D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95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D5FFD-D807-060E-B3D5-E1030147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63991F-3641-5A23-3B9F-C9767314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0FE542-3A99-C24B-D74D-2201EF1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688B3A-3503-E307-A68A-D7B691A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72D1F2-92FE-6275-F337-5E14CB6D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1AA72E-EF14-1921-840B-B6DDF3A2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241F3-EE76-811A-BF87-CC0A0876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19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71536-CD8C-3ACE-D5A1-D178A016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EB6BD6-DEC3-DF3B-3BAD-2B3ABFD2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9A15E3-16A5-5DE1-C4F3-D9A22DD7F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22C48-3D84-5C58-C48F-A033650F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29571-D71A-DE2E-48FD-0FB5E985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2AFBA-07C5-9C34-00A8-28BD210A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77EE9-4DFC-A510-2130-32C50AD3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017FC0-5A57-AC03-B859-31ADCD5AB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4E3D5-5645-9BA2-AB49-F574B0B8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87107F-FD8F-E579-CF45-3E8CBF9A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551AC-41F3-15F0-45FA-EF8F596E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5C533-93D4-6C64-1AB6-412B1E7B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92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E41E32-A65D-AA85-6D32-BB2E173E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9EF56-81FB-9382-D584-ACE945B2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11330-C451-8840-AAD7-45FB29604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C799-06C8-7242-968B-C724174578A9}" type="datetimeFigureOut">
              <a:rPr lang="es-ES" smtClean="0"/>
              <a:t>23/3/23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60816-127C-4DE3-FFEB-C63C31D69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337F1-AEF8-B88E-4B86-08034F2BF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8FAA-5A92-D04E-AB45-7EB9FB630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93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coeck@sckcen.be" TargetMode="External"/><Relationship Id="rId7" Type="http://schemas.openxmlformats.org/officeDocument/2006/relationships/hyperlink" Target="mailto:Agnieszka.Korgul@fuw.edu.pl" TargetMode="External"/><Relationship Id="rId2" Type="http://schemas.openxmlformats.org/officeDocument/2006/relationships/hyperlink" Target="mailto:Johann.Collot@lpsc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ssandra.fantoni@lnf.infn.it" TargetMode="External"/><Relationship Id="rId5" Type="http://schemas.openxmlformats.org/officeDocument/2006/relationships/hyperlink" Target="mailto:a.boeltzig@hzdr.de" TargetMode="External"/><Relationship Id="rId4" Type="http://schemas.openxmlformats.org/officeDocument/2006/relationships/hyperlink" Target="mailto:magnus.schloesser@kit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p.org/education" TargetMode="External"/><Relationship Id="rId3" Type="http://schemas.openxmlformats.org/officeDocument/2006/relationships/hyperlink" Target="https://theiop.org/inclusion-and-diversity/" TargetMode="External"/><Relationship Id="rId7" Type="http://schemas.openxmlformats.org/officeDocument/2006/relationships/hyperlink" Target="https://www.iop.org/about/IOP-diversity-inclusion" TargetMode="External"/><Relationship Id="rId2" Type="http://schemas.openxmlformats.org/officeDocument/2006/relationships/hyperlink" Target="https://theiop.org/iop-diversity-inclusion-pan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kri.org/what-we-offer/supporting-healthy-research-and-innovation-culture/equality-diversity-and-inclusion/" TargetMode="External"/><Relationship Id="rId11" Type="http://schemas.openxmlformats.org/officeDocument/2006/relationships/hyperlink" Target="https://aps.org/programs/education/policy.cfm" TargetMode="External"/><Relationship Id="rId5" Type="http://schemas.openxmlformats.org/officeDocument/2006/relationships/hyperlink" Target="https://www.eps.org/" TargetMode="External"/><Relationship Id="rId10" Type="http://schemas.openxmlformats.org/officeDocument/2006/relationships/hyperlink" Target="https://www.aps.org/about/governance/committees/commin/index.cfm" TargetMode="External"/><Relationship Id="rId4" Type="http://schemas.openxmlformats.org/officeDocument/2006/relationships/hyperlink" Target="https://www.iop.org/about/blogs/impact-APPG-diversity-inclusion-recommendations" TargetMode="External"/><Relationship Id="rId9" Type="http://schemas.openxmlformats.org/officeDocument/2006/relationships/hyperlink" Target="https://nupecc.org/jenaa/?display=diversit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21ED4-CF30-F7E3-1180-545EC6A66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Training, </a:t>
            </a:r>
            <a:r>
              <a:rPr lang="es-ES" dirty="0" err="1"/>
              <a:t>Carrers</a:t>
            </a:r>
            <a:r>
              <a:rPr lang="es-ES" dirty="0"/>
              <a:t> and </a:t>
            </a:r>
            <a:r>
              <a:rPr lang="es-ES" dirty="0" err="1"/>
              <a:t>Diversity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FB3DC4-7C09-B51D-5861-99D889F26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Maria</a:t>
            </a:r>
            <a:r>
              <a:rPr lang="es-ES" dirty="0"/>
              <a:t> J G Borge</a:t>
            </a:r>
          </a:p>
          <a:p>
            <a:r>
              <a:rPr lang="es-ES" dirty="0"/>
              <a:t>Instituto de Estructura de la Materia</a:t>
            </a:r>
          </a:p>
          <a:p>
            <a:r>
              <a:rPr lang="es-ES" dirty="0"/>
              <a:t>CSIC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03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8836D-3CAA-E92C-06C6-6C57D706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8FCA7-157B-5B4A-FE3F-2473F728D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order to enhance the competitiveness of our research infrastructures and its technical capabilities, we should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training schools and events. We propose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annual training schools in experimental nuclear facilities of different sizes.</a:t>
            </a:r>
          </a:p>
          <a:p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Carrers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Opportunities for the Ph’s in Academia, Industry and High school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Diversity: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big effort should be realized to ensure large diversity, engaging people of different nationality, gender, age, and level of professional expertise. </a:t>
            </a:r>
          </a:p>
          <a:p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6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C9676-1647-0FF5-0009-23DE785D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708"/>
            <a:ext cx="10515600" cy="6493267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Science – People and Society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Training, Careers &amp; Diversity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Coordinator: Maria Jose Garcia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Borge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livius.trache@nipne.ro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 Nilsson: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Thomas.Nilsson@chalmers.se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(Grenoble): </a:t>
            </a:r>
            <a:r>
              <a:rPr lang="en-US" sz="1800" u="sng" dirty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Johann.Collot@lpsc.in2p3.fr</a:t>
            </a:r>
            <a:r>
              <a:rPr lang="en-US" sz="1800" u="sng" dirty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  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Coeck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SCK : </a:t>
            </a:r>
            <a:r>
              <a:rPr lang="en-US" sz="1800" u="sng" dirty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mcoeck@sckcen.be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Magnus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Schlösser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(KIT) :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magnus.schloesser@kit.edu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Boeltzig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(HZDR) :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a.boeltzig@hzdr.de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Fantoni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alessandra.fantoni@lnf.infn.it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Fynbo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fynbo@phys.au.dk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Fanny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Farget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fanny.farget@ganil.fr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Agnieszka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Korgul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800" u="sng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Agnieszka.Korgul@fuw.edu.pl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3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04D86-7982-DFEC-33B4-5E3EED27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Valuing</a:t>
            </a:r>
            <a:r>
              <a:rPr lang="es-ES" dirty="0"/>
              <a:t> </a:t>
            </a:r>
            <a:r>
              <a:rPr lang="es-ES" dirty="0" err="1"/>
              <a:t>Diversity</a:t>
            </a:r>
            <a:r>
              <a:rPr lang="es-ES" dirty="0"/>
              <a:t> &amp; </a:t>
            </a:r>
            <a:r>
              <a:rPr lang="es-ES" dirty="0" err="1"/>
              <a:t>Capitalising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6035E-E496-F08B-C9A8-86F61698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1800" dirty="0" err="1">
                <a:effectLst/>
                <a:latin typeface="CMR10"/>
              </a:rPr>
              <a:t>Create</a:t>
            </a:r>
            <a:r>
              <a:rPr lang="es-ES" sz="1800" dirty="0">
                <a:effectLst/>
                <a:latin typeface="CMR10"/>
              </a:rPr>
              <a:t> a </a:t>
            </a:r>
            <a:r>
              <a:rPr lang="es-ES" sz="1800" dirty="0" err="1">
                <a:effectLst/>
                <a:latin typeface="CMR10"/>
              </a:rPr>
              <a:t>work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environment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that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accelerates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productivity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innovation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promotes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life</a:t>
            </a:r>
            <a:r>
              <a:rPr lang="es-ES" sz="1800" dirty="0">
                <a:effectLst/>
                <a:latin typeface="CMR10"/>
              </a:rPr>
              <a:t>- </a:t>
            </a:r>
            <a:r>
              <a:rPr lang="es-ES" sz="1800" dirty="0" err="1">
                <a:effectLst/>
                <a:latin typeface="CMR10"/>
              </a:rPr>
              <a:t>work</a:t>
            </a:r>
            <a:r>
              <a:rPr lang="es-ES" sz="1800" dirty="0">
                <a:effectLst/>
                <a:latin typeface="CMR10"/>
              </a:rPr>
              <a:t> balance; </a:t>
            </a:r>
            <a:endParaRPr lang="es-ES" sz="1800" dirty="0">
              <a:effectLst/>
              <a:latin typeface="CMSY10"/>
            </a:endParaRPr>
          </a:p>
          <a:p>
            <a:r>
              <a:rPr lang="es-ES" sz="1800" dirty="0" err="1">
                <a:effectLst/>
                <a:latin typeface="CMR10"/>
              </a:rPr>
              <a:t>Have</a:t>
            </a:r>
            <a:r>
              <a:rPr lang="es-ES" sz="1800" dirty="0">
                <a:effectLst/>
                <a:latin typeface="CMR10"/>
              </a:rPr>
              <a:t> a positive </a:t>
            </a:r>
            <a:r>
              <a:rPr lang="es-ES" sz="1800" dirty="0" err="1">
                <a:effectLst/>
                <a:latin typeface="CMR10"/>
              </a:rPr>
              <a:t>impact</a:t>
            </a:r>
            <a:r>
              <a:rPr lang="es-ES" sz="1800" dirty="0">
                <a:effectLst/>
                <a:latin typeface="CMR10"/>
              </a:rPr>
              <a:t> in </a:t>
            </a:r>
            <a:r>
              <a:rPr lang="es-ES" sz="1800" dirty="0" err="1">
                <a:effectLst/>
                <a:latin typeface="CMR10"/>
              </a:rPr>
              <a:t>attracting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retaining</a:t>
            </a:r>
            <a:r>
              <a:rPr lang="es-ES" sz="1800" dirty="0">
                <a:effectLst/>
                <a:latin typeface="CMR10"/>
              </a:rPr>
              <a:t>, and </a:t>
            </a:r>
            <a:r>
              <a:rPr lang="es-ES" sz="1800" dirty="0" err="1">
                <a:effectLst/>
                <a:latin typeface="CMR10"/>
              </a:rPr>
              <a:t>promoting</a:t>
            </a:r>
            <a:r>
              <a:rPr lang="es-ES" sz="1800" dirty="0">
                <a:effectLst/>
                <a:latin typeface="CMR10"/>
              </a:rPr>
              <a:t> diverse sets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skills</a:t>
            </a:r>
            <a:r>
              <a:rPr lang="es-ES" sz="1800" dirty="0">
                <a:effectLst/>
                <a:latin typeface="CMR10"/>
              </a:rPr>
              <a:t>; </a:t>
            </a:r>
          </a:p>
          <a:p>
            <a:r>
              <a:rPr lang="es-ES" sz="1800" dirty="0" err="1">
                <a:latin typeface="CMR10"/>
              </a:rPr>
              <a:t>Added</a:t>
            </a:r>
            <a:r>
              <a:rPr lang="es-ES" sz="1800" dirty="0">
                <a:latin typeface="CMR10"/>
              </a:rPr>
              <a:t> </a:t>
            </a:r>
            <a:r>
              <a:rPr lang="es-ES" sz="1800" dirty="0" err="1">
                <a:latin typeface="CMR10"/>
              </a:rPr>
              <a:t>Value</a:t>
            </a:r>
            <a:r>
              <a:rPr lang="es-ES" sz="1800" dirty="0">
                <a:latin typeface="CMR10"/>
              </a:rPr>
              <a:t> </a:t>
            </a:r>
            <a:r>
              <a:rPr lang="es-ES" sz="1800" dirty="0" err="1">
                <a:latin typeface="CMR10"/>
              </a:rPr>
              <a:t>for</a:t>
            </a:r>
            <a:r>
              <a:rPr lang="es-ES" sz="1800" dirty="0">
                <a:latin typeface="CMR10"/>
              </a:rPr>
              <a:t> </a:t>
            </a:r>
            <a:r>
              <a:rPr lang="es-ES" sz="1800" dirty="0" err="1">
                <a:latin typeface="CMR10"/>
              </a:rPr>
              <a:t>society</a:t>
            </a:r>
            <a:r>
              <a:rPr lang="es-ES" sz="1800" dirty="0">
                <a:latin typeface="CMR10"/>
              </a:rPr>
              <a:t>. </a:t>
            </a:r>
            <a:r>
              <a:rPr lang="es-ES" sz="1800" dirty="0" err="1">
                <a:effectLst/>
                <a:latin typeface="CMR10"/>
              </a:rPr>
              <a:t>Have</a:t>
            </a:r>
            <a:r>
              <a:rPr lang="es-ES" sz="1800" dirty="0">
                <a:effectLst/>
                <a:latin typeface="CMR10"/>
              </a:rPr>
              <a:t> a positive </a:t>
            </a:r>
            <a:r>
              <a:rPr lang="es-ES" sz="1800" dirty="0" err="1">
                <a:effectLst/>
                <a:latin typeface="CMR10"/>
              </a:rPr>
              <a:t>impact</a:t>
            </a:r>
            <a:r>
              <a:rPr lang="es-ES" sz="1800" dirty="0">
                <a:effectLst/>
                <a:latin typeface="CMR10"/>
              </a:rPr>
              <a:t> in </a:t>
            </a:r>
            <a:r>
              <a:rPr lang="es-ES" sz="1800" dirty="0" err="1">
                <a:effectLst/>
                <a:latin typeface="CMR10"/>
              </a:rPr>
              <a:t>attracting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retaining</a:t>
            </a:r>
            <a:r>
              <a:rPr lang="es-ES" sz="1800" dirty="0">
                <a:effectLst/>
                <a:latin typeface="CMR10"/>
              </a:rPr>
              <a:t>, and </a:t>
            </a:r>
            <a:r>
              <a:rPr lang="es-ES" sz="1800" dirty="0" err="1">
                <a:effectLst/>
                <a:latin typeface="CMR10"/>
              </a:rPr>
              <a:t>promoting</a:t>
            </a:r>
            <a:r>
              <a:rPr lang="es-ES" sz="1800" dirty="0">
                <a:effectLst/>
                <a:latin typeface="CMR10"/>
              </a:rPr>
              <a:t> diverse sets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skills</a:t>
            </a:r>
            <a:r>
              <a:rPr lang="es-ES" sz="1800" dirty="0">
                <a:effectLst/>
                <a:latin typeface="CMR10"/>
              </a:rPr>
              <a:t>; </a:t>
            </a:r>
            <a:endParaRPr lang="es-ES" sz="1800" dirty="0">
              <a:effectLst/>
              <a:latin typeface="CMSY10"/>
            </a:endParaRPr>
          </a:p>
          <a:p>
            <a:r>
              <a:rPr lang="es-ES" sz="1800" dirty="0" err="1">
                <a:effectLst/>
                <a:latin typeface="CMR10"/>
              </a:rPr>
              <a:t>Fight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prejudice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discrimination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fostering</a:t>
            </a:r>
            <a:r>
              <a:rPr lang="es-ES" sz="1800" dirty="0">
                <a:effectLst/>
                <a:latin typeface="CMR10"/>
              </a:rPr>
              <a:t> a culture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inclusion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based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respect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for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indi</a:t>
            </a:r>
            <a:r>
              <a:rPr lang="es-ES" sz="1800" dirty="0">
                <a:effectLst/>
                <a:latin typeface="CMR10"/>
              </a:rPr>
              <a:t>- vidual human </a:t>
            </a:r>
            <a:r>
              <a:rPr lang="es-ES" sz="1800" dirty="0" err="1">
                <a:effectLst/>
                <a:latin typeface="CMR10"/>
              </a:rPr>
              <a:t>beings</a:t>
            </a:r>
            <a:r>
              <a:rPr lang="es-ES" sz="1800" dirty="0">
                <a:effectLst/>
                <a:latin typeface="CMR10"/>
              </a:rPr>
              <a:t>. </a:t>
            </a:r>
            <a:endParaRPr lang="es-ES" sz="1800" dirty="0">
              <a:effectLst/>
              <a:latin typeface="CMSY10"/>
            </a:endParaRPr>
          </a:p>
          <a:p>
            <a:r>
              <a:rPr lang="es-ES" sz="1800" dirty="0" err="1">
                <a:effectLst/>
                <a:latin typeface="CMR10"/>
              </a:rPr>
              <a:t>Valuing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the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characteristics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skills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talents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each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person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promotes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equal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treatment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opportunities</a:t>
            </a:r>
            <a:r>
              <a:rPr lang="es-ES" sz="1800" dirty="0">
                <a:effectLst/>
                <a:latin typeface="CMR10"/>
              </a:rPr>
              <a:t> </a:t>
            </a:r>
            <a:endParaRPr lang="es-ES" sz="1800" dirty="0">
              <a:effectLst/>
              <a:latin typeface="CMSY10"/>
            </a:endParaRPr>
          </a:p>
          <a:p>
            <a:r>
              <a:rPr lang="es-ES" sz="1800" dirty="0" err="1">
                <a:effectLst/>
                <a:latin typeface="CMR10"/>
              </a:rPr>
              <a:t>Contribute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to</a:t>
            </a:r>
            <a:r>
              <a:rPr lang="es-ES" sz="1800" dirty="0">
                <a:effectLst/>
                <a:latin typeface="CMR10"/>
              </a:rPr>
              <a:t> personal and </a:t>
            </a:r>
            <a:r>
              <a:rPr lang="es-ES" sz="1800" dirty="0" err="1">
                <a:effectLst/>
                <a:latin typeface="CMR10"/>
              </a:rPr>
              <a:t>professional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development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towards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the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improvement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social and </a:t>
            </a:r>
            <a:r>
              <a:rPr lang="es-ES" sz="1800" dirty="0" err="1">
                <a:effectLst/>
                <a:latin typeface="CMR10"/>
              </a:rPr>
              <a:t>economic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standards</a:t>
            </a:r>
            <a:r>
              <a:rPr lang="es-ES" sz="1800" dirty="0">
                <a:effectLst/>
                <a:latin typeface="CMR10"/>
              </a:rPr>
              <a:t>. </a:t>
            </a:r>
            <a:endParaRPr lang="es-ES" sz="1800" dirty="0">
              <a:effectLst/>
              <a:latin typeface="CMSY1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 err="1">
                <a:effectLst/>
                <a:latin typeface="CMR10"/>
              </a:rPr>
              <a:t>Developing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an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organizational</a:t>
            </a:r>
            <a:r>
              <a:rPr lang="es-ES" sz="1800" dirty="0">
                <a:effectLst/>
                <a:latin typeface="CMR10"/>
              </a:rPr>
              <a:t> culture </a:t>
            </a:r>
            <a:r>
              <a:rPr lang="es-ES" sz="1800" dirty="0" err="1">
                <a:effectLst/>
                <a:latin typeface="CMR10"/>
              </a:rPr>
              <a:t>based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on</a:t>
            </a:r>
            <a:r>
              <a:rPr lang="es-ES" sz="1800" dirty="0">
                <a:effectLst/>
                <a:latin typeface="CMR10"/>
              </a:rPr>
              <a:t> mutual </a:t>
            </a:r>
            <a:r>
              <a:rPr lang="es-ES" sz="1800" dirty="0" err="1">
                <a:effectLst/>
                <a:latin typeface="CMR10"/>
              </a:rPr>
              <a:t>respect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recognition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appreciation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individual </a:t>
            </a:r>
            <a:r>
              <a:rPr lang="es-ES" sz="1800" dirty="0" err="1">
                <a:effectLst/>
                <a:latin typeface="CMR10"/>
              </a:rPr>
              <a:t>differences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talents</a:t>
            </a:r>
            <a:r>
              <a:rPr lang="es-ES" sz="1800" dirty="0">
                <a:effectLst/>
                <a:latin typeface="CMR10"/>
              </a:rPr>
              <a:t>; </a:t>
            </a:r>
            <a:endParaRPr lang="es-ES" sz="1800" dirty="0">
              <a:effectLst/>
              <a:latin typeface="CMSY1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 err="1">
                <a:effectLst/>
                <a:latin typeface="CMR10"/>
              </a:rPr>
              <a:t>Monitoring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analyzing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evaluating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sharing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information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on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gender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tenure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age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diversity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citizenship</a:t>
            </a:r>
            <a:r>
              <a:rPr lang="es-ES" sz="1800" dirty="0">
                <a:effectLst/>
                <a:latin typeface="CMR10"/>
              </a:rPr>
              <a:t> and </a:t>
            </a:r>
            <a:r>
              <a:rPr lang="es-ES" sz="1800" dirty="0" err="1">
                <a:effectLst/>
                <a:latin typeface="CMR10"/>
              </a:rPr>
              <a:t>workplace</a:t>
            </a:r>
            <a:r>
              <a:rPr lang="es-ES" sz="1800" dirty="0">
                <a:effectLst/>
                <a:latin typeface="CMR10"/>
              </a:rPr>
              <a:t> (country); </a:t>
            </a:r>
            <a:endParaRPr lang="es-ES" sz="1800" dirty="0">
              <a:effectLst/>
              <a:latin typeface="CMSY10"/>
            </a:endParaRPr>
          </a:p>
          <a:p>
            <a:r>
              <a:rPr lang="es-ES" sz="1800" dirty="0" err="1">
                <a:effectLst/>
                <a:latin typeface="CMR10"/>
              </a:rPr>
              <a:t>Promoting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understanding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learning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about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other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practices</a:t>
            </a:r>
            <a:r>
              <a:rPr lang="es-ES" sz="1800" dirty="0">
                <a:effectLst/>
                <a:latin typeface="CMR10"/>
              </a:rPr>
              <a:t>, </a:t>
            </a:r>
            <a:r>
              <a:rPr lang="es-ES" sz="1800" dirty="0" err="1">
                <a:effectLst/>
                <a:latin typeface="CMR10"/>
              </a:rPr>
              <a:t>sharing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of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experiences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among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the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various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signatory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organizations</a:t>
            </a:r>
            <a:r>
              <a:rPr lang="es-ES" sz="1800" dirty="0">
                <a:effectLst/>
                <a:latin typeface="CMR10"/>
              </a:rPr>
              <a:t>, and </a:t>
            </a:r>
            <a:r>
              <a:rPr lang="es-ES" sz="1800" dirty="0" err="1">
                <a:effectLst/>
                <a:latin typeface="CMR10"/>
              </a:rPr>
              <a:t>wider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public</a:t>
            </a:r>
            <a:r>
              <a:rPr lang="es-ES" sz="1800" dirty="0">
                <a:effectLst/>
                <a:latin typeface="CMR10"/>
              </a:rPr>
              <a:t> </a:t>
            </a:r>
            <a:r>
              <a:rPr lang="es-ES" sz="1800" dirty="0" err="1">
                <a:effectLst/>
                <a:latin typeface="CMR10"/>
              </a:rPr>
              <a:t>initiatives</a:t>
            </a:r>
            <a:r>
              <a:rPr lang="es-ES" sz="1800" dirty="0">
                <a:effectLst/>
                <a:latin typeface="CMR10"/>
              </a:rPr>
              <a:t>. </a:t>
            </a:r>
            <a:endParaRPr lang="es-ES" sz="1800" dirty="0">
              <a:effectLst/>
              <a:latin typeface="CMSY10"/>
            </a:endParaRPr>
          </a:p>
          <a:p>
            <a:pPr marL="0" indent="0">
              <a:buNone/>
            </a:pPr>
            <a:r>
              <a:rPr lang="es-ES" sz="1800" dirty="0">
                <a:effectLst/>
                <a:latin typeface="CMR10"/>
              </a:rPr>
              <a:t> </a:t>
            </a:r>
            <a:endParaRPr lang="es-ES" sz="1800" dirty="0">
              <a:effectLst/>
              <a:latin typeface="CMSY10"/>
            </a:endParaRPr>
          </a:p>
          <a:p>
            <a:endParaRPr lang="es-ES" sz="1800" dirty="0">
              <a:effectLst/>
              <a:latin typeface="CMSY1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83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6EAA0-5F28-48FC-9292-71A1B19C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u="none" strike="noStrike" dirty="0" err="1">
                <a:solidFill>
                  <a:srgbClr val="222222"/>
                </a:solidFill>
                <a:effectLst/>
                <a:latin typeface="Harding"/>
              </a:rPr>
              <a:t>Achieving</a:t>
            </a:r>
            <a:r>
              <a:rPr lang="es-ES" b="1" i="0" u="none" strike="noStrike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es-ES" b="1" i="0" u="none" strike="noStrike" dirty="0" err="1">
                <a:solidFill>
                  <a:srgbClr val="222222"/>
                </a:solidFill>
                <a:effectLst/>
                <a:latin typeface="Harding"/>
              </a:rPr>
              <a:t>diversity</a:t>
            </a:r>
            <a:r>
              <a:rPr lang="es-ES" b="1" i="0" u="none" strike="noStrike" dirty="0">
                <a:solidFill>
                  <a:srgbClr val="222222"/>
                </a:solidFill>
                <a:effectLst/>
                <a:latin typeface="Harding"/>
              </a:rPr>
              <a:t> in </a:t>
            </a:r>
            <a:r>
              <a:rPr lang="es-ES" b="1" i="0" u="none" strike="noStrike" dirty="0" err="1">
                <a:solidFill>
                  <a:srgbClr val="222222"/>
                </a:solidFill>
                <a:effectLst/>
                <a:latin typeface="Harding"/>
              </a:rPr>
              <a:t>Research</a:t>
            </a:r>
            <a:br>
              <a:rPr lang="es-ES" b="1" i="0" u="none" strike="noStrike" dirty="0">
                <a:solidFill>
                  <a:srgbClr val="222222"/>
                </a:solidFill>
                <a:effectLst/>
                <a:latin typeface="Harding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64F5E-B76B-B3B2-A66B-724E443B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Research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has a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diversity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problem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Many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groups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are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underrepresented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in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research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including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women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ethnic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minorities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people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with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disabilities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socially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disadvantaged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populations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Attention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to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issue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growing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some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institutions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scientific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communities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are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actively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seeking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to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increase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diversity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But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far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more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needs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to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be done.</a:t>
            </a:r>
          </a:p>
          <a:p>
            <a:pPr marL="0" indent="0" algn="l">
              <a:buNone/>
            </a:pP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This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collection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of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articles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a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collaboration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between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Nature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Research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 </a:t>
            </a:r>
            <a:r>
              <a:rPr lang="es-ES" sz="2600" b="0" i="1" u="none" strike="noStrike" dirty="0" err="1">
                <a:solidFill>
                  <a:srgbClr val="222222"/>
                </a:solidFill>
                <a:effectLst/>
              </a:rPr>
              <a:t>Scientific</a:t>
            </a:r>
            <a:r>
              <a:rPr lang="es-ES" sz="2600" b="0" i="1" u="none" strike="noStrike" dirty="0">
                <a:solidFill>
                  <a:srgbClr val="222222"/>
                </a:solidFill>
                <a:effectLst/>
              </a:rPr>
              <a:t> American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</a:t>
            </a:r>
          </a:p>
          <a:p>
            <a:pPr marL="0" indent="0" algn="l">
              <a:buNone/>
            </a:pPr>
            <a:r>
              <a:rPr lang="es-ES" sz="2600" b="0" i="0" u="none" strike="noStrike" dirty="0">
                <a:solidFill>
                  <a:schemeClr val="accent1"/>
                </a:solidFill>
                <a:effectLst/>
              </a:rPr>
              <a:t>https://</a:t>
            </a:r>
            <a:r>
              <a:rPr lang="es-ES" sz="2600" b="0" i="0" u="none" strike="noStrike" dirty="0" err="1">
                <a:solidFill>
                  <a:schemeClr val="accent1"/>
                </a:solidFill>
                <a:effectLst/>
              </a:rPr>
              <a:t>www.nature.com</a:t>
            </a:r>
            <a:r>
              <a:rPr lang="es-ES" sz="2600" b="0" i="0" u="none" strike="noStrike" dirty="0">
                <a:solidFill>
                  <a:schemeClr val="accent1"/>
                </a:solidFill>
                <a:effectLst/>
              </a:rPr>
              <a:t>/</a:t>
            </a:r>
            <a:r>
              <a:rPr lang="es-ES" sz="2600" b="0" i="0" u="none" strike="noStrike" dirty="0" err="1">
                <a:solidFill>
                  <a:schemeClr val="accent1"/>
                </a:solidFill>
                <a:effectLst/>
              </a:rPr>
              <a:t>collections</a:t>
            </a:r>
            <a:r>
              <a:rPr lang="es-ES" sz="2600" b="0" i="0" u="none" strike="noStrike" dirty="0">
                <a:solidFill>
                  <a:schemeClr val="accent1"/>
                </a:solidFill>
                <a:effectLst/>
              </a:rPr>
              <a:t>/</a:t>
            </a:r>
            <a:r>
              <a:rPr lang="es-ES" sz="2600" b="0" i="0" u="none" strike="noStrike" dirty="0" err="1">
                <a:solidFill>
                  <a:schemeClr val="accent1"/>
                </a:solidFill>
                <a:effectLst/>
              </a:rPr>
              <a:t>qsgnpdtgbr</a:t>
            </a:r>
            <a:endParaRPr lang="es-ES" sz="2600" b="0" i="0" u="none" strike="noStrike" dirty="0">
              <a:solidFill>
                <a:schemeClr val="accent1"/>
              </a:solidFill>
              <a:effectLst/>
            </a:endParaRPr>
          </a:p>
          <a:p>
            <a:pPr marL="0" indent="0" algn="l">
              <a:buNone/>
            </a:pP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focuses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barriers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faced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women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how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they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might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be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overcome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,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but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also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includes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articles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about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challenges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encountered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other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underrepresented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groups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in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science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collection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highlights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our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long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-standing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commitment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to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covering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gender-related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issues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other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aspects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of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diversity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We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hope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that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this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collection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will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stimulate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discussion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build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support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for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greater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diversity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in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research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s-ES" sz="2600" b="0" i="0" u="none" strike="noStrike" dirty="0" err="1">
                <a:solidFill>
                  <a:srgbClr val="222222"/>
                </a:solidFill>
                <a:effectLst/>
              </a:rPr>
              <a:t>beyond</a:t>
            </a:r>
            <a:r>
              <a:rPr lang="es-ES" sz="2600" b="0" i="0" u="none" strike="noStrike" dirty="0">
                <a:solidFill>
                  <a:srgbClr val="222222"/>
                </a:solidFill>
                <a:effectLst/>
              </a:rPr>
              <a:t>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79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9BE78-7BC7-50AE-BFFA-7F118B14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19" y="510532"/>
            <a:ext cx="10515600" cy="6347467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and Inclusion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IOP: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https://theiop.org/iop-diversity-inclusion-panel/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https://theiop.org/inclusion-and-diversity/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https://www.iop.org/about/blogs/impact-APPG-diversity-inclusion-recommendations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Rodi</a:t>
            </a:r>
            <a:r>
              <a:rPr lang="en-US" sz="1800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collect below a few starting pages for Diversity and Education by the EPS, UKRI,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IoP</a:t>
            </a:r>
            <a:r>
              <a:rPr lang="en-US" sz="1800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JENAS and APS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all just starting points and resources to build upon.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EPS: (Look under Education and under Policy)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https://www.eps.org/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UKRI (Lots of data and policies):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https://www.ukri.org/what-we-offer/supporting-healthy-research-and-innovation-culture/equality-diversity-and-inclusion/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IoP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https://www.iop.org/about/IOP-diversity-inclusion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https://www.iop.org/education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JENAS: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https://nupecc.org/jenaa/?display=diversity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APS: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https://www.aps.org/about/governance/committees/commin/index.cfm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https://aps.org/programs/education/policy.cfm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7EDEFD-618B-661A-D631-3EEFF09C51D7}"/>
              </a:ext>
            </a:extLst>
          </p:cNvPr>
          <p:cNvSpPr txBox="1"/>
          <p:nvPr/>
        </p:nvSpPr>
        <p:spPr>
          <a:xfrm>
            <a:off x="3174715" y="123290"/>
            <a:ext cx="389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314387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36521-789A-F7BD-D906-454BCE47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5750DC-E628-BDAE-05A2-5F3429F4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063" y="365125"/>
            <a:ext cx="6238224" cy="58118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1DF33D-9BD8-EF56-781F-1CA7AB6968E1}"/>
              </a:ext>
            </a:extLst>
          </p:cNvPr>
          <p:cNvSpPr txBox="1"/>
          <p:nvPr/>
        </p:nvSpPr>
        <p:spPr>
          <a:xfrm>
            <a:off x="2558265" y="6176963"/>
            <a:ext cx="570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Nature</a:t>
            </a:r>
            <a:r>
              <a:rPr lang="es-ES" dirty="0"/>
              <a:t> 513 (2014) 305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53C0A-0574-1213-C39B-8F60FA620147}"/>
              </a:ext>
            </a:extLst>
          </p:cNvPr>
          <p:cNvSpPr txBox="1"/>
          <p:nvPr/>
        </p:nvSpPr>
        <p:spPr>
          <a:xfrm>
            <a:off x="5157627" y="6176963"/>
            <a:ext cx="334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This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emphasised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ethic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mixing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4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747</Words>
  <Application>Microsoft Macintosh PowerPoint</Application>
  <PresentationFormat>Panorámica</PresentationFormat>
  <Paragraphs>71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CMR10</vt:lpstr>
      <vt:lpstr>CMSY10</vt:lpstr>
      <vt:lpstr>Harding</vt:lpstr>
      <vt:lpstr>Helvetica</vt:lpstr>
      <vt:lpstr>Times New Roman</vt:lpstr>
      <vt:lpstr>Tema de Office</vt:lpstr>
      <vt:lpstr>Training, Carrers and Diversity</vt:lpstr>
      <vt:lpstr>Presentación de PowerPoint</vt:lpstr>
      <vt:lpstr>Presentación de PowerPoint</vt:lpstr>
      <vt:lpstr>Valuing Diversity &amp; Capitalising on it </vt:lpstr>
      <vt:lpstr>Achieving diversity in Research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Training, Diversity and Outreach</dc:title>
  <dc:creator>Microsoft Office User</dc:creator>
  <cp:lastModifiedBy>Microsoft Office User</cp:lastModifiedBy>
  <cp:revision>7</cp:revision>
  <dcterms:created xsi:type="dcterms:W3CDTF">2023-03-22T16:58:21Z</dcterms:created>
  <dcterms:modified xsi:type="dcterms:W3CDTF">2023-03-23T11:44:28Z</dcterms:modified>
</cp:coreProperties>
</file>