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684" r:id="rId2"/>
  </p:sldMasterIdLst>
  <p:notesMasterIdLst>
    <p:notesMasterId r:id="rId29"/>
  </p:notesMasterIdLst>
  <p:sldIdLst>
    <p:sldId id="267" r:id="rId3"/>
    <p:sldId id="314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51" r:id="rId12"/>
    <p:sldId id="326" r:id="rId13"/>
    <p:sldId id="327" r:id="rId14"/>
    <p:sldId id="330" r:id="rId15"/>
    <p:sldId id="328" r:id="rId16"/>
    <p:sldId id="350" r:id="rId17"/>
    <p:sldId id="331" r:id="rId18"/>
    <p:sldId id="347" r:id="rId19"/>
    <p:sldId id="352" r:id="rId20"/>
    <p:sldId id="353" r:id="rId21"/>
    <p:sldId id="354" r:id="rId22"/>
    <p:sldId id="332" r:id="rId23"/>
    <p:sldId id="335" r:id="rId24"/>
    <p:sldId id="338" r:id="rId25"/>
    <p:sldId id="340" r:id="rId26"/>
    <p:sldId id="336" r:id="rId27"/>
    <p:sldId id="337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6304"/>
    <a:srgbClr val="E6D7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3C0F3B-FA4A-6D43-B9BB-9F6F8B7ACE5A}" v="316" dt="2023-04-17T13:24:08.2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8" autoAdjust="0"/>
    <p:restoredTop sz="94650"/>
  </p:normalViewPr>
  <p:slideViewPr>
    <p:cSldViewPr snapToGrid="0">
      <p:cViewPr varScale="1">
        <p:scale>
          <a:sx n="120" d="100"/>
          <a:sy n="120" d="100"/>
        </p:scale>
        <p:origin x="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8D3DE-9A0E-41A3-9F71-04476C3A5AFA}" type="datetimeFigureOut">
              <a:t>13/06/23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0A4FD-67F4-4CCA-8A24-85286D2FEEE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76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725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Energy &lt;1% Position res 3mm (dimensione strip)</a:t>
            </a:r>
            <a:br>
              <a:rPr lang="it-IT" dirty="0"/>
            </a:br>
            <a:r>
              <a:rPr lang="it-IT" dirty="0"/>
              <a:t>Minimum angle 2°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4983E-A39D-4178-BABD-0411E156E6E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5105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13.06.23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13.06.23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4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13.06.23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42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 flipV="1">
            <a:off x="7213578" y="3810003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Rettangolo 23"/>
          <p:cNvSpPr/>
          <p:nvPr/>
        </p:nvSpPr>
        <p:spPr>
          <a:xfrm flipV="1">
            <a:off x="7213602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Rettangolo 24"/>
          <p:cNvSpPr/>
          <p:nvPr/>
        </p:nvSpPr>
        <p:spPr>
          <a:xfrm flipV="1">
            <a:off x="7213602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Rettangolo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Rettangolo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Rettangolo arrotondato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Rettangolo arrotondato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ttangolo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ttangolo 9"/>
          <p:cNvSpPr/>
          <p:nvPr/>
        </p:nvSpPr>
        <p:spPr>
          <a:xfrm>
            <a:off x="2" y="3675530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ttangolo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ttangolo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09600" y="2401890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69F0C062-AB77-4A28-8687-DAD03F9C43E8}" type="datetime1">
              <a:rPr lang="it-IT" smtClean="0"/>
              <a:t>13/06/23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3EC2-CD36-4F46-95C0-F74620B27B83}" type="datetime1">
              <a:rPr lang="it-IT" smtClean="0"/>
              <a:t>13/06/23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E31FE10-C898-4209-B9FD-E06EB6F7856B}"/>
              </a:ext>
            </a:extLst>
          </p:cNvPr>
          <p:cNvGrpSpPr/>
          <p:nvPr userDrawn="1"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8" name="Triangolo rettangolo 7">
              <a:extLst>
                <a:ext uri="{FF2B5EF4-FFF2-40B4-BE49-F238E27FC236}">
                  <a16:creationId xmlns:a16="http://schemas.microsoft.com/office/drawing/2014/main" id="{7E1CB078-A370-4427-971B-A5B6593A7CB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Triangolo rettangolo 8">
              <a:extLst>
                <a:ext uri="{FF2B5EF4-FFF2-40B4-BE49-F238E27FC236}">
                  <a16:creationId xmlns:a16="http://schemas.microsoft.com/office/drawing/2014/main" id="{811A1E00-2E30-4E61-B91D-955A98113505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Immagine 9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1CE2908F-3686-45BB-9580-446BDDDF8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11" name="Elemento grafico 10">
              <a:extLst>
                <a:ext uri="{FF2B5EF4-FFF2-40B4-BE49-F238E27FC236}">
                  <a16:creationId xmlns:a16="http://schemas.microsoft.com/office/drawing/2014/main" id="{D130424A-96CF-4E53-B886-621213846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DF63BF-3FF9-4EFC-9D99-0ED3B77D3D2B}"/>
              </a:ext>
            </a:extLst>
          </p:cNvPr>
          <p:cNvSpPr txBox="1"/>
          <p:nvPr userDrawn="1"/>
        </p:nvSpPr>
        <p:spPr>
          <a:xfrm>
            <a:off x="8904312" y="250961"/>
            <a:ext cx="316835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Physics Mid Term Plan in Italy – LNS Session</a:t>
            </a:r>
            <a:endParaRPr lang="it-IT" sz="105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3EC2-CD36-4F46-95C0-F74620B27B83}" type="datetime1">
              <a:rPr lang="it-IT" smtClean="0"/>
              <a:t>13/06/23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E31FE10-C898-4209-B9FD-E06EB6F7856B}"/>
              </a:ext>
            </a:extLst>
          </p:cNvPr>
          <p:cNvGrpSpPr/>
          <p:nvPr userDrawn="1"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8" name="Triangolo rettangolo 7">
              <a:extLst>
                <a:ext uri="{FF2B5EF4-FFF2-40B4-BE49-F238E27FC236}">
                  <a16:creationId xmlns:a16="http://schemas.microsoft.com/office/drawing/2014/main" id="{7E1CB078-A370-4427-971B-A5B6593A7CB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Triangolo rettangolo 8">
              <a:extLst>
                <a:ext uri="{FF2B5EF4-FFF2-40B4-BE49-F238E27FC236}">
                  <a16:creationId xmlns:a16="http://schemas.microsoft.com/office/drawing/2014/main" id="{811A1E00-2E30-4E61-B91D-955A98113505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Immagine 9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1CE2908F-3686-45BB-9580-446BDDDF8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11" name="Elemento grafico 10">
              <a:extLst>
                <a:ext uri="{FF2B5EF4-FFF2-40B4-BE49-F238E27FC236}">
                  <a16:creationId xmlns:a16="http://schemas.microsoft.com/office/drawing/2014/main" id="{D130424A-96CF-4E53-B886-621213846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DF63BF-3FF9-4EFC-9D99-0ED3B77D3D2B}"/>
              </a:ext>
            </a:extLst>
          </p:cNvPr>
          <p:cNvSpPr txBox="1"/>
          <p:nvPr userDrawn="1"/>
        </p:nvSpPr>
        <p:spPr>
          <a:xfrm>
            <a:off x="8904312" y="250961"/>
            <a:ext cx="316835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Physics Mid Term Plan in Italy – LNL Session</a:t>
            </a:r>
            <a:endParaRPr lang="it-IT" sz="105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3EC2-CD36-4F46-95C0-F74620B27B83}" type="datetime1">
              <a:rPr lang="it-IT" smtClean="0"/>
              <a:t>13/06/23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E31FE10-C898-4209-B9FD-E06EB6F7856B}"/>
              </a:ext>
            </a:extLst>
          </p:cNvPr>
          <p:cNvGrpSpPr/>
          <p:nvPr userDrawn="1"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8" name="Triangolo rettangolo 7">
              <a:extLst>
                <a:ext uri="{FF2B5EF4-FFF2-40B4-BE49-F238E27FC236}">
                  <a16:creationId xmlns:a16="http://schemas.microsoft.com/office/drawing/2014/main" id="{7E1CB078-A370-4427-971B-A5B6593A7CB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Triangolo rettangolo 8">
              <a:extLst>
                <a:ext uri="{FF2B5EF4-FFF2-40B4-BE49-F238E27FC236}">
                  <a16:creationId xmlns:a16="http://schemas.microsoft.com/office/drawing/2014/main" id="{811A1E00-2E30-4E61-B91D-955A98113505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Immagine 9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1CE2908F-3686-45BB-9580-446BDDDF8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754" y="6309320"/>
              <a:ext cx="2001918" cy="526636"/>
            </a:xfrm>
            <a:prstGeom prst="rect">
              <a:avLst/>
            </a:prstGeom>
          </p:spPr>
        </p:pic>
        <p:pic>
          <p:nvPicPr>
            <p:cNvPr id="11" name="Elemento grafico 10">
              <a:extLst>
                <a:ext uri="{FF2B5EF4-FFF2-40B4-BE49-F238E27FC236}">
                  <a16:creationId xmlns:a16="http://schemas.microsoft.com/office/drawing/2014/main" id="{D130424A-96CF-4E53-B886-621213846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DF63BF-3FF9-4EFC-9D99-0ED3B77D3D2B}"/>
              </a:ext>
            </a:extLst>
          </p:cNvPr>
          <p:cNvSpPr txBox="1"/>
          <p:nvPr userDrawn="1"/>
        </p:nvSpPr>
        <p:spPr>
          <a:xfrm>
            <a:off x="8904312" y="250961"/>
            <a:ext cx="316835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Physics Mid Term Plan in Italy – LNF Session</a:t>
            </a:r>
            <a:endParaRPr lang="it-IT" sz="105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1981203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4145-067E-4E73-8AB8-184BB7A3C011}" type="datetime1">
              <a:rPr lang="it-IT" smtClean="0"/>
              <a:t>13/06/23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23D0-0DBA-4428-811C-1818178EE46F}" type="datetime1">
              <a:rPr lang="it-IT" smtClean="0"/>
              <a:t>13/06/23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294969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91074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6" name="Segnaposto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EDA260-5228-449E-8387-9BE9318FC3D7}" type="datetime1">
              <a:rPr lang="it-IT" smtClean="0"/>
              <a:t>13/06/23</a:t>
            </a:fld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59863955-01A9-42ED-A1C8-064ED0677A81}" type="datetime1">
              <a:rPr lang="it-IT" smtClean="0"/>
              <a:t>13/06/23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13.06.23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18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A06F3-3ACD-498E-BF81-55BB60E8045A}" type="datetime1">
              <a:rPr lang="it-IT" smtClean="0"/>
              <a:t>13/06/23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582B-338B-467F-BD26-DEC27DEB0C1C}" type="datetime1">
              <a:rPr lang="it-IT" smtClean="0"/>
              <a:t>13/06/23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53914" y="1109162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17924" y="3274311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82B5-01F5-497D-8E1C-DDA54D29BBD7}" type="datetime1">
              <a:rPr lang="it-IT" smtClean="0"/>
              <a:t>13/06/23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1B8F-1C8B-4EA0-AB58-050E6D5F7361}" type="datetime1">
              <a:rPr lang="it-IT" smtClean="0"/>
              <a:t>13/06/23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E425-3E60-486C-831E-6F220C530EAE}" type="datetime1">
              <a:rPr lang="it-IT" smtClean="0"/>
              <a:t>13/06/23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13.06.23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9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13.06.23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0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13.06.23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8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13.06.23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13.06.23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0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13.06.23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13.06.23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13.06.23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1" y="366821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ttangolo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Rettangolo 29"/>
          <p:cNvSpPr/>
          <p:nvPr/>
        </p:nvSpPr>
        <p:spPr>
          <a:xfrm>
            <a:off x="2" y="308279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Rettangolo 30"/>
          <p:cNvSpPr/>
          <p:nvPr/>
        </p:nvSpPr>
        <p:spPr>
          <a:xfrm flipV="1">
            <a:off x="7213578" y="360249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ttangolo 31"/>
          <p:cNvSpPr/>
          <p:nvPr/>
        </p:nvSpPr>
        <p:spPr>
          <a:xfrm flipV="1">
            <a:off x="7213602" y="440115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Rettangolo arrotondato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Rettangolo arrotondato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Rettangolo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6" name="Rettangolo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7" name="Rettangolo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Rettangolo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ttangolo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Rettangolo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94ED94-DD8F-4A02-869D-F8DB3743DAE9}" type="datetime1">
              <a:rPr lang="it-IT" smtClean="0"/>
              <a:t>13/06/23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9" r:id="rId2"/>
    <p:sldLayoutId id="2147483698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indico.ph.tum.de/event/7264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5.emf"/><Relationship Id="rId4" Type="http://schemas.openxmlformats.org/officeDocument/2006/relationships/hyperlink" Target="https://indico.ph.tum.de/event/7264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ph.tum.de/event/7264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indico.ph.tum.de/event/7264/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LOGO_INFN_NEWS_sito.jpg">
            <a:extLst>
              <a:ext uri="{FF2B5EF4-FFF2-40B4-BE49-F238E27FC236}">
                <a16:creationId xmlns:a16="http://schemas.microsoft.com/office/drawing/2014/main" id="{98215EA1-7938-4AB5-BA0E-7BA572316F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213"/>
          <a:stretch/>
        </p:blipFill>
        <p:spPr>
          <a:xfrm>
            <a:off x="10200456" y="5733256"/>
            <a:ext cx="1757752" cy="914942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4FBA24AF-F007-4161-A1C8-82B6AC4C575E}"/>
              </a:ext>
            </a:extLst>
          </p:cNvPr>
          <p:cNvSpPr/>
          <p:nvPr/>
        </p:nvSpPr>
        <p:spPr>
          <a:xfrm>
            <a:off x="7176120" y="4276110"/>
            <a:ext cx="4424001" cy="37702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2000" b="1" dirty="0">
                <a:solidFill>
                  <a:srgbClr val="002948"/>
                </a:solidFill>
                <a:latin typeface="Calibri"/>
                <a:cs typeface="Calibri"/>
              </a:rPr>
              <a:t>Andrea Gottardo et al.</a:t>
            </a:r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DC3516AD-4BCB-4B82-BFDA-ECE42A696377}"/>
              </a:ext>
            </a:extLst>
          </p:cNvPr>
          <p:cNvSpPr/>
          <p:nvPr/>
        </p:nvSpPr>
        <p:spPr>
          <a:xfrm>
            <a:off x="7176120" y="4653136"/>
            <a:ext cx="4943872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rgbClr val="002948"/>
                </a:solidFill>
                <a:latin typeface="Calibri"/>
                <a:cs typeface="Calibri"/>
              </a:rPr>
              <a:t>INFN </a:t>
            </a:r>
            <a:r>
              <a:rPr lang="en-US" dirty="0" err="1">
                <a:solidFill>
                  <a:srgbClr val="002948"/>
                </a:solidFill>
                <a:latin typeface="Calibri"/>
                <a:cs typeface="Calibri"/>
              </a:rPr>
              <a:t>Laboratori</a:t>
            </a:r>
            <a:r>
              <a:rPr lang="en-US" dirty="0">
                <a:solidFill>
                  <a:srgbClr val="002948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2948"/>
                </a:solidFill>
                <a:latin typeface="Calibri"/>
                <a:cs typeface="Calibri"/>
              </a:rPr>
              <a:t>Nazionali</a:t>
            </a:r>
            <a:r>
              <a:rPr lang="en-US" dirty="0">
                <a:solidFill>
                  <a:srgbClr val="002948"/>
                </a:solidFill>
                <a:latin typeface="Calibri"/>
                <a:cs typeface="Calibri"/>
              </a:rPr>
              <a:t> di </a:t>
            </a:r>
            <a:r>
              <a:rPr lang="en-US" dirty="0" err="1">
                <a:solidFill>
                  <a:srgbClr val="002948"/>
                </a:solidFill>
                <a:latin typeface="Calibri"/>
                <a:cs typeface="Calibri"/>
              </a:rPr>
              <a:t>Legnaro</a:t>
            </a:r>
            <a:endParaRPr lang="it-IT" dirty="0">
              <a:solidFill>
                <a:srgbClr val="0029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49560B-8982-4F0F-B4C7-379CE1755431}"/>
              </a:ext>
            </a:extLst>
          </p:cNvPr>
          <p:cNvSpPr txBox="1"/>
          <p:nvPr/>
        </p:nvSpPr>
        <p:spPr>
          <a:xfrm>
            <a:off x="1824085" y="2407504"/>
            <a:ext cx="9031757" cy="13767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BB211CC-8B89-4E7C-9E3F-28AE426421C2}"/>
              </a:ext>
            </a:extLst>
          </p:cNvPr>
          <p:cNvSpPr txBox="1"/>
          <p:nvPr/>
        </p:nvSpPr>
        <p:spPr>
          <a:xfrm>
            <a:off x="3040869" y="625845"/>
            <a:ext cx="5730991" cy="113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i="0" u="none" strike="noStrike" dirty="0">
                <a:solidFill>
                  <a:srgbClr val="FFFFFF"/>
                </a:solidFill>
                <a:effectLst/>
                <a:latin typeface="Roboto" panose="02000000000000000000" pitchFamily="2" charset="0"/>
                <a:hlinkClick r:id="rId4"/>
              </a:rPr>
              <a:t>NuPECC LRP2024-WTG-Detectors and Exp. Techniques, kick-off meeting</a:t>
            </a:r>
            <a:endParaRPr lang="it-IT" sz="2000" b="1" i="0" u="none" strike="noStrike" dirty="0">
              <a:solidFill>
                <a:srgbClr val="FFFFFF"/>
              </a:solidFill>
              <a:effectLst/>
              <a:latin typeface="Roboto" panose="02000000000000000000" pitchFamily="2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Frascati, April 17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18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632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F91457C-55F6-CEC5-448D-DACD409BD824}"/>
              </a:ext>
            </a:extLst>
          </p:cNvPr>
          <p:cNvSpPr txBox="1"/>
          <p:nvPr/>
        </p:nvSpPr>
        <p:spPr>
          <a:xfrm>
            <a:off x="87764" y="504239"/>
            <a:ext cx="67601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INDRA FAZIA: </a:t>
            </a:r>
            <a:r>
              <a:rPr lang="it-IT" sz="1600" b="0" i="0" u="none" strike="noStrike" kern="1200" cap="none" dirty="0" err="1">
                <a:ln>
                  <a:noFill/>
                </a:ln>
                <a:ea typeface="DejaVu Sans" pitchFamily="2"/>
                <a:cs typeface="Noto Sans Devanagari" pitchFamily="2"/>
              </a:rPr>
              <a:t>Italy</a:t>
            </a:r>
            <a:r>
              <a:rPr lang="it-IT" sz="1600" b="0" i="0" u="none" strike="noStrike" kern="1200" cap="none" dirty="0">
                <a:ln>
                  <a:noFill/>
                </a:ln>
                <a:ea typeface="DejaVu Sans" pitchFamily="2"/>
                <a:cs typeface="Noto Sans Devanagari" pitchFamily="2"/>
              </a:rPr>
              <a:t>, France, </a:t>
            </a:r>
            <a:r>
              <a:rPr lang="it-IT" sz="1600" b="0" i="0" u="none" strike="noStrike" kern="1200" cap="none" dirty="0" err="1">
                <a:ln>
                  <a:noFill/>
                </a:ln>
                <a:ea typeface="DejaVu Sans" pitchFamily="2"/>
                <a:cs typeface="Noto Sans Devanagari" pitchFamily="2"/>
              </a:rPr>
              <a:t>Spain</a:t>
            </a:r>
            <a:r>
              <a:rPr lang="it-IT" sz="1600" b="0" i="0" u="none" strike="noStrike" kern="1200" cap="none" dirty="0">
                <a:ln>
                  <a:noFill/>
                </a:ln>
                <a:ea typeface="DejaVu Sans" pitchFamily="2"/>
                <a:cs typeface="Noto Sans Devanagari" pitchFamily="2"/>
              </a:rPr>
              <a:t>, Poland, South Korea</a:t>
            </a:r>
            <a:endParaRPr lang="it-IT" sz="1600" dirty="0">
              <a:solidFill>
                <a:srgbClr val="FF0000"/>
              </a:solidFill>
              <a:effectLst/>
            </a:endParaRPr>
          </a:p>
          <a:p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E36AA2-E210-7AF3-76A5-C1BF9875A69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8496" y="1034252"/>
            <a:ext cx="2089959" cy="139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D176836-82AF-5247-07E3-D3874935066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015453" y="652853"/>
            <a:ext cx="1701027" cy="183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8C67A88-4F33-2287-7C82-188F8A7338B8}"/>
              </a:ext>
            </a:extLst>
          </p:cNvPr>
          <p:cNvSpPr txBox="1"/>
          <p:nvPr/>
        </p:nvSpPr>
        <p:spPr>
          <a:xfrm>
            <a:off x="159120" y="2592720"/>
            <a:ext cx="11756528" cy="1034727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285750" marR="0" lvl="0" indent="-28575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1600" b="0" i="0" u="none" strike="noStrike" kern="1200" cap="none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FAZIA consists of 12 (+4 spare)  blocks, each featuring 16 three-layer telescopes. Two Silicon layers (300micron+  500 or 750micron) are followed by 10cm thick CsI(Tl) crystals. All electronics is mounted under vacuum next to the detectors. The detector is capable to detect and identify LCP from 4 to 200 MeV and ions up to above 4GeV, allowing full isotopic separation up to Z=22-24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380F99B-8935-ED6B-C869-B57FECE74444}"/>
              </a:ext>
            </a:extLst>
          </p:cNvPr>
          <p:cNvSpPr txBox="1"/>
          <p:nvPr/>
        </p:nvSpPr>
        <p:spPr>
          <a:xfrm>
            <a:off x="147959" y="3718080"/>
            <a:ext cx="11909361" cy="1506651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285750" marR="0" lvl="0" indent="-28575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2012-2018: construction phase</a:t>
            </a:r>
            <a:r>
              <a:rPr lang="en-GB" sz="1600" dirty="0">
                <a:latin typeface="Liberation Sans" pitchFamily="18"/>
                <a:ea typeface="DejaVu Sans" pitchFamily="2"/>
                <a:cs typeface="Noto Sans Devanagari" pitchFamily="2"/>
              </a:rPr>
              <a:t>.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 Several experiments on isospin transport and reaction channel characterization have been performed at LNS with the FAZIA modules in stand-alone configuration. </a:t>
            </a:r>
          </a:p>
          <a:p>
            <a:pPr marL="285750" marR="0" lvl="0" indent="-28575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endParaRPr lang="en-GB" sz="1600" b="0" i="0" u="none" strike="noStrike" kern="1200" cap="none" dirty="0">
              <a:ln>
                <a:noFill/>
              </a:ln>
              <a:latin typeface="Liberation Sans" pitchFamily="18"/>
              <a:ea typeface="DejaVu Sans" pitchFamily="2"/>
              <a:cs typeface="Noto Sans Devanagari" pitchFamily="2"/>
            </a:endParaRPr>
          </a:p>
          <a:p>
            <a:pPr marL="285750" marR="0" lvl="0" indent="-28575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Since 2019, after the coupling with INDRA, other two main campaigns have been done, using </a:t>
            </a:r>
            <a:r>
              <a:rPr lang="en-GB" sz="1600" b="0" i="0" u="none" strike="noStrike" kern="1200" cap="none" dirty="0" err="1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Ar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 and Ni beams from 32 to 74MeV/u. Quasi-Projectile properties and the </a:t>
            </a:r>
            <a:r>
              <a:rPr lang="en-GB" sz="1600" b="0" i="0" u="none" strike="noStrike" kern="1200" cap="none" dirty="0" err="1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midvelocity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 emissions to verify the isospin equilibration, relevant reaction timescales, EOS properties.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E0F5BF-FF50-607C-2F41-F8B9E73C673B}"/>
              </a:ext>
            </a:extLst>
          </p:cNvPr>
          <p:cNvSpPr txBox="1"/>
          <p:nvPr/>
        </p:nvSpPr>
        <p:spPr>
          <a:xfrm>
            <a:off x="159120" y="5320714"/>
            <a:ext cx="7737798" cy="767519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none" lIns="90000" tIns="45000" rIns="90000" bIns="45000" anchorCtr="0" compatLnSpc="0"/>
          <a:lstStyle/>
          <a:p>
            <a:pPr marL="285750" marR="0" lvl="0" indent="-28575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New MoU in 2023 until 2027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558780D-95A4-CABC-73FC-21D5ECE64F91}"/>
              </a:ext>
            </a:extLst>
          </p:cNvPr>
          <p:cNvSpPr txBox="1"/>
          <p:nvPr/>
        </p:nvSpPr>
        <p:spPr>
          <a:xfrm>
            <a:off x="147960" y="5687565"/>
            <a:ext cx="8867493" cy="1003549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none" lIns="90000" tIns="45000" rIns="90000" bIns="45000" anchorCtr="0" compatLnSpc="0"/>
          <a:lstStyle/>
          <a:p>
            <a:pPr marL="285750" marR="0" lvl="0" indent="-28575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The collaboration is now developing Si layers of different thicknesses in cooperation with </a:t>
            </a:r>
          </a:p>
          <a:p>
            <a:pPr marR="0" lvl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sz="1600" dirty="0">
                <a:latin typeface="Liberation Sans" pitchFamily="18"/>
                <a:ea typeface="DejaVu Sans" pitchFamily="2"/>
                <a:cs typeface="Noto Sans Devanagari" pitchFamily="2"/>
              </a:rPr>
              <a:t>      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the Korean group. </a:t>
            </a:r>
            <a:r>
              <a:rPr lang="en-GB" sz="1600" dirty="0">
                <a:latin typeface="Liberation Sans" pitchFamily="18"/>
                <a:ea typeface="DejaVu Sans" pitchFamily="2"/>
                <a:cs typeface="Noto Sans Devanagari" pitchFamily="2"/>
              </a:rPr>
              <a:t>L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ower the detection thresholds for the low-E beams from ISOL facilities</a:t>
            </a:r>
          </a:p>
          <a:p>
            <a:pPr marR="0" lvl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sz="1600" dirty="0">
                <a:latin typeface="Liberation Sans" pitchFamily="18"/>
                <a:ea typeface="DejaVu Sans" pitchFamily="2"/>
                <a:cs typeface="Noto Sans Devanagari" pitchFamily="2"/>
              </a:rPr>
              <a:t>     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(e.g. SPES, SPIRAL2); </a:t>
            </a:r>
            <a:r>
              <a:rPr lang="en-GB" sz="1600" dirty="0">
                <a:latin typeface="Liberation Sans" pitchFamily="18"/>
                <a:ea typeface="DejaVu Sans" pitchFamily="2"/>
                <a:cs typeface="Noto Sans Devanagari" pitchFamily="2"/>
              </a:rPr>
              <a:t>t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hinner sensors (30-150micron); experiments at higher energies </a:t>
            </a:r>
          </a:p>
          <a:p>
            <a:pPr marR="0" lvl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sz="1600" dirty="0">
                <a:latin typeface="Liberation Sans" pitchFamily="18"/>
                <a:ea typeface="DejaVu Sans" pitchFamily="2"/>
                <a:cs typeface="Noto Sans Devanagari" pitchFamily="2"/>
              </a:rPr>
              <a:t>     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(above 100MeV/u) and thicker Si-layers are also being under development (1mm)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7163B6D-DF89-3343-C31B-E25D2043B67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026613" y="5224731"/>
            <a:ext cx="1617120" cy="151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731197F-02AD-A21B-905B-80940E7653E2}"/>
              </a:ext>
            </a:extLst>
          </p:cNvPr>
          <p:cNvSpPr txBox="1"/>
          <p:nvPr/>
        </p:nvSpPr>
        <p:spPr>
          <a:xfrm>
            <a:off x="10530625" y="5374081"/>
            <a:ext cx="1617120" cy="710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400" b="0" i="0" u="none" strike="noStrike" kern="1200" cap="none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New thinned 150micron korean wafers (2023)</a:t>
            </a:r>
          </a:p>
        </p:txBody>
      </p:sp>
    </p:spTree>
    <p:extLst>
      <p:ext uri="{BB962C8B-B14F-4D97-AF65-F5344CB8AC3E}">
        <p14:creationId xmlns:p14="http://schemas.microsoft.com/office/powerpoint/2010/main" val="592584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45CB32D-26A7-9532-C1B9-2C63DF699F6F}"/>
              </a:ext>
            </a:extLst>
          </p:cNvPr>
          <p:cNvSpPr txBox="1"/>
          <p:nvPr/>
        </p:nvSpPr>
        <p:spPr>
          <a:xfrm>
            <a:off x="305796" y="562424"/>
            <a:ext cx="6867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>
                <a:solidFill>
                  <a:srgbClr val="FF0000"/>
                </a:solidFill>
              </a:rPr>
              <a:t>Segmented</a:t>
            </a:r>
            <a:r>
              <a:rPr lang="it-IT" sz="3600" b="1" dirty="0">
                <a:solidFill>
                  <a:srgbClr val="FF0000"/>
                </a:solidFill>
              </a:rPr>
              <a:t> Si </a:t>
            </a:r>
            <a:r>
              <a:rPr lang="it-IT" sz="3600" b="1" dirty="0" err="1">
                <a:solidFill>
                  <a:srgbClr val="FF0000"/>
                </a:solidFill>
              </a:rPr>
              <a:t>dector</a:t>
            </a:r>
            <a:r>
              <a:rPr lang="it-IT" sz="3600" b="1" dirty="0">
                <a:solidFill>
                  <a:srgbClr val="FF0000"/>
                </a:solidFill>
              </a:rPr>
              <a:t> arrays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BD41E4D-FE10-3D29-72BF-06423901C9BC}"/>
              </a:ext>
            </a:extLst>
          </p:cNvPr>
          <p:cNvSpPr txBox="1"/>
          <p:nvPr/>
        </p:nvSpPr>
        <p:spPr>
          <a:xfrm>
            <a:off x="5118949" y="1322926"/>
            <a:ext cx="1299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Transfer on SPES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id="{D76FC29A-B937-2C37-BF2B-2DF71D878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925" y="1143836"/>
            <a:ext cx="3755803" cy="3760636"/>
          </a:xfrm>
          <a:prstGeom prst="rect">
            <a:avLst/>
          </a:prstGeom>
        </p:spPr>
      </p:pic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3B6F7D43-CAD2-280C-147E-BB133740CB6D}"/>
              </a:ext>
            </a:extLst>
          </p:cNvPr>
          <p:cNvSpPr txBox="1"/>
          <p:nvPr/>
        </p:nvSpPr>
        <p:spPr>
          <a:xfrm>
            <a:off x="7699544" y="5153453"/>
            <a:ext cx="427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Poor knowledge of shell structure for both protons and 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Theoretical ab-initio calculations start to become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58" name="Immagine 57">
            <a:extLst>
              <a:ext uri="{FF2B5EF4-FFF2-40B4-BE49-F238E27FC236}">
                <a16:creationId xmlns:a16="http://schemas.microsoft.com/office/drawing/2014/main" id="{AB9570CE-7ED3-7463-4353-F5AF0D581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933" y="2344205"/>
            <a:ext cx="4787201" cy="3313455"/>
          </a:xfrm>
          <a:prstGeom prst="rect">
            <a:avLst/>
          </a:prstGeom>
        </p:spPr>
      </p:pic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42D0CAEB-827F-5383-6B89-80652D0FF798}"/>
              </a:ext>
            </a:extLst>
          </p:cNvPr>
          <p:cNvSpPr txBox="1"/>
          <p:nvPr/>
        </p:nvSpPr>
        <p:spPr>
          <a:xfrm>
            <a:off x="154798" y="2293308"/>
            <a:ext cx="322395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Physics case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Direct transfer reactions to</a:t>
            </a:r>
          </a:p>
          <a:p>
            <a:r>
              <a:rPr lang="en-AU" dirty="0"/>
              <a:t>     probe the shell structure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Inelastic scattering</a:t>
            </a:r>
          </a:p>
          <a:p>
            <a:r>
              <a:rPr lang="en-AU" dirty="0"/>
              <a:t>    for resonances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8920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98007AB-67B1-3DA9-0F19-CC7AFCA57CC4}"/>
              </a:ext>
            </a:extLst>
          </p:cNvPr>
          <p:cNvSpPr txBox="1"/>
          <p:nvPr/>
        </p:nvSpPr>
        <p:spPr>
          <a:xfrm>
            <a:off x="305796" y="562424"/>
            <a:ext cx="1446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GRIT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8198C6-FA7A-F90D-5735-20C6CCC935FE}"/>
              </a:ext>
            </a:extLst>
          </p:cNvPr>
          <p:cNvSpPr txBox="1"/>
          <p:nvPr/>
        </p:nvSpPr>
        <p:spPr>
          <a:xfrm>
            <a:off x="305796" y="1208755"/>
            <a:ext cx="6661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G</a:t>
            </a:r>
            <a:r>
              <a:rPr lang="it-IT" dirty="0" err="1"/>
              <a:t>ranularity</a:t>
            </a:r>
            <a:r>
              <a:rPr lang="it-IT" dirty="0"/>
              <a:t>, </a:t>
            </a:r>
            <a:r>
              <a:rPr lang="it-IT" dirty="0" err="1">
                <a:solidFill>
                  <a:srgbClr val="FF0000"/>
                </a:solidFill>
              </a:rPr>
              <a:t>R</a:t>
            </a:r>
            <a:r>
              <a:rPr lang="it-IT" dirty="0" err="1"/>
              <a:t>esolution</a:t>
            </a:r>
            <a:r>
              <a:rPr lang="it-IT" dirty="0"/>
              <a:t>, </a:t>
            </a:r>
            <a:r>
              <a:rPr lang="it-IT" dirty="0" err="1">
                <a:solidFill>
                  <a:srgbClr val="FF0000"/>
                </a:solidFill>
              </a:rPr>
              <a:t>I</a:t>
            </a:r>
            <a:r>
              <a:rPr lang="it-IT" dirty="0" err="1"/>
              <a:t>dentification</a:t>
            </a:r>
            <a:r>
              <a:rPr lang="it-IT" dirty="0"/>
              <a:t>, </a:t>
            </a:r>
            <a:r>
              <a:rPr lang="it-IT" dirty="0" err="1">
                <a:solidFill>
                  <a:srgbClr val="FF0000"/>
                </a:solidFill>
              </a:rPr>
              <a:t>T</a:t>
            </a:r>
            <a:r>
              <a:rPr lang="it-IT" dirty="0" err="1"/>
              <a:t>ransparency</a:t>
            </a:r>
            <a:r>
              <a:rPr lang="it-IT" dirty="0"/>
              <a:t>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FAC77D-9977-0220-E070-3B9AF4F82E6F}"/>
              </a:ext>
            </a:extLst>
          </p:cNvPr>
          <p:cNvSpPr txBox="1"/>
          <p:nvPr/>
        </p:nvSpPr>
        <p:spPr>
          <a:xfrm>
            <a:off x="1752026" y="654757"/>
            <a:ext cx="16674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4𝜋 Si array</a:t>
            </a:r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FA7FB74-D2D4-F0CC-12D3-DA1A1A6C03A9}"/>
              </a:ext>
            </a:extLst>
          </p:cNvPr>
          <p:cNvPicPr/>
          <p:nvPr/>
        </p:nvPicPr>
        <p:blipFill rotWithShape="1">
          <a:blip r:embed="rId3"/>
          <a:srcRect r="28375"/>
          <a:stretch/>
        </p:blipFill>
        <p:spPr>
          <a:xfrm>
            <a:off x="6967092" y="1208755"/>
            <a:ext cx="4327452" cy="3029233"/>
          </a:xfrm>
          <a:prstGeom prst="rect">
            <a:avLst/>
          </a:prstGeom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CE769DA-7F59-4881-1E5D-081B3A6FA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867" y="1705677"/>
            <a:ext cx="2745225" cy="437374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B65D176-BE8A-B3B4-57C0-0516717D6FF5}"/>
              </a:ext>
            </a:extLst>
          </p:cNvPr>
          <p:cNvSpPr txBox="1"/>
          <p:nvPr/>
        </p:nvSpPr>
        <p:spPr>
          <a:xfrm>
            <a:off x="236233" y="1947419"/>
            <a:ext cx="36856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Designed</a:t>
            </a:r>
            <a:r>
              <a:rPr lang="it-IT" dirty="0"/>
              <a:t> to be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compatible</a:t>
            </a:r>
            <a:endParaRPr lang="it-IT" dirty="0"/>
          </a:p>
          <a:p>
            <a:r>
              <a:rPr lang="it-IT" dirty="0"/>
              <a:t>   with AGATA </a:t>
            </a:r>
            <a:r>
              <a:rPr lang="it-IT" dirty="0" err="1"/>
              <a:t>inner</a:t>
            </a:r>
            <a:r>
              <a:rPr lang="it-IT" dirty="0"/>
              <a:t> 23 cm </a:t>
            </a:r>
            <a:r>
              <a:rPr lang="it-IT" dirty="0" err="1"/>
              <a:t>radius</a:t>
            </a:r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Compatible with </a:t>
            </a:r>
          </a:p>
          <a:p>
            <a:r>
              <a:rPr lang="it-IT" dirty="0"/>
              <a:t>    </a:t>
            </a:r>
            <a:r>
              <a:rPr lang="it-IT" dirty="0" err="1"/>
              <a:t>cryogenic</a:t>
            </a:r>
            <a:r>
              <a:rPr lang="it-IT" dirty="0"/>
              <a:t> </a:t>
            </a:r>
            <a:r>
              <a:rPr lang="it-IT" baseline="30000" dirty="0"/>
              <a:t>1,2</a:t>
            </a:r>
            <a:r>
              <a:rPr lang="it-IT" dirty="0"/>
              <a:t>H, </a:t>
            </a:r>
            <a:r>
              <a:rPr lang="it-IT" baseline="30000" dirty="0"/>
              <a:t>3,4</a:t>
            </a:r>
            <a:r>
              <a:rPr lang="it-IT" dirty="0"/>
              <a:t>He targets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0DC57C0-CDAE-FF55-96DA-1089D2B61D38}"/>
              </a:ext>
            </a:extLst>
          </p:cNvPr>
          <p:cNvPicPr/>
          <p:nvPr/>
        </p:nvPicPr>
        <p:blipFill>
          <a:blip r:embed="rId5"/>
          <a:srcRect l="23282" t="6319" r="24345" b="21677"/>
          <a:stretch/>
        </p:blipFill>
        <p:spPr>
          <a:xfrm>
            <a:off x="449006" y="3520905"/>
            <a:ext cx="3219227" cy="2986221"/>
          </a:xfrm>
          <a:prstGeom prst="rect">
            <a:avLst/>
          </a:prstGeom>
          <a:ln w="0"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EBA39FF-344D-B47D-A839-B1C3CE3CE303}"/>
              </a:ext>
            </a:extLst>
          </p:cNvPr>
          <p:cNvSpPr txBox="1"/>
          <p:nvPr/>
        </p:nvSpPr>
        <p:spPr>
          <a:xfrm>
            <a:off x="3593807" y="734036"/>
            <a:ext cx="6661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strike="noStrike" spc="-1" dirty="0">
                <a:latin typeface="Calibri"/>
                <a:ea typeface="DejaVu Sans"/>
              </a:rPr>
              <a:t>(France-</a:t>
            </a:r>
            <a:r>
              <a:rPr lang="it-IT" sz="1800" b="0" strike="noStrike" spc="-1" dirty="0" err="1">
                <a:latin typeface="Calibri"/>
                <a:ea typeface="DejaVu Sans"/>
              </a:rPr>
              <a:t>Italy</a:t>
            </a:r>
            <a:r>
              <a:rPr lang="it-IT" sz="1800" b="0" strike="noStrike" spc="-1" dirty="0">
                <a:latin typeface="Calibri"/>
                <a:ea typeface="DejaVu Sans"/>
              </a:rPr>
              <a:t>-</a:t>
            </a:r>
            <a:r>
              <a:rPr lang="it-IT" sz="1800" b="0" strike="noStrike" spc="-1" dirty="0" err="1">
                <a:latin typeface="Calibri"/>
                <a:ea typeface="DejaVu Sans"/>
              </a:rPr>
              <a:t>Spain</a:t>
            </a:r>
            <a:r>
              <a:rPr lang="it-IT" sz="1800" b="0" strike="noStrike" spc="-1" dirty="0">
                <a:latin typeface="Calibri"/>
                <a:ea typeface="DejaVu Sans"/>
              </a:rPr>
              <a:t>-UK)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5C7275F-1474-B418-BCE8-9B09FD2BFB4C}"/>
              </a:ext>
            </a:extLst>
          </p:cNvPr>
          <p:cNvSpPr txBox="1"/>
          <p:nvPr/>
        </p:nvSpPr>
        <p:spPr>
          <a:xfrm>
            <a:off x="7410893" y="4508205"/>
            <a:ext cx="47820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Trapezoidal</a:t>
            </a:r>
            <a:r>
              <a:rPr lang="it-IT" dirty="0"/>
              <a:t>, </a:t>
            </a:r>
            <a:r>
              <a:rPr lang="it-IT" dirty="0" err="1"/>
              <a:t>square</a:t>
            </a:r>
            <a:r>
              <a:rPr lang="it-IT" dirty="0"/>
              <a:t> and </a:t>
            </a:r>
            <a:r>
              <a:rPr lang="it-IT" dirty="0" err="1"/>
              <a:t>annular</a:t>
            </a:r>
            <a:r>
              <a:rPr lang="it-IT" dirty="0"/>
              <a:t>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800 </a:t>
            </a:r>
            <a:r>
              <a:rPr lang="it-IT" dirty="0" err="1"/>
              <a:t>um</a:t>
            </a:r>
            <a:r>
              <a:rPr lang="it-IT" dirty="0"/>
              <a:t> strip 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PSA for light </a:t>
            </a:r>
            <a:r>
              <a:rPr lang="it-IT" dirty="0" err="1"/>
              <a:t>particles</a:t>
            </a:r>
            <a:r>
              <a:rPr lang="it-IT" dirty="0"/>
              <a:t> id</a:t>
            </a:r>
          </a:p>
        </p:txBody>
      </p:sp>
    </p:spTree>
    <p:extLst>
      <p:ext uri="{BB962C8B-B14F-4D97-AF65-F5344CB8AC3E}">
        <p14:creationId xmlns:p14="http://schemas.microsoft.com/office/powerpoint/2010/main" val="1927346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8" name="Immagine 4">
            <a:extLst>
              <a:ext uri="{FF2B5EF4-FFF2-40B4-BE49-F238E27FC236}">
                <a16:creationId xmlns:a16="http://schemas.microsoft.com/office/drawing/2014/main" id="{B07F31EE-ADAA-E1C9-69C9-3F63ACB90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068" y="490926"/>
            <a:ext cx="3933825" cy="2276475"/>
          </a:xfrm>
          <a:prstGeom prst="rect">
            <a:avLst/>
          </a:prstGeom>
        </p:spPr>
      </p:pic>
      <p:pic>
        <p:nvPicPr>
          <p:cNvPr id="9" name="Immagine 2">
            <a:extLst>
              <a:ext uri="{FF2B5EF4-FFF2-40B4-BE49-F238E27FC236}">
                <a16:creationId xmlns:a16="http://schemas.microsoft.com/office/drawing/2014/main" id="{16B8A0A4-899B-F621-A50D-D12397D0D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3278538"/>
            <a:ext cx="5791200" cy="304036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EA81BC-5A69-25C0-A84A-20FB0FC3C166}"/>
              </a:ext>
            </a:extLst>
          </p:cNvPr>
          <p:cNvSpPr txBox="1"/>
          <p:nvPr/>
        </p:nvSpPr>
        <p:spPr>
          <a:xfrm>
            <a:off x="3704353" y="3140406"/>
            <a:ext cx="20056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>
                <a:solidFill>
                  <a:schemeClr val="tx2">
                    <a:lumMod val="50000"/>
                    <a:lumOff val="50000"/>
                  </a:schemeClr>
                </a:solidFill>
                <a:cs typeface="Calibri"/>
              </a:rPr>
              <a:t>Kinematic</a:t>
            </a:r>
            <a:r>
              <a:rPr lang="it-IT">
                <a:solidFill>
                  <a:schemeClr val="tx2">
                    <a:lumMod val="50000"/>
                    <a:lumOff val="50000"/>
                  </a:schemeClr>
                </a:solidFill>
                <a:cs typeface="Calibri"/>
              </a:rPr>
              <a:t> lines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3846817-EB89-04F0-2F97-DE070B247FCA}"/>
              </a:ext>
            </a:extLst>
          </p:cNvPr>
          <p:cNvSpPr txBox="1"/>
          <p:nvPr/>
        </p:nvSpPr>
        <p:spPr>
          <a:xfrm>
            <a:off x="927172" y="3140406"/>
            <a:ext cx="20056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solidFill>
                  <a:schemeClr val="tx2">
                    <a:lumMod val="50000"/>
                    <a:lumOff val="50000"/>
                  </a:schemeClr>
                </a:solidFill>
                <a:cs typeface="Calibri"/>
              </a:rPr>
              <a:t>E* </a:t>
            </a:r>
            <a:r>
              <a:rPr lang="it-IT" err="1">
                <a:solidFill>
                  <a:schemeClr val="tx2">
                    <a:lumMod val="50000"/>
                    <a:lumOff val="50000"/>
                  </a:schemeClr>
                </a:solidFill>
                <a:cs typeface="Calibri"/>
              </a:rPr>
              <a:t>distribution</a:t>
            </a:r>
            <a:endParaRPr lang="it-IT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Immagine 2">
            <a:extLst>
              <a:ext uri="{FF2B5EF4-FFF2-40B4-BE49-F238E27FC236}">
                <a16:creationId xmlns:a16="http://schemas.microsoft.com/office/drawing/2014/main" id="{7C29F05F-3192-90F6-24E3-C99E0343F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700" y="649550"/>
            <a:ext cx="3486150" cy="3387201"/>
          </a:xfrm>
          <a:prstGeom prst="rect">
            <a:avLst/>
          </a:prstGeom>
        </p:spPr>
      </p:pic>
      <p:pic>
        <p:nvPicPr>
          <p:cNvPr id="13" name="Immagine 3">
            <a:extLst>
              <a:ext uri="{FF2B5EF4-FFF2-40B4-BE49-F238E27FC236}">
                <a16:creationId xmlns:a16="http://schemas.microsoft.com/office/drawing/2014/main" id="{192974A4-D257-8B15-CE9E-B23B527FC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150" y="4169945"/>
            <a:ext cx="3895725" cy="2337636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846A2EE-334D-5278-13D8-26693B39AE9B}"/>
              </a:ext>
            </a:extLst>
          </p:cNvPr>
          <p:cNvSpPr/>
          <p:nvPr/>
        </p:nvSpPr>
        <p:spPr>
          <a:xfrm>
            <a:off x="8000289" y="4100014"/>
            <a:ext cx="4076700" cy="2457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FA7FD58-C0B3-9382-CFD0-9CF388A8290E}"/>
              </a:ext>
            </a:extLst>
          </p:cNvPr>
          <p:cNvSpPr/>
          <p:nvPr/>
        </p:nvSpPr>
        <p:spPr>
          <a:xfrm>
            <a:off x="8266988" y="690063"/>
            <a:ext cx="3486150" cy="3352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7225E9F-F96C-3099-5790-BAF2D5AC205F}"/>
              </a:ext>
            </a:extLst>
          </p:cNvPr>
          <p:cNvSpPr txBox="1"/>
          <p:nvPr/>
        </p:nvSpPr>
        <p:spPr>
          <a:xfrm>
            <a:off x="6175185" y="784460"/>
            <a:ext cx="168962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dirty="0">
                <a:cs typeface="Calibri"/>
              </a:rPr>
              <a:t>K. L. Jones et al., </a:t>
            </a:r>
            <a:r>
              <a:rPr lang="it-IT" sz="1600" dirty="0">
                <a:ea typeface="+mn-lt"/>
                <a:cs typeface="+mn-lt"/>
              </a:rPr>
              <a:t>Nature 09048 (2010) 454</a:t>
            </a:r>
            <a:endParaRPr lang="it-IT" dirty="0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6508F98-D0CC-169A-6FF6-15EF1BC0BDC9}"/>
              </a:ext>
            </a:extLst>
          </p:cNvPr>
          <p:cNvCxnSpPr>
            <a:cxnSpLocks/>
          </p:cNvCxnSpPr>
          <p:nvPr/>
        </p:nvCxnSpPr>
        <p:spPr>
          <a:xfrm>
            <a:off x="7496175" y="1685925"/>
            <a:ext cx="533400" cy="3714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1E27F79-8E3F-396C-E507-A83A20A97AD4}"/>
              </a:ext>
            </a:extLst>
          </p:cNvPr>
          <p:cNvSpPr txBox="1"/>
          <p:nvPr/>
        </p:nvSpPr>
        <p:spPr>
          <a:xfrm>
            <a:off x="6422835" y="3546710"/>
            <a:ext cx="16896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cs typeface="Calibri"/>
              </a:rPr>
              <a:t>GRIT@SPES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A94652A8-4B4F-8746-FD34-7C890AE7C823}"/>
              </a:ext>
            </a:extLst>
          </p:cNvPr>
          <p:cNvCxnSpPr>
            <a:cxnSpLocks/>
          </p:cNvCxnSpPr>
          <p:nvPr/>
        </p:nvCxnSpPr>
        <p:spPr>
          <a:xfrm>
            <a:off x="7200900" y="3914775"/>
            <a:ext cx="676275" cy="685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145377-9FC8-3223-A692-FCC240E41BFA}"/>
              </a:ext>
            </a:extLst>
          </p:cNvPr>
          <p:cNvSpPr txBox="1"/>
          <p:nvPr/>
        </p:nvSpPr>
        <p:spPr>
          <a:xfrm>
            <a:off x="1673359" y="2815404"/>
            <a:ext cx="408977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/>
                <a:ea typeface="+mn-lt"/>
                <a:cs typeface="+mn-lt"/>
              </a:rPr>
              <a:t>A. Matta, et al., J. Phys. G: </a:t>
            </a:r>
            <a:r>
              <a:rPr lang="en-US" sz="1200" dirty="0" err="1">
                <a:latin typeface="Calibri"/>
                <a:ea typeface="+mn-lt"/>
                <a:cs typeface="+mn-lt"/>
              </a:rPr>
              <a:t>Nucl</a:t>
            </a:r>
            <a:r>
              <a:rPr lang="en-US" sz="1200" dirty="0">
                <a:latin typeface="Calibri"/>
                <a:ea typeface="+mn-lt"/>
                <a:cs typeface="+mn-lt"/>
              </a:rPr>
              <a:t>. Part. Phys. 43 (2016) 045113</a:t>
            </a:r>
            <a:endParaRPr lang="it-IT" sz="1200" dirty="0">
              <a:latin typeface="Calibri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44B1011-C1C0-8664-6B77-8D58993D6508}"/>
              </a:ext>
            </a:extLst>
          </p:cNvPr>
          <p:cNvSpPr txBox="1"/>
          <p:nvPr/>
        </p:nvSpPr>
        <p:spPr>
          <a:xfrm>
            <a:off x="115011" y="6366905"/>
            <a:ext cx="77433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 err="1">
                <a:solidFill>
                  <a:srgbClr val="7030A0"/>
                </a:solidFill>
              </a:rPr>
              <a:t>Possibility</a:t>
            </a:r>
            <a:r>
              <a:rPr lang="it-IT" dirty="0">
                <a:solidFill>
                  <a:srgbClr val="7030A0"/>
                </a:solidFill>
              </a:rPr>
              <a:t> to do </a:t>
            </a:r>
            <a:r>
              <a:rPr lang="it-IT" dirty="0" err="1">
                <a:solidFill>
                  <a:srgbClr val="7030A0"/>
                </a:solidFill>
              </a:rPr>
              <a:t>precision</a:t>
            </a:r>
            <a:r>
              <a:rPr lang="it-IT" dirty="0">
                <a:solidFill>
                  <a:srgbClr val="7030A0"/>
                </a:solidFill>
              </a:rPr>
              <a:t> </a:t>
            </a:r>
            <a:r>
              <a:rPr lang="it-IT" dirty="0" err="1">
                <a:solidFill>
                  <a:srgbClr val="7030A0"/>
                </a:solidFill>
              </a:rPr>
              <a:t>measurements</a:t>
            </a:r>
            <a:r>
              <a:rPr lang="it-IT" dirty="0">
                <a:solidFill>
                  <a:srgbClr val="7030A0"/>
                </a:solidFill>
              </a:rPr>
              <a:t> to benchmark </a:t>
            </a:r>
            <a:r>
              <a:rPr lang="it-IT" dirty="0" err="1">
                <a:solidFill>
                  <a:srgbClr val="7030A0"/>
                </a:solidFill>
              </a:rPr>
              <a:t>theoretical</a:t>
            </a:r>
            <a:r>
              <a:rPr lang="it-IT" dirty="0">
                <a:solidFill>
                  <a:srgbClr val="7030A0"/>
                </a:solidFill>
              </a:rPr>
              <a:t> models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669DE02-8127-E1F7-B5D9-317426CC57C2}"/>
              </a:ext>
            </a:extLst>
          </p:cNvPr>
          <p:cNvSpPr txBox="1"/>
          <p:nvPr/>
        </p:nvSpPr>
        <p:spPr>
          <a:xfrm>
            <a:off x="109606" y="784079"/>
            <a:ext cx="1718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Full </a:t>
            </a:r>
            <a:r>
              <a:rPr lang="it-IT" dirty="0" err="1"/>
              <a:t>simulation</a:t>
            </a:r>
            <a:r>
              <a:rPr lang="it-IT" dirty="0"/>
              <a:t> package </a:t>
            </a:r>
            <a:r>
              <a:rPr lang="it-IT" dirty="0" err="1"/>
              <a:t>devoloped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6722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602B51EB-EC36-AA7A-F222-410CE3E62AD2}"/>
              </a:ext>
            </a:extLst>
          </p:cNvPr>
          <p:cNvGrpSpPr/>
          <p:nvPr/>
        </p:nvGrpSpPr>
        <p:grpSpPr>
          <a:xfrm>
            <a:off x="5691189" y="2593722"/>
            <a:ext cx="2228760" cy="3948480"/>
            <a:chOff x="1984320" y="2766960"/>
            <a:chExt cx="2228760" cy="3948480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315A32A4-A969-7CA0-C5FA-D83F1C865306}"/>
                </a:ext>
              </a:extLst>
            </p:cNvPr>
            <p:cNvGrpSpPr/>
            <p:nvPr/>
          </p:nvGrpSpPr>
          <p:grpSpPr>
            <a:xfrm>
              <a:off x="2214720" y="2766960"/>
              <a:ext cx="1947600" cy="1849320"/>
              <a:chOff x="2214720" y="2766960"/>
              <a:chExt cx="1947600" cy="1849320"/>
            </a:xfrm>
          </p:grpSpPr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B7F719C5-747F-CB21-DAA7-9933BA0ED480}"/>
                  </a:ext>
                </a:extLst>
              </p:cNvPr>
              <p:cNvPicPr/>
              <p:nvPr/>
            </p:nvPicPr>
            <p:blipFill>
              <a:blip r:embed="rId3"/>
              <a:srcRect r="53238"/>
              <a:stretch/>
            </p:blipFill>
            <p:spPr>
              <a:xfrm>
                <a:off x="2214720" y="2766960"/>
                <a:ext cx="1947600" cy="1849320"/>
              </a:xfrm>
              <a:prstGeom prst="rect">
                <a:avLst/>
              </a:prstGeom>
              <a:ln w="0">
                <a:noFill/>
              </a:ln>
            </p:spPr>
          </p:pic>
          <p:cxnSp>
            <p:nvCxnSpPr>
              <p:cNvPr id="36" name="Connettore 2 35">
                <a:extLst>
                  <a:ext uri="{FF2B5EF4-FFF2-40B4-BE49-F238E27FC236}">
                    <a16:creationId xmlns:a16="http://schemas.microsoft.com/office/drawing/2014/main" id="{49108A3E-4852-D39F-2AF8-8515C43EE7D1}"/>
                  </a:ext>
                </a:extLst>
              </p:cNvPr>
              <p:cNvCxnSpPr/>
              <p:nvPr/>
            </p:nvCxnSpPr>
            <p:spPr>
              <a:xfrm flipV="1">
                <a:off x="2836440" y="3136320"/>
                <a:ext cx="2520" cy="1083240"/>
              </a:xfrm>
              <a:prstGeom prst="straightConnector1">
                <a:avLst/>
              </a:prstGeom>
              <a:ln w="28440" cap="sq">
                <a:solidFill>
                  <a:srgbClr val="FF0000"/>
                </a:solidFill>
                <a:miter/>
                <a:tailEnd type="triangle" w="med" len="med"/>
              </a:ln>
            </p:spPr>
          </p:cxnSp>
          <p:sp>
            <p:nvSpPr>
              <p:cNvPr id="37" name="Connettore 1 36">
                <a:extLst>
                  <a:ext uri="{FF2B5EF4-FFF2-40B4-BE49-F238E27FC236}">
                    <a16:creationId xmlns:a16="http://schemas.microsoft.com/office/drawing/2014/main" id="{E2DFE432-8600-8469-F804-AF7A676019FE}"/>
                  </a:ext>
                </a:extLst>
              </p:cNvPr>
              <p:cNvSpPr/>
              <p:nvPr/>
            </p:nvSpPr>
            <p:spPr>
              <a:xfrm>
                <a:off x="2529000" y="4254480"/>
                <a:ext cx="1590480" cy="17640"/>
              </a:xfrm>
              <a:prstGeom prst="line">
                <a:avLst/>
              </a:prstGeom>
              <a:ln w="12600" cap="sq">
                <a:solidFill>
                  <a:srgbClr val="7F7F7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" name="Figura a mano libera 37">
                <a:extLst>
                  <a:ext uri="{FF2B5EF4-FFF2-40B4-BE49-F238E27FC236}">
                    <a16:creationId xmlns:a16="http://schemas.microsoft.com/office/drawing/2014/main" id="{F480EED8-554B-3278-D750-70A5FE72BE88}"/>
                  </a:ext>
                </a:extLst>
              </p:cNvPr>
              <p:cNvSpPr/>
              <p:nvPr/>
            </p:nvSpPr>
            <p:spPr>
              <a:xfrm>
                <a:off x="2863800" y="3336840"/>
                <a:ext cx="732240" cy="3988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t">
                <a:spAutoFit/>
              </a:bodyPr>
              <a:lstStyle/>
              <a:p>
                <a: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fr-FR" sz="2000" b="0" strike="noStrike" spc="-1" dirty="0">
                    <a:solidFill>
                      <a:srgbClr val="000000"/>
                    </a:solidFill>
                    <a:latin typeface="Arial"/>
                  </a:rPr>
                  <a:t>Imax</a:t>
                </a:r>
                <a:endParaRPr lang="en-US" sz="2000" b="0" strike="noStrike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440A5F76-B5B0-76CD-1AC4-EE69DBBFE123}"/>
                </a:ext>
              </a:extLst>
            </p:cNvPr>
            <p:cNvGrpSpPr/>
            <p:nvPr/>
          </p:nvGrpSpPr>
          <p:grpSpPr>
            <a:xfrm>
              <a:off x="2244600" y="4614840"/>
              <a:ext cx="1968480" cy="1800360"/>
              <a:chOff x="2244600" y="4614840"/>
              <a:chExt cx="1968480" cy="1800360"/>
            </a:xfrm>
          </p:grpSpPr>
          <p:pic>
            <p:nvPicPr>
              <p:cNvPr id="31" name="Immagine 30">
                <a:extLst>
                  <a:ext uri="{FF2B5EF4-FFF2-40B4-BE49-F238E27FC236}">
                    <a16:creationId xmlns:a16="http://schemas.microsoft.com/office/drawing/2014/main" id="{B0CA9422-4DD6-AC0D-48E8-E4E640994DCE}"/>
                  </a:ext>
                </a:extLst>
              </p:cNvPr>
              <p:cNvPicPr/>
              <p:nvPr/>
            </p:nvPicPr>
            <p:blipFill>
              <a:blip r:embed="rId3"/>
              <a:srcRect l="51062" t="3578"/>
              <a:stretch/>
            </p:blipFill>
            <p:spPr>
              <a:xfrm>
                <a:off x="2244600" y="4614840"/>
                <a:ext cx="1968480" cy="1800360"/>
              </a:xfrm>
              <a:prstGeom prst="rect">
                <a:avLst/>
              </a:prstGeom>
              <a:ln w="0">
                <a:noFill/>
              </a:ln>
            </p:spPr>
          </p:pic>
          <p:cxnSp>
            <p:nvCxnSpPr>
              <p:cNvPr id="32" name="Connettore 2 31">
                <a:extLst>
                  <a:ext uri="{FF2B5EF4-FFF2-40B4-BE49-F238E27FC236}">
                    <a16:creationId xmlns:a16="http://schemas.microsoft.com/office/drawing/2014/main" id="{5C62012F-FFCC-AEC0-9D3C-CB67F8713541}"/>
                  </a:ext>
                </a:extLst>
              </p:cNvPr>
              <p:cNvCxnSpPr/>
              <p:nvPr/>
            </p:nvCxnSpPr>
            <p:spPr>
              <a:xfrm flipH="1" flipV="1">
                <a:off x="2958480" y="4970160"/>
                <a:ext cx="1080" cy="899280"/>
              </a:xfrm>
              <a:prstGeom prst="straightConnector1">
                <a:avLst/>
              </a:prstGeom>
              <a:ln w="28440" cap="sq">
                <a:solidFill>
                  <a:srgbClr val="FF0000"/>
                </a:solidFill>
                <a:miter/>
                <a:headEnd type="triangle" w="med" len="med"/>
              </a:ln>
            </p:spPr>
          </p:cxnSp>
          <p:sp>
            <p:nvSpPr>
              <p:cNvPr id="33" name="Connettore 1 32">
                <a:extLst>
                  <a:ext uri="{FF2B5EF4-FFF2-40B4-BE49-F238E27FC236}">
                    <a16:creationId xmlns:a16="http://schemas.microsoft.com/office/drawing/2014/main" id="{EDCEA5D0-7D6D-5530-3508-3A1F297FD435}"/>
                  </a:ext>
                </a:extLst>
              </p:cNvPr>
              <p:cNvSpPr/>
              <p:nvPr/>
            </p:nvSpPr>
            <p:spPr>
              <a:xfrm>
                <a:off x="2554200" y="4970520"/>
                <a:ext cx="1541520" cy="19080"/>
              </a:xfrm>
              <a:prstGeom prst="line">
                <a:avLst/>
              </a:prstGeom>
              <a:ln w="12600" cap="sq">
                <a:solidFill>
                  <a:srgbClr val="7F7F7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" name="Figura a mano libera 33">
                <a:extLst>
                  <a:ext uri="{FF2B5EF4-FFF2-40B4-BE49-F238E27FC236}">
                    <a16:creationId xmlns:a16="http://schemas.microsoft.com/office/drawing/2014/main" id="{E23C9B42-1B95-0C0D-8419-5F29AE14E806}"/>
                  </a:ext>
                </a:extLst>
              </p:cNvPr>
              <p:cNvSpPr/>
              <p:nvPr/>
            </p:nvSpPr>
            <p:spPr>
              <a:xfrm>
                <a:off x="2995560" y="5205240"/>
                <a:ext cx="1179000" cy="3988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t">
                <a:spAutoFit/>
              </a:bodyPr>
              <a:lstStyle/>
              <a:p>
                <a: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fr-FR" sz="2000" b="0" strike="noStrike" spc="-1">
                    <a:solidFill>
                      <a:srgbClr val="000000"/>
                    </a:solidFill>
                    <a:latin typeface="Arial"/>
                  </a:rPr>
                  <a:t>E=Qmax</a:t>
                </a:r>
                <a:endParaRPr lang="en-US" sz="20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8" name="Figura a mano libera 27">
              <a:extLst>
                <a:ext uri="{FF2B5EF4-FFF2-40B4-BE49-F238E27FC236}">
                  <a16:creationId xmlns:a16="http://schemas.microsoft.com/office/drawing/2014/main" id="{9C2F8DF7-6244-B848-0BEE-5774F4983788}"/>
                </a:ext>
              </a:extLst>
            </p:cNvPr>
            <p:cNvSpPr/>
            <p:nvPr/>
          </p:nvSpPr>
          <p:spPr>
            <a:xfrm rot="16200000">
              <a:off x="1668240" y="3442320"/>
              <a:ext cx="1031040" cy="398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 anchor="t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</a:rPr>
                <a:t>Current</a:t>
              </a:r>
              <a:endParaRPr lang="en-US" sz="2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Figura a mano libera 28">
              <a:extLst>
                <a:ext uri="{FF2B5EF4-FFF2-40B4-BE49-F238E27FC236}">
                  <a16:creationId xmlns:a16="http://schemas.microsoft.com/office/drawing/2014/main" id="{62BA50B3-8B3D-CD23-E6EF-CFFB36329A3F}"/>
                </a:ext>
              </a:extLst>
            </p:cNvPr>
            <p:cNvSpPr/>
            <p:nvPr/>
          </p:nvSpPr>
          <p:spPr>
            <a:xfrm rot="16200000">
              <a:off x="1725840" y="5157720"/>
              <a:ext cx="1017360" cy="398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 anchor="t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</a:rPr>
                <a:t>Charge</a:t>
              </a:r>
              <a:endParaRPr lang="en-US" sz="2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Figura a mano libera 29">
              <a:extLst>
                <a:ext uri="{FF2B5EF4-FFF2-40B4-BE49-F238E27FC236}">
                  <a16:creationId xmlns:a16="http://schemas.microsoft.com/office/drawing/2014/main" id="{767E9631-D7F6-9534-9E16-629B3C744596}"/>
                </a:ext>
              </a:extLst>
            </p:cNvPr>
            <p:cNvSpPr/>
            <p:nvPr/>
          </p:nvSpPr>
          <p:spPr>
            <a:xfrm>
              <a:off x="2773440" y="6316560"/>
              <a:ext cx="1256760" cy="398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 anchor="t">
              <a:sp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2000" b="0" strike="noStrike" spc="-1">
                  <a:solidFill>
                    <a:srgbClr val="000000"/>
                  </a:solidFill>
                  <a:latin typeface="Arial"/>
                </a:rPr>
                <a:t>Time (ns)</a:t>
              </a:r>
              <a:endParaRPr lang="en-US" sz="2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9" name="Figura a mano libera 58">
            <a:extLst>
              <a:ext uri="{FF2B5EF4-FFF2-40B4-BE49-F238E27FC236}">
                <a16:creationId xmlns:a16="http://schemas.microsoft.com/office/drawing/2014/main" id="{21974914-7CEB-43CE-7E3E-6FD8B3A13B78}"/>
              </a:ext>
            </a:extLst>
          </p:cNvPr>
          <p:cNvSpPr/>
          <p:nvPr/>
        </p:nvSpPr>
        <p:spPr>
          <a:xfrm>
            <a:off x="5593600" y="857431"/>
            <a:ext cx="2260276" cy="92551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strike="noStrike" spc="-1" dirty="0">
                <a:solidFill>
                  <a:srgbClr val="000000"/>
                </a:solidFill>
                <a:latin typeface="Arial"/>
              </a:rPr>
              <a:t>Test experiment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(ALTO tandem)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strike="noStrike" spc="-1" baseline="30000" dirty="0">
                <a:solidFill>
                  <a:srgbClr val="000000"/>
                </a:solidFill>
                <a:latin typeface="Arial"/>
              </a:rPr>
              <a:t> 7</a:t>
            </a:r>
            <a:r>
              <a:rPr lang="en-US" sz="1800" b="1" strike="noStrike" spc="-1" dirty="0">
                <a:solidFill>
                  <a:srgbClr val="000000"/>
                </a:solidFill>
                <a:latin typeface="Arial"/>
              </a:rPr>
              <a:t>Li + </a:t>
            </a:r>
            <a:r>
              <a:rPr lang="en-US" sz="1800" b="1" strike="noStrike" spc="-1" baseline="30000" dirty="0">
                <a:solidFill>
                  <a:srgbClr val="000000"/>
                </a:solidFill>
                <a:latin typeface="Arial"/>
              </a:rPr>
              <a:t>12</a:t>
            </a:r>
            <a:r>
              <a:rPr lang="en-US" sz="1800" b="1" strike="noStrike" spc="-1" dirty="0">
                <a:solidFill>
                  <a:srgbClr val="000000"/>
                </a:solidFill>
                <a:latin typeface="Arial"/>
              </a:rPr>
              <a:t>C @ 35 MeV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AF18E856-FD5F-6F43-F63F-B7C134C1829B}"/>
              </a:ext>
            </a:extLst>
          </p:cNvPr>
          <p:cNvPicPr/>
          <p:nvPr/>
        </p:nvPicPr>
        <p:blipFill>
          <a:blip r:embed="rId4"/>
          <a:srcRect r="6811" b="49587"/>
          <a:stretch/>
        </p:blipFill>
        <p:spPr>
          <a:xfrm>
            <a:off x="8290606" y="736063"/>
            <a:ext cx="3317182" cy="2396332"/>
          </a:xfrm>
          <a:prstGeom prst="rect">
            <a:avLst/>
          </a:prstGeom>
          <a:ln w="0">
            <a:noFill/>
          </a:ln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BA4D2799-5CB7-E666-6911-EB873BAB81C2}"/>
              </a:ext>
            </a:extLst>
          </p:cNvPr>
          <p:cNvSpPr txBox="1"/>
          <p:nvPr/>
        </p:nvSpPr>
        <p:spPr>
          <a:xfrm>
            <a:off x="5484859" y="1809271"/>
            <a:ext cx="2321497" cy="779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strike="noStrike" spc="-1" dirty="0">
                <a:latin typeface="Arial"/>
                <a:ea typeface="DejaVu Sans"/>
              </a:rPr>
              <a:t>PSD for Z=1,2 particles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0CAB7FA2-9E02-155E-6DA4-6FEA577A74BD}"/>
              </a:ext>
            </a:extLst>
          </p:cNvPr>
          <p:cNvSpPr txBox="1"/>
          <p:nvPr/>
        </p:nvSpPr>
        <p:spPr>
          <a:xfrm>
            <a:off x="74427" y="1098801"/>
            <a:ext cx="49187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most important development planned is in digital PSA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FEE with embedded PSA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PLAS : chip with  </a:t>
            </a:r>
            <a:r>
              <a:rPr lang="en-GB" dirty="0" err="1"/>
              <a:t>analog</a:t>
            </a:r>
            <a:r>
              <a:rPr lang="en-GB" dirty="0"/>
              <a:t> memories with a sampling frequency of 200 </a:t>
            </a:r>
            <a:r>
              <a:rPr lang="en-GB" dirty="0" err="1"/>
              <a:t>MHz.</a:t>
            </a:r>
            <a:r>
              <a:rPr lang="en-GB" dirty="0"/>
              <a:t>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Together with Asics preamp and BEE, system totally triggerless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DE9BF83F-5A3A-D15F-1FF4-D47CB7DF9105}"/>
              </a:ext>
            </a:extLst>
          </p:cNvPr>
          <p:cNvSpPr txBox="1"/>
          <p:nvPr/>
        </p:nvSpPr>
        <p:spPr>
          <a:xfrm>
            <a:off x="255495" y="528610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PSA for GRIT</a:t>
            </a:r>
          </a:p>
        </p:txBody>
      </p:sp>
      <p:sp>
        <p:nvSpPr>
          <p:cNvPr id="67" name="Text Box 2">
            <a:extLst>
              <a:ext uri="{FF2B5EF4-FFF2-40B4-BE49-F238E27FC236}">
                <a16:creationId xmlns:a16="http://schemas.microsoft.com/office/drawing/2014/main" id="{7BD734A9-04DC-F73B-CA02-1B026EAA9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0" y="4555885"/>
            <a:ext cx="3714809" cy="185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95894" rIns="108847" bIns="54423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044"/>
              </a:spcAft>
              <a:buSzPct val="45000"/>
            </a:pPr>
            <a:r>
              <a:rPr lang="fr-FR" altLang="it-IT" sz="1400" b="1" dirty="0">
                <a:latin typeface="Libre Franklin"/>
              </a:rPr>
              <a:t>GRIT: challenge of </a:t>
            </a:r>
            <a:r>
              <a:rPr lang="fr-FR" altLang="it-IT" sz="1400" b="1" dirty="0" err="1">
                <a:latin typeface="Libre Franklin"/>
              </a:rPr>
              <a:t>dig</a:t>
            </a:r>
            <a:r>
              <a:rPr lang="fr-FR" altLang="it-IT" sz="1400" b="1" dirty="0">
                <a:latin typeface="Libre Franklin"/>
              </a:rPr>
              <a:t>. of  ~7k </a:t>
            </a:r>
            <a:r>
              <a:rPr lang="fr-FR" altLang="it-IT" sz="1400" b="1" dirty="0" err="1">
                <a:latin typeface="Libre Franklin"/>
              </a:rPr>
              <a:t>channel</a:t>
            </a:r>
            <a:r>
              <a:rPr lang="fr-FR" altLang="it-IT" sz="1400" b="1" dirty="0">
                <a:latin typeface="Libre Franklin"/>
              </a:rPr>
              <a:t>, in vacuum, </a:t>
            </a:r>
            <a:r>
              <a:rPr lang="fr-FR" altLang="it-IT" sz="1400" b="1" dirty="0" err="1">
                <a:latin typeface="Libre Franklin"/>
              </a:rPr>
              <a:t>with</a:t>
            </a:r>
            <a:r>
              <a:rPr lang="fr-FR" altLang="it-IT" sz="1400" b="1" dirty="0">
                <a:latin typeface="Libre Franklin"/>
              </a:rPr>
              <a:t> </a:t>
            </a:r>
            <a:r>
              <a:rPr lang="fr-FR" altLang="it-IT" sz="1400" b="1" dirty="0" err="1">
                <a:latin typeface="Libre Franklin"/>
              </a:rPr>
              <a:t>only</a:t>
            </a:r>
            <a:r>
              <a:rPr lang="fr-FR" altLang="it-IT" sz="1400" b="1" dirty="0">
                <a:latin typeface="Libre Franklin"/>
              </a:rPr>
              <a:t> 48 </a:t>
            </a:r>
            <a:r>
              <a:rPr lang="fr-FR" altLang="it-IT" sz="1400" b="1" dirty="0" err="1">
                <a:latin typeface="Libre Franklin"/>
              </a:rPr>
              <a:t>ADCs</a:t>
            </a:r>
            <a:endParaRPr lang="fr-FR" altLang="it-IT" sz="1400" b="1" dirty="0">
              <a:latin typeface="Libre Franklin"/>
            </a:endParaRPr>
          </a:p>
          <a:p>
            <a:pPr marL="742950" lvl="1" indent="-285750">
              <a:lnSpc>
                <a:spcPct val="85000"/>
              </a:lnSpc>
              <a:spcAft>
                <a:spcPts val="1044"/>
              </a:spcAft>
              <a:buSzPct val="45000"/>
              <a:buFont typeface="Arial"/>
              <a:buChar char="•"/>
            </a:pPr>
            <a:r>
              <a:rPr lang="fr-FR" altLang="it-IT" sz="1400" dirty="0"/>
              <a:t>Single ADC for </a:t>
            </a:r>
            <a:r>
              <a:rPr lang="fr-FR" altLang="it-IT" sz="1400" dirty="0" err="1"/>
              <a:t>many</a:t>
            </a:r>
            <a:r>
              <a:rPr lang="fr-FR" altLang="it-IT" sz="1400" dirty="0"/>
              <a:t> </a:t>
            </a:r>
            <a:r>
              <a:rPr lang="fr-FR" altLang="it-IT" sz="1400" dirty="0" err="1"/>
              <a:t>channel</a:t>
            </a:r>
            <a:endParaRPr lang="fr-FR" altLang="it-IT" sz="1400" dirty="0"/>
          </a:p>
          <a:p>
            <a:pPr marL="800100" lvl="1" indent="-342900">
              <a:lnSpc>
                <a:spcPct val="85000"/>
              </a:lnSpc>
              <a:spcAft>
                <a:spcPts val="1044"/>
              </a:spcAft>
              <a:buSzPct val="45000"/>
              <a:buFont typeface="Arial"/>
              <a:buChar char="•"/>
            </a:pPr>
            <a:r>
              <a:rPr lang="fr-FR" altLang="it-IT" sz="1400" dirty="0"/>
              <a:t>Need for an </a:t>
            </a:r>
            <a:r>
              <a:rPr lang="fr-FR" altLang="it-IT" sz="1400" dirty="0" err="1"/>
              <a:t>analog</a:t>
            </a:r>
            <a:r>
              <a:rPr lang="fr-FR" altLang="it-IT" sz="1400" dirty="0"/>
              <a:t> memory</a:t>
            </a:r>
          </a:p>
          <a:p>
            <a:pPr marL="800100" lvl="1" indent="-342900">
              <a:lnSpc>
                <a:spcPct val="85000"/>
              </a:lnSpc>
              <a:spcAft>
                <a:spcPts val="1044"/>
              </a:spcAft>
              <a:buSzPct val="45000"/>
              <a:buFont typeface="Arial"/>
              <a:buChar char="•"/>
            </a:pPr>
            <a:r>
              <a:rPr lang="fr-FR" altLang="it-IT" sz="1400" dirty="0" err="1"/>
              <a:t>Shared</a:t>
            </a:r>
            <a:r>
              <a:rPr lang="fr-FR" altLang="it-IT" sz="1400" dirty="0"/>
              <a:t> output </a:t>
            </a:r>
            <a:r>
              <a:rPr lang="fr-FR" altLang="it-IT" sz="1400" dirty="0" err="1"/>
              <a:t>lines</a:t>
            </a:r>
            <a:r>
              <a:rPr lang="fr-FR" altLang="it-IT" sz="1400" dirty="0"/>
              <a:t> to </a:t>
            </a:r>
            <a:r>
              <a:rPr lang="fr-FR" altLang="it-IT" sz="1400" dirty="0" err="1"/>
              <a:t>achieve</a:t>
            </a:r>
            <a:r>
              <a:rPr lang="fr-FR" altLang="it-IT" sz="1400" dirty="0"/>
              <a:t> </a:t>
            </a:r>
            <a:r>
              <a:rPr lang="fr-FR" altLang="it-IT" sz="1400" dirty="0" err="1"/>
              <a:t>low</a:t>
            </a:r>
            <a:r>
              <a:rPr lang="fr-FR" altLang="it-IT" sz="1400" dirty="0"/>
              <a:t> </a:t>
            </a:r>
            <a:r>
              <a:rPr lang="fr-FR" altLang="it-IT" sz="1400" dirty="0" err="1"/>
              <a:t>dead</a:t>
            </a:r>
            <a:r>
              <a:rPr lang="fr-FR" altLang="it-IT" sz="1400" dirty="0"/>
              <a:t> time</a:t>
            </a:r>
          </a:p>
        </p:txBody>
      </p:sp>
      <p:pic>
        <p:nvPicPr>
          <p:cNvPr id="6" name="Immagine 5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E1A8DC3E-C2BD-483F-2DC8-A598881BB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745" y="3132395"/>
            <a:ext cx="2641547" cy="365663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0B79FD-D4B8-F521-1C51-6D613FC4A6BA}"/>
              </a:ext>
            </a:extLst>
          </p:cNvPr>
          <p:cNvSpPr txBox="1"/>
          <p:nvPr/>
        </p:nvSpPr>
        <p:spPr>
          <a:xfrm rot="5400000">
            <a:off x="10617885" y="5190698"/>
            <a:ext cx="22106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dirty="0" err="1">
                <a:solidFill>
                  <a:srgbClr val="2C363A"/>
                </a:solidFill>
                <a:effectLst/>
              </a:rPr>
              <a:t>Assie</a:t>
            </a:r>
            <a:r>
              <a:rPr lang="it-IT" sz="900" b="0" i="0" dirty="0">
                <a:solidFill>
                  <a:srgbClr val="2C363A"/>
                </a:solidFill>
                <a:effectLst/>
              </a:rPr>
              <a:t> et al, NIMA 908 (2018) 250–255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2654224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9E69B9-C2E5-6468-3DD7-B85DB92D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24" y="948026"/>
            <a:ext cx="4540904" cy="62582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ilicon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elescope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rray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09FB515-6E10-3331-E374-B0EB72A8CA99}"/>
              </a:ext>
            </a:extLst>
          </p:cNvPr>
          <p:cNvSpPr txBox="1"/>
          <p:nvPr/>
        </p:nvSpPr>
        <p:spPr>
          <a:xfrm>
            <a:off x="2917406" y="1749167"/>
            <a:ext cx="40222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>
                <a:solidFill>
                  <a:schemeClr val="accent1">
                    <a:lumMod val="50000"/>
                  </a:schemeClr>
                </a:solidFill>
              </a:rPr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accent1">
                    <a:lumMod val="50000"/>
                  </a:schemeClr>
                </a:solidFill>
              </a:rPr>
              <a:t>8 telescopes with DSSSD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accent1">
                    <a:lumMod val="50000"/>
                  </a:schemeClr>
                </a:solidFill>
              </a:rPr>
              <a:t>Measurement in a very forward direction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accent1">
                    <a:lumMod val="50000"/>
                  </a:schemeClr>
                </a:solidFill>
              </a:rPr>
              <a:t>Versatility &amp; portability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accent1">
                    <a:lumMod val="50000"/>
                  </a:schemeClr>
                </a:solidFill>
              </a:rPr>
              <a:t>Optimized for reaction with 3-body in the exit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accent1">
                    <a:lumMod val="50000"/>
                  </a:schemeClr>
                </a:solidFill>
              </a:rPr>
              <a:t>High energy and position resolution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20FB7FA-A267-15CD-4E9F-61BA27A6D093}"/>
              </a:ext>
            </a:extLst>
          </p:cNvPr>
          <p:cNvSpPr txBox="1"/>
          <p:nvPr/>
        </p:nvSpPr>
        <p:spPr>
          <a:xfrm>
            <a:off x="311629" y="6065362"/>
            <a:ext cx="5090099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i="1" u="sng" dirty="0" err="1">
                <a:solidFill>
                  <a:srgbClr val="FF0000"/>
                </a:solidFill>
              </a:rPr>
              <a:t>Perfectly</a:t>
            </a:r>
            <a:r>
              <a:rPr lang="it-IT" sz="1600" b="1" i="1" u="sng" dirty="0">
                <a:solidFill>
                  <a:srgbClr val="FF0000"/>
                </a:solidFill>
              </a:rPr>
              <a:t> </a:t>
            </a:r>
            <a:r>
              <a:rPr lang="it-IT" sz="1600" b="1" i="1" u="sng" dirty="0" err="1">
                <a:solidFill>
                  <a:srgbClr val="FF0000"/>
                </a:solidFill>
              </a:rPr>
              <a:t>suited</a:t>
            </a:r>
            <a:r>
              <a:rPr lang="it-IT" sz="1600" b="1" i="1" u="sng" dirty="0">
                <a:solidFill>
                  <a:srgbClr val="FF0000"/>
                </a:solidFill>
              </a:rPr>
              <a:t> for Trojan Horse Method </a:t>
            </a:r>
            <a:r>
              <a:rPr lang="it-IT" sz="1600" b="1" i="1" u="sng" dirty="0" err="1">
                <a:solidFill>
                  <a:srgbClr val="FF0000"/>
                </a:solidFill>
              </a:rPr>
              <a:t>experiments</a:t>
            </a:r>
            <a:endParaRPr lang="it-IT" sz="1600" b="1" i="1" u="sng" dirty="0">
              <a:solidFill>
                <a:srgbClr val="FF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80FA168-A12A-A6A2-24D5-85A7536638A5}"/>
              </a:ext>
            </a:extLst>
          </p:cNvPr>
          <p:cNvSpPr txBox="1"/>
          <p:nvPr/>
        </p:nvSpPr>
        <p:spPr>
          <a:xfrm>
            <a:off x="545244" y="3833147"/>
            <a:ext cx="62861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50000"/>
                  </a:schemeClr>
                </a:solidFill>
              </a:rPr>
              <a:t>Upgrades &amp; new developments: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Purchase of different thickness detectors to increase the versatility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Exploring the possibility to build a monolithic telescope to decrease the 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Study of the maximum rate acceptable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Developing of devoted simulations</a:t>
            </a:r>
          </a:p>
        </p:txBody>
      </p:sp>
      <p:pic>
        <p:nvPicPr>
          <p:cNvPr id="8" name="Immagine 7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A34959D7-B5D2-0846-94F4-C58E026118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813" y="1916644"/>
            <a:ext cx="2711267" cy="167552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DDD686-1478-0F3F-DEFD-38DC97E91A3E}"/>
              </a:ext>
            </a:extLst>
          </p:cNvPr>
          <p:cNvSpPr txBox="1"/>
          <p:nvPr/>
        </p:nvSpPr>
        <p:spPr>
          <a:xfrm>
            <a:off x="342155" y="5730841"/>
            <a:ext cx="20826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0" i="0" dirty="0">
                <a:effectLst/>
                <a:latin typeface="Arial" panose="020B0604020202020204" pitchFamily="34" charset="0"/>
              </a:rPr>
              <a:t>Physics </a:t>
            </a:r>
            <a:r>
              <a:rPr lang="it-IT" sz="900" b="0" i="0" dirty="0" err="1">
                <a:effectLst/>
                <a:latin typeface="Arial" panose="020B0604020202020204" pitchFamily="34" charset="0"/>
              </a:rPr>
              <a:t>Letters</a:t>
            </a:r>
            <a:r>
              <a:rPr lang="it-IT" sz="900" b="0" i="0" dirty="0">
                <a:effectLst/>
                <a:latin typeface="Arial" panose="020B0604020202020204" pitchFamily="34" charset="0"/>
              </a:rPr>
              <a:t> B, 826,136917(2022)</a:t>
            </a:r>
            <a:endParaRPr lang="it-IT" sz="9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E5AD3C8-5617-22DD-22F5-36738D4B4286}"/>
              </a:ext>
            </a:extLst>
          </p:cNvPr>
          <p:cNvSpPr txBox="1"/>
          <p:nvPr/>
        </p:nvSpPr>
        <p:spPr>
          <a:xfrm>
            <a:off x="0" y="527653"/>
            <a:ext cx="8054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F0000"/>
                </a:solidFill>
                <a:effectLst/>
              </a:rPr>
              <a:t>Detector arrays for nuclear astrophysics</a:t>
            </a:r>
            <a:endParaRPr lang="it-IT" sz="24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3" name="CasellaDiTesto 18">
            <a:extLst>
              <a:ext uri="{FF2B5EF4-FFF2-40B4-BE49-F238E27FC236}">
                <a16:creationId xmlns:a16="http://schemas.microsoft.com/office/drawing/2014/main" id="{9E0787DF-0B70-7F14-8B69-BBC17E7CDC4A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C7F7D4-7148-CC93-3159-038EF49269B2}"/>
              </a:ext>
            </a:extLst>
          </p:cNvPr>
          <p:cNvSpPr txBox="1"/>
          <p:nvPr/>
        </p:nvSpPr>
        <p:spPr>
          <a:xfrm>
            <a:off x="7195585" y="238694"/>
            <a:ext cx="4764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65240A96-433A-6503-198F-A92DFD1C4118}"/>
              </a:ext>
            </a:extLst>
          </p:cNvPr>
          <p:cNvCxnSpPr>
            <a:cxnSpLocks/>
          </p:cNvCxnSpPr>
          <p:nvPr/>
        </p:nvCxnSpPr>
        <p:spPr>
          <a:xfrm>
            <a:off x="6741377" y="1156470"/>
            <a:ext cx="0" cy="566436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olo 1">
            <a:extLst>
              <a:ext uri="{FF2B5EF4-FFF2-40B4-BE49-F238E27FC236}">
                <a16:creationId xmlns:a16="http://schemas.microsoft.com/office/drawing/2014/main" id="{F8B19264-C73C-FD76-F10C-622CDF5C8F75}"/>
              </a:ext>
            </a:extLst>
          </p:cNvPr>
          <p:cNvSpPr txBox="1">
            <a:spLocks/>
          </p:cNvSpPr>
          <p:nvPr/>
        </p:nvSpPr>
        <p:spPr>
          <a:xfrm>
            <a:off x="7006477" y="976824"/>
            <a:ext cx="4966403" cy="7454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arge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igh-resolution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rray of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ilicon for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strophysics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331481B-FC4D-8D59-8AC6-49C9D13F03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43" r="23624"/>
          <a:stretch/>
        </p:blipFill>
        <p:spPr>
          <a:xfrm>
            <a:off x="6989033" y="1895897"/>
            <a:ext cx="2063466" cy="2195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86450C3-402F-9830-B2DA-B1EC19D16FBE}"/>
              </a:ext>
            </a:extLst>
          </p:cNvPr>
          <p:cNvSpPr txBox="1"/>
          <p:nvPr/>
        </p:nvSpPr>
        <p:spPr>
          <a:xfrm>
            <a:off x="9234428" y="1829494"/>
            <a:ext cx="282289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>
                <a:solidFill>
                  <a:srgbClr val="FF0000"/>
                </a:solidFill>
              </a:rPr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accent1">
                    <a:lumMod val="50000"/>
                  </a:schemeClr>
                </a:solidFill>
              </a:rPr>
              <a:t>Wide angular range coverage (almost 80% of 4π in final configuration)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accent1">
                    <a:lumMod val="50000"/>
                  </a:schemeClr>
                </a:solidFill>
              </a:rPr>
              <a:t>Low energy 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accent1">
                    <a:lumMod val="50000"/>
                  </a:schemeClr>
                </a:solidFill>
              </a:rPr>
              <a:t>Compactness useful to couple it with ancillary detectors (neutron arrays)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accent1">
                    <a:lumMod val="50000"/>
                  </a:schemeClr>
                </a:solidFill>
              </a:rPr>
              <a:t>High energy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accent1">
                    <a:lumMod val="50000"/>
                  </a:schemeClr>
                </a:solidFill>
              </a:rPr>
              <a:t>Angular resolution allows for kinetic identification of the reaction channels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A77B075-C6AA-8E58-FAA9-8EF96914E2A4}"/>
              </a:ext>
            </a:extLst>
          </p:cNvPr>
          <p:cNvSpPr txBox="1"/>
          <p:nvPr/>
        </p:nvSpPr>
        <p:spPr>
          <a:xfrm>
            <a:off x="6754421" y="6236055"/>
            <a:ext cx="5470513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i="1" u="sng" dirty="0" err="1">
                <a:solidFill>
                  <a:srgbClr val="FF0000"/>
                </a:solidFill>
              </a:rPr>
              <a:t>Perfectly</a:t>
            </a:r>
            <a:r>
              <a:rPr lang="it-IT" sz="1600" b="1" i="1" u="sng" dirty="0">
                <a:solidFill>
                  <a:srgbClr val="FF0000"/>
                </a:solidFill>
              </a:rPr>
              <a:t> </a:t>
            </a:r>
            <a:r>
              <a:rPr lang="it-IT" sz="1600" b="1" i="1" u="sng" dirty="0" err="1">
                <a:solidFill>
                  <a:srgbClr val="FF0000"/>
                </a:solidFill>
              </a:rPr>
              <a:t>suited</a:t>
            </a:r>
            <a:r>
              <a:rPr lang="it-IT" sz="1600" b="1" i="1" u="sng" dirty="0">
                <a:solidFill>
                  <a:srgbClr val="FF0000"/>
                </a:solidFill>
              </a:rPr>
              <a:t> for </a:t>
            </a:r>
            <a:r>
              <a:rPr lang="it-IT" sz="1600" b="1" i="1" u="sng" dirty="0" err="1">
                <a:solidFill>
                  <a:srgbClr val="FF0000"/>
                </a:solidFill>
              </a:rPr>
              <a:t>direct</a:t>
            </a:r>
            <a:r>
              <a:rPr lang="it-IT" sz="1600" b="1" i="1" u="sng" dirty="0">
                <a:solidFill>
                  <a:srgbClr val="FF0000"/>
                </a:solidFill>
              </a:rPr>
              <a:t> measurement in </a:t>
            </a:r>
            <a:r>
              <a:rPr lang="it-IT" sz="1600" b="1" i="1" u="sng" dirty="0" err="1">
                <a:solidFill>
                  <a:srgbClr val="FF0000"/>
                </a:solidFill>
              </a:rPr>
              <a:t>nuclear</a:t>
            </a:r>
            <a:r>
              <a:rPr lang="it-IT" sz="1600" b="1" i="1" u="sng" dirty="0">
                <a:solidFill>
                  <a:srgbClr val="FF0000"/>
                </a:solidFill>
              </a:rPr>
              <a:t> </a:t>
            </a:r>
            <a:r>
              <a:rPr lang="it-IT" sz="1600" b="1" i="1" u="sng" dirty="0" err="1">
                <a:solidFill>
                  <a:srgbClr val="FF0000"/>
                </a:solidFill>
              </a:rPr>
              <a:t>astrophysics</a:t>
            </a:r>
            <a:endParaRPr lang="it-IT" sz="1600" b="1" i="1" u="sng" dirty="0">
              <a:solidFill>
                <a:srgbClr val="FF0000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2BBB2F9-1435-93BA-A677-30A833244E3E}"/>
              </a:ext>
            </a:extLst>
          </p:cNvPr>
          <p:cNvSpPr txBox="1"/>
          <p:nvPr/>
        </p:nvSpPr>
        <p:spPr>
          <a:xfrm>
            <a:off x="6890233" y="4478240"/>
            <a:ext cx="5108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>
                <a:solidFill>
                  <a:srgbClr val="FF0000"/>
                </a:solidFill>
              </a:rPr>
              <a:t>Upgrades &amp; new developments: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accent1">
                    <a:lumMod val="50000"/>
                  </a:schemeClr>
                </a:solidFill>
              </a:rPr>
              <a:t>Purchase of second lamp and/or different thickness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accent1">
                    <a:lumMod val="50000"/>
                  </a:schemeClr>
                </a:solidFill>
              </a:rPr>
              <a:t>Exploring a possible double sided silicon configuration for increasing the position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accent1">
                    <a:lumMod val="50000"/>
                  </a:schemeClr>
                </a:solidFill>
              </a:rPr>
              <a:t>Study of a pulse shape analysis at low energy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>
                <a:solidFill>
                  <a:schemeClr val="accent1">
                    <a:lumMod val="50000"/>
                  </a:schemeClr>
                </a:solidFill>
              </a:rPr>
              <a:t>Developing digital ACQ</a:t>
            </a:r>
          </a:p>
        </p:txBody>
      </p:sp>
    </p:spTree>
    <p:extLst>
      <p:ext uri="{BB962C8B-B14F-4D97-AF65-F5344CB8AC3E}">
        <p14:creationId xmlns:p14="http://schemas.microsoft.com/office/powerpoint/2010/main" val="3199704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>
            <a:extLst>
              <a:ext uri="{FF2B5EF4-FFF2-40B4-BE49-F238E27FC236}">
                <a16:creationId xmlns:a16="http://schemas.microsoft.com/office/drawing/2014/main" id="{644DD55B-CE25-3759-237F-F9746A175407}"/>
              </a:ext>
            </a:extLst>
          </p:cNvPr>
          <p:cNvGrpSpPr/>
          <p:nvPr/>
        </p:nvGrpSpPr>
        <p:grpSpPr>
          <a:xfrm>
            <a:off x="4467110" y="1191410"/>
            <a:ext cx="3423504" cy="2347549"/>
            <a:chOff x="4407065" y="227197"/>
            <a:chExt cx="5642695" cy="3925763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02A135BD-A2D4-2566-40B7-87905CB8A3CF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5027760" y="547560"/>
              <a:ext cx="5022000" cy="360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" name="Line 3">
              <a:extLst>
                <a:ext uri="{FF2B5EF4-FFF2-40B4-BE49-F238E27FC236}">
                  <a16:creationId xmlns:a16="http://schemas.microsoft.com/office/drawing/2014/main" id="{26044BA9-AC1D-8D0C-7AF4-B5544925E7F0}"/>
                </a:ext>
              </a:extLst>
            </p:cNvPr>
            <p:cNvSpPr/>
            <p:nvPr/>
          </p:nvSpPr>
          <p:spPr>
            <a:xfrm>
              <a:off x="4992840" y="1245600"/>
              <a:ext cx="360" cy="2265480"/>
            </a:xfrm>
            <a:prstGeom prst="line">
              <a:avLst/>
            </a:prstGeom>
            <a:ln w="9360">
              <a:solidFill>
                <a:srgbClr val="3465A4"/>
              </a:solidFill>
              <a:miter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Line 4">
              <a:extLst>
                <a:ext uri="{FF2B5EF4-FFF2-40B4-BE49-F238E27FC236}">
                  <a16:creationId xmlns:a16="http://schemas.microsoft.com/office/drawing/2014/main" id="{F1702628-8201-18C0-E21C-7B5C59FEB156}"/>
                </a:ext>
              </a:extLst>
            </p:cNvPr>
            <p:cNvSpPr/>
            <p:nvPr/>
          </p:nvSpPr>
          <p:spPr>
            <a:xfrm flipV="1">
              <a:off x="5155560" y="488520"/>
              <a:ext cx="2712240" cy="589320"/>
            </a:xfrm>
            <a:prstGeom prst="line">
              <a:avLst/>
            </a:prstGeom>
            <a:ln w="9360">
              <a:solidFill>
                <a:srgbClr val="3465A4"/>
              </a:solidFill>
              <a:miter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5">
              <a:extLst>
                <a:ext uri="{FF2B5EF4-FFF2-40B4-BE49-F238E27FC236}">
                  <a16:creationId xmlns:a16="http://schemas.microsoft.com/office/drawing/2014/main" id="{8CB6B6B5-76D5-157E-4564-7480509224AB}"/>
                </a:ext>
              </a:extLst>
            </p:cNvPr>
            <p:cNvSpPr/>
            <p:nvPr/>
          </p:nvSpPr>
          <p:spPr>
            <a:xfrm rot="20940000">
              <a:off x="5455377" y="227197"/>
              <a:ext cx="1798100" cy="465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77320" algn="l"/>
                  <a:tab pos="10779120" algn="l"/>
                  <a:tab pos="10780560" algn="l"/>
                  <a:tab pos="10782000" algn="l"/>
                </a:tabLst>
              </a:pPr>
              <a:r>
                <a:rPr lang="en-US" sz="1800" b="0" strike="noStrike" spc="-1" dirty="0">
                  <a:solidFill>
                    <a:srgbClr val="000000"/>
                  </a:solidFill>
                  <a:ea typeface="DejaVu Sans"/>
                </a:rPr>
                <a:t>550 mm</a:t>
              </a:r>
              <a:endParaRPr lang="en-US" sz="1800" b="0" strike="noStrike" spc="-1" dirty="0"/>
            </a:p>
          </p:txBody>
        </p:sp>
        <p:sp>
          <p:nvSpPr>
            <p:cNvPr id="26" name="CustomShape 6">
              <a:extLst>
                <a:ext uri="{FF2B5EF4-FFF2-40B4-BE49-F238E27FC236}">
                  <a16:creationId xmlns:a16="http://schemas.microsoft.com/office/drawing/2014/main" id="{4B0E40AD-79FA-3BF9-BD0A-1342595B105C}"/>
                </a:ext>
              </a:extLst>
            </p:cNvPr>
            <p:cNvSpPr/>
            <p:nvPr/>
          </p:nvSpPr>
          <p:spPr>
            <a:xfrm rot="16200000">
              <a:off x="3680304" y="1911869"/>
              <a:ext cx="1863540" cy="410018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  <a:tab pos="10777320" algn="l"/>
                  <a:tab pos="10779120" algn="l"/>
                  <a:tab pos="10780560" algn="l"/>
                  <a:tab pos="10782000" algn="l"/>
                </a:tabLst>
              </a:pPr>
              <a:r>
                <a:rPr lang="en-US" sz="1800" b="0" strike="noStrike" spc="-1" dirty="0">
                  <a:solidFill>
                    <a:srgbClr val="000000"/>
                  </a:solidFill>
                  <a:ea typeface="DejaVu Sans"/>
                </a:rPr>
                <a:t>300 mm</a:t>
              </a:r>
              <a:endParaRPr lang="en-US" sz="1800" b="0" strike="noStrike" spc="-1" dirty="0"/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2DC5344-8D0F-30DA-69B3-9A68F8617D95}"/>
              </a:ext>
            </a:extLst>
          </p:cNvPr>
          <p:cNvSpPr txBox="1"/>
          <p:nvPr/>
        </p:nvSpPr>
        <p:spPr>
          <a:xfrm>
            <a:off x="305796" y="562424"/>
            <a:ext cx="189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ACTAR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761CF7B-2513-DB53-5316-180EBC26C14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694215" y="3436056"/>
            <a:ext cx="1968162" cy="1590103"/>
          </a:xfrm>
          <a:prstGeom prst="rect">
            <a:avLst/>
          </a:prstGeom>
          <a:ln w="0">
            <a:noFill/>
          </a:ln>
        </p:spPr>
      </p:pic>
      <p:sp>
        <p:nvSpPr>
          <p:cNvPr id="15" name="CustomShape 7">
            <a:extLst>
              <a:ext uri="{FF2B5EF4-FFF2-40B4-BE49-F238E27FC236}">
                <a16:creationId xmlns:a16="http://schemas.microsoft.com/office/drawing/2014/main" id="{B291B5D9-B282-3BCC-86C1-9D35EC85F2E1}"/>
              </a:ext>
            </a:extLst>
          </p:cNvPr>
          <p:cNvSpPr/>
          <p:nvPr/>
        </p:nvSpPr>
        <p:spPr>
          <a:xfrm>
            <a:off x="39960" y="1348339"/>
            <a:ext cx="5356440" cy="1861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noAutofit/>
          </a:bodyPr>
          <a:lstStyle/>
          <a:p>
            <a:pPr>
              <a:lnSpc>
                <a:spcPct val="100000"/>
              </a:lnSpc>
              <a:buClr>
                <a:srgbClr val="008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320" algn="l"/>
                <a:tab pos="10779120" algn="l"/>
                <a:tab pos="10780560" algn="l"/>
                <a:tab pos="1078200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ea typeface="Times New Roman"/>
              </a:rPr>
              <a:t>Drift region: principle</a:t>
            </a:r>
            <a:endParaRPr lang="en-US" sz="2000" b="0" strike="noStrike" spc="-1" dirty="0"/>
          </a:p>
          <a:p>
            <a:pPr marL="457200" lvl="1" indent="-285840">
              <a:lnSpc>
                <a:spcPts val="1837"/>
              </a:lnSpc>
              <a:buClr>
                <a:srgbClr val="000000"/>
              </a:buClr>
              <a:buFont typeface="Symbol"/>
              <a:buChar char="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320" algn="l"/>
                <a:tab pos="10779120" algn="l"/>
                <a:tab pos="10780560" algn="l"/>
                <a:tab pos="1078200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ea typeface="Times New Roman"/>
              </a:rPr>
              <a:t> Transparent to particles on 4 sides</a:t>
            </a:r>
            <a:endParaRPr lang="en-US" sz="1600" b="0" strike="noStrike" spc="-1" dirty="0"/>
          </a:p>
          <a:p>
            <a:pPr marL="457200" indent="-277920">
              <a:lnSpc>
                <a:spcPts val="1837"/>
              </a:lnSpc>
              <a:buNone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ea typeface="DejaVu Sans"/>
              </a:rPr>
              <a:t>→</a:t>
            </a:r>
            <a:r>
              <a:rPr lang="en-US" sz="1600" b="0" strike="noStrike" spc="-1" dirty="0">
                <a:solidFill>
                  <a:srgbClr val="000000"/>
                </a:solidFill>
                <a:ea typeface="Times New Roman"/>
              </a:rPr>
              <a:t> Wire field cage</a:t>
            </a:r>
            <a:endParaRPr lang="en-US" sz="1600" b="0" strike="noStrike" spc="-1" dirty="0"/>
          </a:p>
          <a:p>
            <a:pPr marL="457200" lvl="1" indent="-285840">
              <a:lnSpc>
                <a:spcPts val="1837"/>
              </a:lnSpc>
              <a:buClr>
                <a:srgbClr val="000000"/>
              </a:buClr>
              <a:buFont typeface="Symbol"/>
              <a:buChar char="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320" algn="l"/>
                <a:tab pos="10779120" algn="l"/>
                <a:tab pos="10780560" algn="l"/>
                <a:tab pos="1078200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ea typeface="Times New Roman"/>
              </a:rPr>
              <a:t> Homogeneous vertical drift electric field</a:t>
            </a:r>
            <a:endParaRPr lang="en-US" sz="1600" b="0" strike="noStrike" spc="-1" dirty="0"/>
          </a:p>
          <a:p>
            <a:pPr marL="457200" indent="-277920">
              <a:lnSpc>
                <a:spcPts val="1837"/>
              </a:lnSpc>
              <a:buNone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ea typeface="DejaVu Sans"/>
              </a:rPr>
              <a:t>→ </a:t>
            </a:r>
            <a:r>
              <a:rPr lang="en-US" sz="1600" b="0" strike="noStrike" spc="-1" dirty="0">
                <a:solidFill>
                  <a:srgbClr val="000000"/>
                </a:solidFill>
                <a:ea typeface="Times New Roman"/>
              </a:rPr>
              <a:t>Double wire field cage: 2 mm/1 mm pitch</a:t>
            </a:r>
            <a:endParaRPr lang="en-US" sz="1600" b="0" strike="noStrike" spc="-1" dirty="0"/>
          </a:p>
          <a:p>
            <a:pPr marL="457200" indent="-277920">
              <a:lnSpc>
                <a:spcPct val="100000"/>
              </a:lnSpc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320" algn="l"/>
                <a:tab pos="10779120" algn="l"/>
                <a:tab pos="10780560" algn="l"/>
                <a:tab pos="10782000" algn="l"/>
              </a:tabLst>
            </a:pPr>
            <a:endParaRPr lang="en-US" sz="1600" b="0" strike="noStrike" spc="-1" dirty="0"/>
          </a:p>
        </p:txBody>
      </p:sp>
      <p:sp>
        <p:nvSpPr>
          <p:cNvPr id="16" name="CustomShape 8">
            <a:extLst>
              <a:ext uri="{FF2B5EF4-FFF2-40B4-BE49-F238E27FC236}">
                <a16:creationId xmlns:a16="http://schemas.microsoft.com/office/drawing/2014/main" id="{36C25A63-71A5-5250-5CC4-1BBDC1BA778B}"/>
              </a:ext>
            </a:extLst>
          </p:cNvPr>
          <p:cNvSpPr/>
          <p:nvPr/>
        </p:nvSpPr>
        <p:spPr>
          <a:xfrm>
            <a:off x="39960" y="2842423"/>
            <a:ext cx="9682200" cy="126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noAutofit/>
          </a:bodyPr>
          <a:lstStyle/>
          <a:p>
            <a:pPr>
              <a:lnSpc>
                <a:spcPct val="100000"/>
              </a:lnSpc>
              <a:buClr>
                <a:srgbClr val="008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320" algn="l"/>
                <a:tab pos="10779120" algn="l"/>
                <a:tab pos="10780560" algn="l"/>
                <a:tab pos="1078200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ea typeface="Times New Roman"/>
              </a:rPr>
              <a:t> Amplification region: principle</a:t>
            </a:r>
            <a:endParaRPr lang="en-US" sz="2000" b="0" strike="noStrike" spc="-1" dirty="0"/>
          </a:p>
          <a:p>
            <a:pPr marL="457200" lvl="1" indent="-285840">
              <a:lnSpc>
                <a:spcPts val="1837"/>
              </a:lnSpc>
              <a:buClr>
                <a:srgbClr val="000000"/>
              </a:buClr>
              <a:buFont typeface="Symbol"/>
              <a:buChar char="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320" algn="l"/>
                <a:tab pos="10779120" algn="l"/>
                <a:tab pos="10780560" algn="l"/>
                <a:tab pos="1078200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ea typeface="Times New Roman"/>
              </a:rPr>
              <a:t> Bulk Micromegas (CERN PCB workshop)</a:t>
            </a:r>
            <a:endParaRPr lang="en-US" sz="1600" b="0" strike="noStrike" spc="-1" dirty="0"/>
          </a:p>
          <a:p>
            <a:pPr marL="457200" lvl="1" indent="-285840">
              <a:lnSpc>
                <a:spcPts val="1837"/>
              </a:lnSpc>
              <a:buClr>
                <a:srgbClr val="000000"/>
              </a:buClr>
              <a:buFont typeface="Symbol"/>
              <a:buChar char="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320" algn="l"/>
                <a:tab pos="10779120" algn="l"/>
                <a:tab pos="10780560" algn="l"/>
                <a:tab pos="1078200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ea typeface="Times New Roman"/>
              </a:rPr>
              <a:t> Local gain reduction via pad polarization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320" algn="l"/>
                <a:tab pos="10779120" algn="l"/>
                <a:tab pos="10780560" algn="l"/>
                <a:tab pos="10782000" algn="l"/>
              </a:tabLst>
            </a:pPr>
            <a:endParaRPr lang="en-US" sz="1600" b="0" strike="noStrike" spc="-1" dirty="0"/>
          </a:p>
        </p:txBody>
      </p:sp>
      <p:sp>
        <p:nvSpPr>
          <p:cNvPr id="18" name="CustomShape 10">
            <a:extLst>
              <a:ext uri="{FF2B5EF4-FFF2-40B4-BE49-F238E27FC236}">
                <a16:creationId xmlns:a16="http://schemas.microsoft.com/office/drawing/2014/main" id="{3C7617C8-D9C9-A434-132E-193158FCBD57}"/>
              </a:ext>
            </a:extLst>
          </p:cNvPr>
          <p:cNvSpPr/>
          <p:nvPr/>
        </p:nvSpPr>
        <p:spPr>
          <a:xfrm>
            <a:off x="81037" y="3860364"/>
            <a:ext cx="4777605" cy="1508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noAutofit/>
          </a:bodyPr>
          <a:lstStyle/>
          <a:p>
            <a:pPr>
              <a:lnSpc>
                <a:spcPct val="100000"/>
              </a:lnSpc>
              <a:buClr>
                <a:srgbClr val="008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320" algn="l"/>
                <a:tab pos="10779120" algn="l"/>
                <a:tab pos="10780560" algn="l"/>
                <a:tab pos="1078200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ea typeface="Times New Roman"/>
              </a:rPr>
              <a:t>Electronics: GET</a:t>
            </a:r>
            <a:endParaRPr lang="en-US" sz="2000" b="0" strike="noStrike" spc="-1" dirty="0"/>
          </a:p>
          <a:p>
            <a:pPr marL="457200" indent="-277920">
              <a:lnSpc>
                <a:spcPts val="1837"/>
              </a:lnSpc>
              <a:buNone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ea typeface="Times New Roman"/>
              </a:rPr>
              <a:t>GET electronics:</a:t>
            </a:r>
            <a:endParaRPr lang="en-US" sz="1600" b="0" strike="noStrike" spc="-1" dirty="0"/>
          </a:p>
          <a:p>
            <a:pPr marL="457200" lvl="1" indent="-285840">
              <a:lnSpc>
                <a:spcPts val="1837"/>
              </a:lnSpc>
              <a:buClr>
                <a:srgbClr val="000000"/>
              </a:buClr>
              <a:buFont typeface="Symbol"/>
              <a:buChar char="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320" algn="l"/>
                <a:tab pos="10779120" algn="l"/>
                <a:tab pos="10780560" algn="l"/>
                <a:tab pos="1078200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ea typeface="Times New Roman"/>
              </a:rPr>
              <a:t> 512 samples ADC readout depth x 16384 pads</a:t>
            </a:r>
            <a:endParaRPr lang="en-US" sz="1600" b="0" strike="noStrike" spc="-1" dirty="0"/>
          </a:p>
          <a:p>
            <a:pPr marL="457200" indent="-277920">
              <a:lnSpc>
                <a:spcPts val="1837"/>
              </a:lnSpc>
              <a:buNone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ea typeface="DejaVu Sans"/>
              </a:rPr>
              <a:t>→ </a:t>
            </a:r>
            <a:r>
              <a:rPr lang="en-US" sz="1600" b="0" strike="noStrike" spc="-1" dirty="0">
                <a:solidFill>
                  <a:srgbClr val="000000"/>
                </a:solidFill>
                <a:ea typeface="Times New Roman"/>
              </a:rPr>
              <a:t>volume sampling in 8 Mega voxel</a:t>
            </a:r>
            <a:endParaRPr lang="en-US" sz="1600" b="0" strike="noStrike" spc="-1" dirty="0"/>
          </a:p>
          <a:p>
            <a:pPr marL="457200" lvl="1" indent="-285840">
              <a:lnSpc>
                <a:spcPts val="1837"/>
              </a:lnSpc>
              <a:buClr>
                <a:srgbClr val="000000"/>
              </a:buClr>
              <a:buFont typeface="Symbol"/>
              <a:buChar char="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320" algn="l"/>
                <a:tab pos="10779120" algn="l"/>
                <a:tab pos="10780560" algn="l"/>
                <a:tab pos="1078200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ea typeface="Times New Roman"/>
              </a:rPr>
              <a:t> </a:t>
            </a:r>
            <a:r>
              <a:rPr lang="en-US" sz="1600" b="0" strike="noStrike" spc="-1" dirty="0">
                <a:solidFill>
                  <a:srgbClr val="000000"/>
                </a:solidFill>
                <a:ea typeface="DejaVu Sans"/>
              </a:rPr>
              <a:t>adjustable</a:t>
            </a:r>
            <a:r>
              <a:rPr lang="en-US" sz="1600" b="0" strike="noStrike" spc="-1" dirty="0">
                <a:solidFill>
                  <a:srgbClr val="000000"/>
                </a:solidFill>
                <a:ea typeface="Times New Roman"/>
              </a:rPr>
              <a:t> gain, peaking time, individual trigger: pad per pad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77320" algn="l"/>
                <a:tab pos="10779120" algn="l"/>
                <a:tab pos="10780560" algn="l"/>
                <a:tab pos="10782000" algn="l"/>
              </a:tabLst>
            </a:pPr>
            <a:endParaRPr lang="en-US" sz="1600" b="0" strike="noStrike" spc="-1" dirty="0"/>
          </a:p>
        </p:txBody>
      </p:sp>
      <p:sp>
        <p:nvSpPr>
          <p:cNvPr id="19" name="CustomShape 12">
            <a:extLst>
              <a:ext uri="{FF2B5EF4-FFF2-40B4-BE49-F238E27FC236}">
                <a16:creationId xmlns:a16="http://schemas.microsoft.com/office/drawing/2014/main" id="{7CACA0AC-24BC-5B83-A23A-4C3A545D4943}"/>
              </a:ext>
            </a:extLst>
          </p:cNvPr>
          <p:cNvSpPr/>
          <p:nvPr/>
        </p:nvSpPr>
        <p:spPr>
          <a:xfrm>
            <a:off x="2204073" y="549513"/>
            <a:ext cx="4458390" cy="92551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spcAft>
                <a:spcPts val="598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480" algn="l"/>
                <a:tab pos="9878760" algn="l"/>
                <a:tab pos="10328040" algn="l"/>
                <a:tab pos="10777320" algn="l"/>
                <a:tab pos="10779120" algn="l"/>
                <a:tab pos="10780560" algn="l"/>
                <a:tab pos="10782000" algn="l"/>
              </a:tabLst>
            </a:pPr>
            <a:r>
              <a:rPr lang="en-US" b="0" strike="noStrike" spc="-1" dirty="0">
                <a:solidFill>
                  <a:srgbClr val="FF0000"/>
                </a:solidFill>
                <a:ea typeface="Times New Roman"/>
              </a:rPr>
              <a:t>Active target: (</a:t>
            </a:r>
            <a:r>
              <a:rPr lang="it-IT" sz="1800" b="0" i="0" dirty="0">
                <a:solidFill>
                  <a:srgbClr val="FF0000"/>
                </a:solidFill>
                <a:effectLst/>
              </a:rPr>
              <a:t>low gas pressure</a:t>
            </a:r>
            <a:r>
              <a:rPr lang="en-US" b="0" strike="noStrike" spc="-1" dirty="0">
                <a:solidFill>
                  <a:srgbClr val="FF0000"/>
                </a:solidFill>
                <a:ea typeface="Times New Roman"/>
              </a:rPr>
              <a:t>) detector in which the atoms of the gas are used as a target</a:t>
            </a:r>
            <a:endParaRPr lang="en-US" b="0" strike="noStrike" spc="-1" dirty="0">
              <a:solidFill>
                <a:srgbClr val="FF0000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67D1412-567D-BF5E-DA41-CEE7A30C1FB7}"/>
              </a:ext>
            </a:extLst>
          </p:cNvPr>
          <p:cNvSpPr txBox="1"/>
          <p:nvPr/>
        </p:nvSpPr>
        <p:spPr>
          <a:xfrm>
            <a:off x="8395018" y="781538"/>
            <a:ext cx="376530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Aft>
                <a:spcPts val="598"/>
              </a:spcAft>
              <a:buClr>
                <a:srgbClr val="008000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480" algn="l"/>
                <a:tab pos="9878760" algn="l"/>
                <a:tab pos="10328040" algn="l"/>
                <a:tab pos="10777320" algn="l"/>
                <a:tab pos="10779120" algn="l"/>
                <a:tab pos="10780560" algn="l"/>
                <a:tab pos="107820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Study of excitation functions (resonant scattering, etc...)</a:t>
            </a:r>
            <a:endParaRPr lang="en-US" sz="1800" b="0" strike="noStrike" spc="-1" dirty="0"/>
          </a:p>
          <a:p>
            <a:pPr marL="285750" indent="-285750">
              <a:lnSpc>
                <a:spcPct val="100000"/>
              </a:lnSpc>
              <a:spcAft>
                <a:spcPts val="598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480" algn="l"/>
                <a:tab pos="9878760" algn="l"/>
                <a:tab pos="10328040" algn="l"/>
                <a:tab pos="10777320" algn="l"/>
                <a:tab pos="10779120" algn="l"/>
                <a:tab pos="10780560" algn="l"/>
                <a:tab pos="107820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Reactions with very negative Q-value in inverse kinematics</a:t>
            </a:r>
            <a:endParaRPr lang="en-US" sz="1800" b="0" strike="noStrike" spc="-1" dirty="0"/>
          </a:p>
          <a:p>
            <a:pPr marL="285750" indent="-285750">
              <a:lnSpc>
                <a:spcPct val="100000"/>
              </a:lnSpc>
              <a:spcAft>
                <a:spcPts val="598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480" algn="l"/>
                <a:tab pos="9878760" algn="l"/>
                <a:tab pos="10328040" algn="l"/>
                <a:tab pos="10777320" algn="l"/>
                <a:tab pos="10779120" algn="l"/>
                <a:tab pos="10780560" algn="l"/>
                <a:tab pos="107820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Reactions with (very) low intensity beams</a:t>
            </a:r>
            <a:endParaRPr lang="en-US" sz="1800" b="0" strike="noStrike" spc="-1" dirty="0"/>
          </a:p>
          <a:p>
            <a:pPr marL="285750" indent="-285750">
              <a:lnSpc>
                <a:spcPct val="100000"/>
              </a:lnSpc>
              <a:spcAft>
                <a:spcPts val="598"/>
              </a:spcAft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480" algn="l"/>
                <a:tab pos="9878760" algn="l"/>
                <a:tab pos="10328040" algn="l"/>
                <a:tab pos="10777320" algn="l"/>
                <a:tab pos="10779120" algn="l"/>
                <a:tab pos="10780560" algn="l"/>
                <a:tab pos="107820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 Time Projection Chamber mode</a:t>
            </a:r>
          </a:p>
          <a:p>
            <a:pPr>
              <a:lnSpc>
                <a:spcPct val="100000"/>
              </a:lnSpc>
              <a:spcAft>
                <a:spcPts val="598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29480" algn="l"/>
                <a:tab pos="9878760" algn="l"/>
                <a:tab pos="10328040" algn="l"/>
                <a:tab pos="10777320" algn="l"/>
                <a:tab pos="10779120" algn="l"/>
                <a:tab pos="10780560" algn="l"/>
                <a:tab pos="107820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ea typeface="DejaVu Sans"/>
              </a:rPr>
              <a:t>	</a:t>
            </a:r>
            <a:r>
              <a:rPr lang="en-US" spc="-1" dirty="0">
                <a:solidFill>
                  <a:srgbClr val="000000"/>
                </a:solidFill>
                <a:ea typeface="Times New Roman"/>
              </a:rPr>
              <a:t>(</a:t>
            </a:r>
            <a:r>
              <a:rPr lang="en-US" spc="-1" dirty="0" err="1">
                <a:solidFill>
                  <a:srgbClr val="000000"/>
                </a:solidFill>
                <a:ea typeface="Times New Roman"/>
              </a:rPr>
              <a:t>eg</a:t>
            </a:r>
            <a:r>
              <a:rPr lang="en-US" spc="-1" dirty="0">
                <a:solidFill>
                  <a:srgbClr val="000000"/>
                </a:solidFill>
                <a:ea typeface="Times New Roman"/>
              </a:rPr>
              <a:t>: </a:t>
            </a:r>
            <a:r>
              <a:rPr lang="en-US" sz="1800" b="0" strike="noStrike" spc="-1" dirty="0">
                <a:solidFill>
                  <a:srgbClr val="000000"/>
                </a:solidFill>
                <a:ea typeface="Times New Roman"/>
              </a:rPr>
              <a:t>proton decay )</a:t>
            </a:r>
            <a:endParaRPr lang="en-US" sz="1800" b="0" strike="noStrike" spc="-1" dirty="0"/>
          </a:p>
        </p:txBody>
      </p:sp>
      <p:pic>
        <p:nvPicPr>
          <p:cNvPr id="31" name="Immagine 30" descr="Immagine che contiene testo, lettera&#10;&#10;Descrizione generata automaticamente">
            <a:extLst>
              <a:ext uri="{FF2B5EF4-FFF2-40B4-BE49-F238E27FC236}">
                <a16:creationId xmlns:a16="http://schemas.microsoft.com/office/drawing/2014/main" id="{670E92C0-6D1E-1794-B61B-A9B0D8BD9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06" y="5115100"/>
            <a:ext cx="7926886" cy="169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96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chemeClr val="bg1"/>
                </a:solidFill>
                <a:latin typeface="Calibri"/>
                <a:cs typeface="Calibri"/>
              </a:rPr>
              <a:t>Perspcectives</a:t>
            </a: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DB7882-F17B-2C15-049A-B57AA4699DAE}"/>
              </a:ext>
            </a:extLst>
          </p:cNvPr>
          <p:cNvSpPr txBox="1"/>
          <p:nvPr/>
        </p:nvSpPr>
        <p:spPr>
          <a:xfrm>
            <a:off x="305796" y="562424"/>
            <a:ext cx="8464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NUMEN: new </a:t>
            </a:r>
            <a:r>
              <a:rPr lang="it-IT" sz="3600" b="1" dirty="0" err="1">
                <a:solidFill>
                  <a:srgbClr val="FF0000"/>
                </a:solidFill>
              </a:rPr>
              <a:t>focal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plane</a:t>
            </a:r>
            <a:r>
              <a:rPr lang="it-IT" sz="3600" b="1" dirty="0">
                <a:solidFill>
                  <a:srgbClr val="FF0000"/>
                </a:solidFill>
              </a:rPr>
              <a:t> detectors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2057B1-17B8-7099-80F5-26B9C3FEA11C}"/>
              </a:ext>
            </a:extLst>
          </p:cNvPr>
          <p:cNvSpPr txBox="1"/>
          <p:nvPr/>
        </p:nvSpPr>
        <p:spPr>
          <a:xfrm>
            <a:off x="275052" y="1135232"/>
            <a:ext cx="6105426" cy="1877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New low-pressure gas tracker</a:t>
            </a:r>
            <a:endParaRPr lang="en-GB" sz="2000" dirty="0">
              <a:cs typeface="Arial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1600" b="1" dirty="0">
                <a:cs typeface="Arial" pitchFamily="34" charset="0"/>
              </a:rPr>
              <a:t>Low pressure</a:t>
            </a:r>
            <a:r>
              <a:rPr lang="en-GB" sz="1600" dirty="0">
                <a:cs typeface="Arial" pitchFamily="34" charset="0"/>
              </a:rPr>
              <a:t> operation (Isobutane, tens of mbar)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1600" b="1" dirty="0">
                <a:cs typeface="Arial" pitchFamily="34" charset="0"/>
              </a:rPr>
              <a:t>High resolution measurement </a:t>
            </a:r>
            <a:r>
              <a:rPr lang="en-GB" sz="1600" dirty="0">
                <a:cs typeface="Arial" pitchFamily="34" charset="0"/>
              </a:rPr>
              <a:t>of the track coordinates</a:t>
            </a:r>
          </a:p>
          <a:p>
            <a:pPr marL="809625" lvl="1" indent="-179388">
              <a:buFont typeface="Arial" panose="020B0604020202020204" pitchFamily="34" charset="0"/>
              <a:buChar char="•"/>
            </a:pPr>
            <a:r>
              <a:rPr lang="en-GB" sz="1600" dirty="0">
                <a:cs typeface="Arial" pitchFamily="34" charset="0"/>
              </a:rPr>
              <a:t>horizontal position </a:t>
            </a:r>
            <a:r>
              <a:rPr lang="en-GB" sz="1600" b="1" i="1" dirty="0" err="1">
                <a:cs typeface="Arial" pitchFamily="34" charset="0"/>
              </a:rPr>
              <a:t>X</a:t>
            </a:r>
            <a:r>
              <a:rPr lang="en-GB" sz="1600" b="1" i="1" baseline="-25000" dirty="0" err="1">
                <a:cs typeface="Arial" pitchFamily="34" charset="0"/>
              </a:rPr>
              <a:t>foc</a:t>
            </a:r>
            <a:r>
              <a:rPr lang="en-GB" sz="1600" b="1" i="1" baseline="-25000" dirty="0">
                <a:cs typeface="Arial" pitchFamily="34" charset="0"/>
              </a:rPr>
              <a:t> </a:t>
            </a:r>
            <a:r>
              <a:rPr lang="en-GB" sz="1600" dirty="0">
                <a:cs typeface="Arial" pitchFamily="34" charset="0"/>
              </a:rPr>
              <a:t>resolution </a:t>
            </a:r>
            <a:r>
              <a:rPr lang="en-GB" sz="1600" b="1" dirty="0">
                <a:cs typeface="Arial" pitchFamily="34" charset="0"/>
              </a:rPr>
              <a:t>0.6 mm </a:t>
            </a:r>
            <a:r>
              <a:rPr lang="en-GB" sz="1600" dirty="0">
                <a:cs typeface="Arial" pitchFamily="34" charset="0"/>
              </a:rPr>
              <a:t>(FWHM)</a:t>
            </a:r>
          </a:p>
          <a:p>
            <a:pPr marL="809625" lvl="1" indent="-179388">
              <a:buFont typeface="Arial" panose="020B0604020202020204" pitchFamily="34" charset="0"/>
              <a:buChar char="•"/>
            </a:pPr>
            <a:r>
              <a:rPr lang="en-GB" sz="1600" dirty="0">
                <a:cs typeface="Arial" pitchFamily="34" charset="0"/>
              </a:rPr>
              <a:t>horizontal angle </a:t>
            </a:r>
            <a:r>
              <a:rPr lang="en-GB" sz="1600" b="1" i="1" dirty="0" err="1">
                <a:cs typeface="Arial" pitchFamily="34" charset="0"/>
              </a:rPr>
              <a:t>θ</a:t>
            </a:r>
            <a:r>
              <a:rPr lang="en-GB" sz="1600" b="1" i="1" baseline="-25000" dirty="0" err="1">
                <a:cs typeface="Arial" pitchFamily="34" charset="0"/>
              </a:rPr>
              <a:t>foc</a:t>
            </a:r>
            <a:r>
              <a:rPr lang="en-GB" sz="1600" baseline="-25000" dirty="0">
                <a:cs typeface="Arial" pitchFamily="34" charset="0"/>
              </a:rPr>
              <a:t> </a:t>
            </a:r>
            <a:r>
              <a:rPr lang="en-GB" sz="1600" dirty="0">
                <a:cs typeface="Arial" pitchFamily="34" charset="0"/>
              </a:rPr>
              <a:t>resolution </a:t>
            </a:r>
            <a:r>
              <a:rPr lang="en-GB" sz="1600" b="1" dirty="0">
                <a:cs typeface="Arial" pitchFamily="34" charset="0"/>
              </a:rPr>
              <a:t>0.3°</a:t>
            </a:r>
            <a:r>
              <a:rPr lang="en-GB" sz="1600" dirty="0">
                <a:cs typeface="Arial" pitchFamily="34" charset="0"/>
              </a:rPr>
              <a:t> (FWHM) </a:t>
            </a:r>
            <a:endParaRPr lang="en-GB" sz="1600" dirty="0">
              <a:highlight>
                <a:srgbClr val="FFFF00"/>
              </a:highlight>
              <a:cs typeface="Arial" pitchFamily="34" charset="0"/>
            </a:endParaRPr>
          </a:p>
          <a:p>
            <a:pPr marL="809625" lvl="1" indent="-179388">
              <a:buFont typeface="Arial" panose="020B0604020202020204" pitchFamily="34" charset="0"/>
              <a:buChar char="•"/>
            </a:pPr>
            <a:r>
              <a:rPr lang="en-GB" sz="1600" dirty="0">
                <a:cs typeface="Arial" pitchFamily="34" charset="0"/>
              </a:rPr>
              <a:t>vertical position </a:t>
            </a:r>
            <a:r>
              <a:rPr lang="en-GB" sz="1600" b="1" i="1" dirty="0" err="1">
                <a:cs typeface="Arial" pitchFamily="34" charset="0"/>
              </a:rPr>
              <a:t>Y</a:t>
            </a:r>
            <a:r>
              <a:rPr lang="en-GB" sz="1600" b="1" i="1" baseline="-25000" dirty="0" err="1">
                <a:cs typeface="Arial" pitchFamily="34" charset="0"/>
              </a:rPr>
              <a:t>foc</a:t>
            </a:r>
            <a:r>
              <a:rPr lang="en-GB" sz="1600" baseline="-25000" dirty="0">
                <a:cs typeface="Arial" pitchFamily="34" charset="0"/>
              </a:rPr>
              <a:t>  </a:t>
            </a:r>
            <a:r>
              <a:rPr lang="en-GB" sz="1600" dirty="0">
                <a:cs typeface="Arial" pitchFamily="34" charset="0"/>
              </a:rPr>
              <a:t>resolution </a:t>
            </a:r>
            <a:r>
              <a:rPr lang="en-GB" sz="1600" b="1" dirty="0">
                <a:cs typeface="Arial" pitchFamily="34" charset="0"/>
              </a:rPr>
              <a:t>0.7 mm </a:t>
            </a:r>
            <a:r>
              <a:rPr lang="en-GB" sz="1600" dirty="0">
                <a:cs typeface="Arial" pitchFamily="34" charset="0"/>
              </a:rPr>
              <a:t>(FWHM)</a:t>
            </a:r>
          </a:p>
          <a:p>
            <a:pPr marL="809625" lvl="1" indent="-179388">
              <a:buFont typeface="Arial" panose="020B0604020202020204" pitchFamily="34" charset="0"/>
              <a:buChar char="•"/>
            </a:pPr>
            <a:r>
              <a:rPr lang="en-GB" sz="1600" dirty="0">
                <a:cs typeface="Arial" pitchFamily="34" charset="0"/>
              </a:rPr>
              <a:t>vertical angle </a:t>
            </a:r>
            <a:r>
              <a:rPr lang="en-GB" sz="1600" b="1" i="1" dirty="0" err="1">
                <a:cs typeface="Arial" pitchFamily="34" charset="0"/>
              </a:rPr>
              <a:t>φ</a:t>
            </a:r>
            <a:r>
              <a:rPr lang="en-GB" sz="1600" b="1" i="1" baseline="-25000" dirty="0" err="1">
                <a:cs typeface="Arial" pitchFamily="34" charset="0"/>
              </a:rPr>
              <a:t>foc</a:t>
            </a:r>
            <a:r>
              <a:rPr lang="en-GB" sz="1600" baseline="-25000" dirty="0">
                <a:cs typeface="Arial" pitchFamily="34" charset="0"/>
              </a:rPr>
              <a:t>  </a:t>
            </a:r>
            <a:r>
              <a:rPr lang="en-GB" sz="1600" dirty="0">
                <a:cs typeface="Arial" pitchFamily="34" charset="0"/>
              </a:rPr>
              <a:t>resolution </a:t>
            </a:r>
            <a:r>
              <a:rPr lang="en-GB" sz="1600" b="1" dirty="0">
                <a:cs typeface="Arial" pitchFamily="34" charset="0"/>
              </a:rPr>
              <a:t>0.7°</a:t>
            </a:r>
            <a:r>
              <a:rPr lang="en-GB" sz="1600" dirty="0">
                <a:cs typeface="Arial" pitchFamily="34" charset="0"/>
              </a:rPr>
              <a:t> (FWHM)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3160DFC5-994D-A185-46D8-27E7B1CEC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29" y="3995149"/>
            <a:ext cx="4295086" cy="285472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66FD716-3E0E-E406-533C-C7DCA196D5B6}"/>
              </a:ext>
            </a:extLst>
          </p:cNvPr>
          <p:cNvSpPr txBox="1"/>
          <p:nvPr/>
        </p:nvSpPr>
        <p:spPr>
          <a:xfrm>
            <a:off x="6403599" y="5634645"/>
            <a:ext cx="1116000" cy="32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/>
              <a:t>Drift</a:t>
            </a:r>
            <a:r>
              <a:rPr lang="it-IT" sz="1400" dirty="0"/>
              <a:t> </a:t>
            </a:r>
            <a:r>
              <a:rPr lang="it-IT" sz="1400" dirty="0" err="1"/>
              <a:t>region</a:t>
            </a:r>
            <a:endParaRPr lang="it-IT" sz="1400" dirty="0"/>
          </a:p>
        </p:txBody>
      </p:sp>
      <p:sp>
        <p:nvSpPr>
          <p:cNvPr id="10" name="Parentesi graffa chiusa 9">
            <a:extLst>
              <a:ext uri="{FF2B5EF4-FFF2-40B4-BE49-F238E27FC236}">
                <a16:creationId xmlns:a16="http://schemas.microsoft.com/office/drawing/2014/main" id="{50FB7EFB-CA9D-9E83-BED0-48BA6B844434}"/>
              </a:ext>
            </a:extLst>
          </p:cNvPr>
          <p:cNvSpPr/>
          <p:nvPr/>
        </p:nvSpPr>
        <p:spPr>
          <a:xfrm>
            <a:off x="5768744" y="4983184"/>
            <a:ext cx="616226" cy="1673408"/>
          </a:xfrm>
          <a:prstGeom prst="rightBrac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55A3075-013A-E46C-C579-D973C208C0D3}"/>
              </a:ext>
            </a:extLst>
          </p:cNvPr>
          <p:cNvSpPr txBox="1"/>
          <p:nvPr/>
        </p:nvSpPr>
        <p:spPr>
          <a:xfrm>
            <a:off x="6322163" y="4501915"/>
            <a:ext cx="1533604" cy="54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/>
              <a:t>Multiplication</a:t>
            </a:r>
            <a:r>
              <a:rPr lang="it-IT" sz="1400" dirty="0"/>
              <a:t> </a:t>
            </a:r>
            <a:r>
              <a:rPr lang="it-IT" sz="1400" dirty="0" err="1"/>
              <a:t>region</a:t>
            </a:r>
            <a:endParaRPr lang="it-IT" sz="1400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919F331-4BD9-416B-0721-8FA39362D816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700300" y="4771915"/>
            <a:ext cx="621863" cy="12374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0F874E6-B3EA-F65B-81E7-388BCAE3E747}"/>
              </a:ext>
            </a:extLst>
          </p:cNvPr>
          <p:cNvSpPr txBox="1"/>
          <p:nvPr/>
        </p:nvSpPr>
        <p:spPr>
          <a:xfrm>
            <a:off x="6263487" y="4155744"/>
            <a:ext cx="1404000" cy="32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/>
              <a:t>Stripped</a:t>
            </a:r>
            <a:r>
              <a:rPr lang="it-IT" sz="1400" dirty="0"/>
              <a:t> </a:t>
            </a:r>
            <a:r>
              <a:rPr lang="it-IT" sz="1400" dirty="0" err="1"/>
              <a:t>anode</a:t>
            </a:r>
            <a:endParaRPr lang="it-IT" sz="1400" dirty="0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8600EA4E-FEBB-273C-A5AA-D51AB89B0DAA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709328" y="4317744"/>
            <a:ext cx="554159" cy="36746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8A68C5F5-14CA-1F3A-4580-F5B60C4D796C}"/>
              </a:ext>
            </a:extLst>
          </p:cNvPr>
          <p:cNvCxnSpPr>
            <a:cxnSpLocks/>
          </p:cNvCxnSpPr>
          <p:nvPr/>
        </p:nvCxnSpPr>
        <p:spPr>
          <a:xfrm flipV="1">
            <a:off x="2265543" y="5634645"/>
            <a:ext cx="2032404" cy="694561"/>
          </a:xfrm>
          <a:prstGeom prst="straightConnector1">
            <a:avLst/>
          </a:prstGeom>
          <a:ln w="50800">
            <a:solidFill>
              <a:schemeClr val="tx2">
                <a:lumMod val="10000"/>
                <a:lumOff val="90000"/>
              </a:schemeClr>
            </a:solidFill>
            <a:prstDash val="sysDash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7D5E77C-480C-68C3-AC48-999F27077358}"/>
              </a:ext>
            </a:extLst>
          </p:cNvPr>
          <p:cNvSpPr txBox="1"/>
          <p:nvPr/>
        </p:nvSpPr>
        <p:spPr>
          <a:xfrm rot="20464834">
            <a:off x="2304650" y="5604445"/>
            <a:ext cx="1663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Incident</a:t>
            </a:r>
            <a:r>
              <a:rPr lang="it-IT" b="1" dirty="0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</a:t>
            </a:r>
            <a:endParaRPr lang="it-IT" b="1" dirty="0">
              <a:solidFill>
                <a:schemeClr val="tx2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3AC7DFD8-7AC5-91D9-E841-3A551D16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0" b="5625"/>
          <a:stretch/>
        </p:blipFill>
        <p:spPr bwMode="auto">
          <a:xfrm>
            <a:off x="160123" y="4685212"/>
            <a:ext cx="2240971" cy="201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8F2E7B7-FEE4-A470-27EC-A685618395BA}"/>
              </a:ext>
            </a:extLst>
          </p:cNvPr>
          <p:cNvSpPr txBox="1"/>
          <p:nvPr/>
        </p:nvSpPr>
        <p:spPr>
          <a:xfrm>
            <a:off x="160123" y="3684040"/>
            <a:ext cx="46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Multiple </a:t>
            </a:r>
            <a:r>
              <a:rPr lang="it-IT" dirty="0" err="1"/>
              <a:t>Thick</a:t>
            </a:r>
            <a:r>
              <a:rPr lang="it-IT" dirty="0"/>
              <a:t> Gas Electron </a:t>
            </a:r>
            <a:r>
              <a:rPr lang="it-IT" dirty="0" err="1"/>
              <a:t>Multiplier</a:t>
            </a:r>
            <a:r>
              <a:rPr lang="it-IT" dirty="0"/>
              <a:t> (THGEM)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93342468-1693-490D-9DCD-9DB52801D51E}"/>
              </a:ext>
            </a:extLst>
          </p:cNvPr>
          <p:cNvSpPr/>
          <p:nvPr/>
        </p:nvSpPr>
        <p:spPr>
          <a:xfrm>
            <a:off x="306629" y="340897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+mj-lt"/>
              </a:rPr>
              <a:t>Assembly of several THGEM elements stacked together</a:t>
            </a:r>
            <a:endParaRPr lang="en-US" dirty="0">
              <a:effectLst/>
              <a:latin typeface="+mj-lt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1F9ECDA-337E-165F-2AAE-9D9A3B5143C3}"/>
              </a:ext>
            </a:extLst>
          </p:cNvPr>
          <p:cNvSpPr/>
          <p:nvPr/>
        </p:nvSpPr>
        <p:spPr>
          <a:xfrm>
            <a:off x="2663191" y="2960156"/>
            <a:ext cx="2468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Simple and Robust</a:t>
            </a:r>
            <a:endParaRPr lang="en-GB" sz="2000" dirty="0">
              <a:solidFill>
                <a:schemeClr val="tx2">
                  <a:lumMod val="50000"/>
                  <a:lumOff val="50000"/>
                </a:schemeClr>
              </a:solidFill>
              <a:latin typeface="+mj-lt"/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21F592F8-D995-DECD-CB05-5D63B842502B}"/>
              </a:ext>
            </a:extLst>
          </p:cNvPr>
          <p:cNvCxnSpPr/>
          <p:nvPr/>
        </p:nvCxnSpPr>
        <p:spPr>
          <a:xfrm>
            <a:off x="1918770" y="3178642"/>
            <a:ext cx="684000" cy="0"/>
          </a:xfrm>
          <a:prstGeom prst="straightConnector1">
            <a:avLst/>
          </a:prstGeom>
          <a:ln w="76200">
            <a:solidFill>
              <a:srgbClr val="4FB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B9D5FFA-DD03-DDBE-D90A-AEBD43E99C46}"/>
              </a:ext>
            </a:extLst>
          </p:cNvPr>
          <p:cNvSpPr txBox="1"/>
          <p:nvPr/>
        </p:nvSpPr>
        <p:spPr>
          <a:xfrm>
            <a:off x="6337760" y="6271716"/>
            <a:ext cx="900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/>
              <a:t>Cathode</a:t>
            </a:r>
            <a:endParaRPr lang="it-IT" sz="1400" dirty="0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0F78FE82-21AC-1B34-8CFC-8E2633C03042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5224599" y="6425605"/>
            <a:ext cx="1113161" cy="26946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24" descr="Immagine che contiene testo, orologio, dispositivo, calibro&#10;&#10;Descrizione generata automaticamente">
            <a:extLst>
              <a:ext uri="{FF2B5EF4-FFF2-40B4-BE49-F238E27FC236}">
                <a16:creationId xmlns:a16="http://schemas.microsoft.com/office/drawing/2014/main" id="{2D3776F6-285F-65FF-952E-CC35952239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28"/>
          <a:stretch/>
        </p:blipFill>
        <p:spPr>
          <a:xfrm>
            <a:off x="7282571" y="2986117"/>
            <a:ext cx="5210900" cy="3415078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E352268-C1CE-B440-4931-BE1A4E367F5F}"/>
              </a:ext>
            </a:extLst>
          </p:cNvPr>
          <p:cNvSpPr txBox="1"/>
          <p:nvPr/>
        </p:nvSpPr>
        <p:spPr>
          <a:xfrm>
            <a:off x="6380479" y="2182303"/>
            <a:ext cx="5811521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cs typeface="Arial" pitchFamily="34" charset="0"/>
              </a:rPr>
              <a:t>The PID tower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400" b="1" dirty="0">
                <a:cs typeface="Arial" pitchFamily="34" charset="0"/>
              </a:rPr>
              <a:t>Δ</a:t>
            </a:r>
            <a:r>
              <a:rPr lang="en-GB" sz="1400" b="1" dirty="0">
                <a:cs typeface="Arial" pitchFamily="34" charset="0"/>
              </a:rPr>
              <a:t>E stage </a:t>
            </a:r>
            <a:r>
              <a:rPr lang="en-GB" sz="1400" b="1" dirty="0" err="1">
                <a:cs typeface="Arial" pitchFamily="34" charset="0"/>
              </a:rPr>
              <a:t>SiC</a:t>
            </a:r>
            <a:r>
              <a:rPr lang="en-GB" sz="1400" b="1" dirty="0">
                <a:cs typeface="Arial" pitchFamily="34" charset="0"/>
              </a:rPr>
              <a:t> </a:t>
            </a:r>
            <a:r>
              <a:rPr lang="en-GB" sz="1400" dirty="0">
                <a:cs typeface="Arial" pitchFamily="34" charset="0"/>
              </a:rPr>
              <a:t>, thickness 100 </a:t>
            </a:r>
            <a:r>
              <a:rPr lang="el-GR" sz="1400" dirty="0">
                <a:cs typeface="Arial" pitchFamily="34" charset="0"/>
              </a:rPr>
              <a:t>μ</a:t>
            </a:r>
            <a:r>
              <a:rPr lang="en-GB" sz="1400" dirty="0">
                <a:cs typeface="Arial" pitchFamily="34" charset="0"/>
              </a:rPr>
              <a:t>m  - 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 stage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CsI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Tl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</a:t>
            </a:r>
            <a:r>
              <a:rPr lang="it-IT" sz="1400" dirty="0">
                <a:solidFill>
                  <a:prstClr val="black"/>
                </a:solidFill>
              </a:rPr>
              <a:t>t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hickness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5 mm</a:t>
            </a:r>
            <a:endParaRPr lang="en-GB" sz="1400" dirty="0">
              <a:cs typeface="Arial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B9FFA59-C609-2C0E-D7F8-C2C2B1248818}"/>
              </a:ext>
            </a:extLst>
          </p:cNvPr>
          <p:cNvSpPr txBox="1"/>
          <p:nvPr/>
        </p:nvSpPr>
        <p:spPr>
          <a:xfrm>
            <a:off x="6533837" y="1330504"/>
            <a:ext cx="5658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MHz </a:t>
            </a:r>
            <a:r>
              <a:rPr lang="it-IT" b="1" dirty="0" err="1">
                <a:solidFill>
                  <a:srgbClr val="FF0000"/>
                </a:solidFill>
              </a:rPr>
              <a:t>counting</a:t>
            </a:r>
            <a:r>
              <a:rPr lang="it-IT" b="1" dirty="0">
                <a:solidFill>
                  <a:srgbClr val="FF0000"/>
                </a:solidFill>
              </a:rPr>
              <a:t> rate for the NUMEN </a:t>
            </a:r>
            <a:r>
              <a:rPr lang="it-IT" b="1" dirty="0" err="1">
                <a:solidFill>
                  <a:srgbClr val="FF0000"/>
                </a:solidFill>
              </a:rPr>
              <a:t>experiment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069627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20866B-30C9-3F7C-52ED-6EC2A4D9974C}"/>
              </a:ext>
            </a:extLst>
          </p:cNvPr>
          <p:cNvSpPr txBox="1"/>
          <p:nvPr/>
        </p:nvSpPr>
        <p:spPr>
          <a:xfrm>
            <a:off x="175480" y="527868"/>
            <a:ext cx="9474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Zero Degree </a:t>
            </a:r>
            <a:r>
              <a:rPr lang="it-IT" sz="3600" b="1" dirty="0" err="1">
                <a:solidFill>
                  <a:srgbClr val="FF0000"/>
                </a:solidFill>
              </a:rPr>
              <a:t>detection</a:t>
            </a:r>
            <a:r>
              <a:rPr lang="it-IT" sz="3600" b="1" dirty="0">
                <a:solidFill>
                  <a:srgbClr val="FF0000"/>
                </a:solidFill>
              </a:rPr>
              <a:t> for </a:t>
            </a:r>
            <a:r>
              <a:rPr lang="it-IT" sz="3600" b="1" dirty="0" err="1">
                <a:solidFill>
                  <a:srgbClr val="FF0000"/>
                </a:solidFill>
              </a:rPr>
              <a:t>exotic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beams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51992D-6A17-671A-B41A-89276CB7B116}"/>
              </a:ext>
            </a:extLst>
          </p:cNvPr>
          <p:cNvSpPr txBox="1"/>
          <p:nvPr/>
        </p:nvSpPr>
        <p:spPr>
          <a:xfrm>
            <a:off x="204698" y="1542891"/>
            <a:ext cx="1035343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600" dirty="0">
                <a:cs typeface="Calibri"/>
              </a:rPr>
              <a:t>Needed for </a:t>
            </a:r>
            <a:r>
              <a:rPr lang="en-GB" sz="1600" b="1" dirty="0">
                <a:cs typeface="Calibri"/>
              </a:rPr>
              <a:t>RIB identification</a:t>
            </a:r>
            <a:r>
              <a:rPr lang="en-GB" sz="1600" dirty="0">
                <a:cs typeface="Calibri"/>
              </a:rPr>
              <a:t> from nuclear reactions with post-accelerated beams</a:t>
            </a:r>
            <a:endParaRPr lang="en-GB" sz="1600" dirty="0"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cs typeface="Calibri"/>
              </a:rPr>
              <a:t>Separate the </a:t>
            </a:r>
            <a:r>
              <a:rPr lang="en-GB" sz="1600" dirty="0">
                <a:ea typeface="+mn-lt"/>
                <a:cs typeface="+mn-lt"/>
              </a:rPr>
              <a:t>reaction products </a:t>
            </a:r>
            <a:r>
              <a:rPr lang="en-GB" sz="1600" dirty="0">
                <a:cs typeface="Calibri"/>
              </a:rPr>
              <a:t>from the unreacted beam and fusion-evaporation residues. 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cs typeface="Calibri"/>
              </a:rPr>
              <a:t>Exact </a:t>
            </a:r>
            <a:r>
              <a:rPr lang="en-GB" sz="1600" b="1" dirty="0">
                <a:cs typeface="Calibri"/>
              </a:rPr>
              <a:t>reaction products emittance</a:t>
            </a:r>
            <a:r>
              <a:rPr lang="en-GB" sz="1600" dirty="0">
                <a:cs typeface="Calibri"/>
              </a:rPr>
              <a:t> has to be looked at for chamber size and angular resolutions needed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cs typeface="Calibri"/>
              </a:rPr>
              <a:t>A special care has to be taken on the </a:t>
            </a:r>
            <a:r>
              <a:rPr lang="en-GB" sz="1600" b="1" dirty="0">
                <a:cs typeface="Calibri"/>
              </a:rPr>
              <a:t>minimization of material thicknesses</a:t>
            </a:r>
          </a:p>
          <a:p>
            <a:pPr marL="285750" indent="-285750">
              <a:buFont typeface="Arial"/>
              <a:buChar char="•"/>
            </a:pPr>
            <a:r>
              <a:rPr lang="en-GB" sz="1600" b="1" dirty="0">
                <a:cs typeface="Calibri"/>
              </a:rPr>
              <a:t>X,Y reconstruction</a:t>
            </a:r>
            <a:r>
              <a:rPr lang="en-GB" sz="1600" dirty="0">
                <a:cs typeface="Calibri"/>
              </a:rPr>
              <a:t> is also mandatory for best time and energy resolution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C57B80C-B9F2-4FD8-B2B3-BEA7D3EB503E}"/>
              </a:ext>
            </a:extLst>
          </p:cNvPr>
          <p:cNvGrpSpPr/>
          <p:nvPr/>
        </p:nvGrpSpPr>
        <p:grpSpPr>
          <a:xfrm>
            <a:off x="204698" y="3785627"/>
            <a:ext cx="4714875" cy="2231307"/>
            <a:chOff x="7372350" y="3063922"/>
            <a:chExt cx="4714875" cy="2231307"/>
          </a:xfrm>
        </p:grpSpPr>
        <p:pic>
          <p:nvPicPr>
            <p:cNvPr id="8" name="Immagine 6">
              <a:extLst>
                <a:ext uri="{FF2B5EF4-FFF2-40B4-BE49-F238E27FC236}">
                  <a16:creationId xmlns:a16="http://schemas.microsoft.com/office/drawing/2014/main" id="{373850B1-80A9-128F-F031-8036AD68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2350" y="3096296"/>
              <a:ext cx="4714875" cy="2198933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4DE7FC75-62A5-18A6-030D-C587A6637CD9}"/>
                </a:ext>
              </a:extLst>
            </p:cNvPr>
            <p:cNvSpPr txBox="1"/>
            <p:nvPr/>
          </p:nvSpPr>
          <p:spPr>
            <a:xfrm>
              <a:off x="9206836" y="3063922"/>
              <a:ext cx="260615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ZDD for LISE@GANIL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3C029F18-4D2D-5F64-FAF5-A883AA77EFE1}"/>
              </a:ext>
            </a:extLst>
          </p:cNvPr>
          <p:cNvSpPr txBox="1">
            <a:spLocks/>
          </p:cNvSpPr>
          <p:nvPr/>
        </p:nvSpPr>
        <p:spPr>
          <a:xfrm>
            <a:off x="7952275" y="3034691"/>
            <a:ext cx="1977145" cy="59122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T" sz="1400" b="1"/>
              <a:t>Heavy ion recoil separator </a:t>
            </a:r>
            <a:endParaRPr lang="en-IT" sz="1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D31497F-E8F9-3C3E-ED56-62B4EBDA751F}"/>
              </a:ext>
            </a:extLst>
          </p:cNvPr>
          <p:cNvSpPr txBox="1">
            <a:spLocks/>
          </p:cNvSpPr>
          <p:nvPr/>
        </p:nvSpPr>
        <p:spPr>
          <a:xfrm>
            <a:off x="5270300" y="3341222"/>
            <a:ext cx="2664283" cy="351677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en-IT" sz="1500" b="1">
                <a:solidFill>
                  <a:srgbClr val="4FB5FF"/>
                </a:solidFill>
              </a:rPr>
              <a:t>Superconducting storage ring: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Primary beam suppression &lt; ~10</a:t>
            </a:r>
            <a:r>
              <a:rPr lang="en-GB" sz="1500" baseline="30000" dirty="0"/>
              <a:t>-12</a:t>
            </a:r>
            <a:r>
              <a:rPr lang="en-GB" sz="1500" dirty="0"/>
              <a:t> 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100 % transport efficiency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Mass resolution &gt; 1/300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Large acceptance ~ 100 </a:t>
            </a:r>
            <a:r>
              <a:rPr lang="en-GB" sz="1500" dirty="0" err="1"/>
              <a:t>mrad</a:t>
            </a:r>
            <a:endParaRPr lang="en-GB" sz="1500" dirty="0"/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Gas-filled mode</a:t>
            </a:r>
          </a:p>
          <a:p>
            <a:pPr marL="109728" indent="0">
              <a:spcAft>
                <a:spcPts val="600"/>
              </a:spcAft>
              <a:buFont typeface="Georgia"/>
              <a:buNone/>
            </a:pPr>
            <a:r>
              <a:rPr lang="en-GB" sz="1500" b="1" dirty="0">
                <a:solidFill>
                  <a:srgbClr val="4FB5FF"/>
                </a:solidFill>
              </a:rPr>
              <a:t>Focal plane detector: 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Position sensitivity ~ 1 </a:t>
            </a:r>
            <a:r>
              <a:rPr lang="en-GB" sz="1500" dirty="0" err="1"/>
              <a:t>mrad</a:t>
            </a:r>
            <a:r>
              <a:rPr lang="en-GB" sz="1500" dirty="0"/>
              <a:t> (scattering angle)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Particle identification (A, Z)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 err="1"/>
              <a:t>Eloss</a:t>
            </a:r>
            <a:r>
              <a:rPr lang="en-GB" sz="1500" dirty="0"/>
              <a:t>, Time of Flight, Pulse shape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Time resolution ~  ns</a:t>
            </a:r>
          </a:p>
          <a:p>
            <a:pPr marL="457200" indent="-457200">
              <a:spcAft>
                <a:spcPts val="600"/>
              </a:spcAft>
            </a:pPr>
            <a:r>
              <a:rPr lang="en-GB" sz="1500" dirty="0"/>
              <a:t>Energy resolution &lt; 100 keV</a:t>
            </a:r>
          </a:p>
          <a:p>
            <a:pPr marL="292608" lvl="1" indent="0">
              <a:spcAft>
                <a:spcPts val="600"/>
              </a:spcAft>
              <a:buFont typeface="Georgia"/>
              <a:buNone/>
            </a:pPr>
            <a:endParaRPr lang="en-GB" sz="1500" dirty="0"/>
          </a:p>
          <a:p>
            <a:endParaRPr lang="en-IT" sz="15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E00E988-846A-880D-049E-477C2A9AD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746"/>
                    </a14:imgEffect>
                    <a14:imgEffect>
                      <a14:saturation sat="189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3913" y="3112551"/>
            <a:ext cx="2791735" cy="3444773"/>
          </a:xfrm>
          <a:prstGeom prst="rect">
            <a:avLst/>
          </a:prstGeom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5FF01FC4-EA35-CDC9-1699-9692356FEE48}"/>
              </a:ext>
            </a:extLst>
          </p:cNvPr>
          <p:cNvSpPr txBox="1"/>
          <p:nvPr/>
        </p:nvSpPr>
        <p:spPr>
          <a:xfrm>
            <a:off x="9251352" y="6474716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Courtesy of I. Martel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2F5D3CCE-0DD7-C6EF-DAC3-2BA462393589}"/>
              </a:ext>
            </a:extLst>
          </p:cNvPr>
          <p:cNvCxnSpPr>
            <a:cxnSpLocks/>
          </p:cNvCxnSpPr>
          <p:nvPr/>
        </p:nvCxnSpPr>
        <p:spPr>
          <a:xfrm>
            <a:off x="5128350" y="3330301"/>
            <a:ext cx="0" cy="35276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4C0FB37-60C6-DF29-FDA7-4040590D37D8}"/>
              </a:ext>
            </a:extLst>
          </p:cNvPr>
          <p:cNvSpPr txBox="1"/>
          <p:nvPr/>
        </p:nvSpPr>
        <p:spPr>
          <a:xfrm>
            <a:off x="175480" y="6049308"/>
            <a:ext cx="415336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fr-FR" sz="1600" dirty="0" err="1"/>
              <a:t>Include</a:t>
            </a:r>
            <a:r>
              <a:rPr lang="fr-FR" sz="1600" dirty="0"/>
              <a:t> a FAZIA configuration (</a:t>
            </a:r>
            <a:r>
              <a:rPr lang="fr-FR" sz="1600" dirty="0" err="1"/>
              <a:t>with</a:t>
            </a:r>
            <a:r>
              <a:rPr lang="fr-FR" sz="1600" dirty="0"/>
              <a:t> central </a:t>
            </a:r>
            <a:r>
              <a:rPr lang="fr-FR" sz="1600" dirty="0" err="1"/>
              <a:t>hole</a:t>
            </a:r>
            <a:r>
              <a:rPr lang="fr-FR" sz="1600" dirty="0"/>
              <a:t>) to </a:t>
            </a:r>
            <a:r>
              <a:rPr lang="fr-FR" sz="1600" dirty="0" err="1"/>
              <a:t>identify</a:t>
            </a:r>
            <a:r>
              <a:rPr lang="fr-FR" sz="1600" dirty="0"/>
              <a:t> A up to Z=25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7463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F91457C-55F6-CEC5-448D-DACD409BD824}"/>
              </a:ext>
            </a:extLst>
          </p:cNvPr>
          <p:cNvSpPr txBox="1"/>
          <p:nvPr/>
        </p:nvSpPr>
        <p:spPr>
          <a:xfrm>
            <a:off x="87764" y="504239"/>
            <a:ext cx="55996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 FAZIA: </a:t>
            </a:r>
            <a:r>
              <a:rPr lang="it-IT" sz="1600" b="0" i="0" u="none" strike="noStrike" kern="1200" cap="none" dirty="0" err="1">
                <a:ln>
                  <a:noFill/>
                </a:ln>
                <a:ea typeface="DejaVu Sans" pitchFamily="2"/>
                <a:cs typeface="Noto Sans Devanagari" pitchFamily="2"/>
              </a:rPr>
              <a:t>Italy</a:t>
            </a:r>
            <a:r>
              <a:rPr lang="it-IT" sz="1600" b="0" i="0" u="none" strike="noStrike" kern="1200" cap="none" dirty="0">
                <a:ln>
                  <a:noFill/>
                </a:ln>
                <a:ea typeface="DejaVu Sans" pitchFamily="2"/>
                <a:cs typeface="Noto Sans Devanagari" pitchFamily="2"/>
              </a:rPr>
              <a:t>, France, </a:t>
            </a:r>
            <a:r>
              <a:rPr lang="it-IT" sz="1600" b="0" i="0" u="none" strike="noStrike" kern="1200" cap="none" dirty="0" err="1">
                <a:ln>
                  <a:noFill/>
                </a:ln>
                <a:ea typeface="DejaVu Sans" pitchFamily="2"/>
                <a:cs typeface="Noto Sans Devanagari" pitchFamily="2"/>
              </a:rPr>
              <a:t>Spain</a:t>
            </a:r>
            <a:r>
              <a:rPr lang="it-IT" sz="1600" b="0" i="0" u="none" strike="noStrike" kern="1200" cap="none" dirty="0">
                <a:ln>
                  <a:noFill/>
                </a:ln>
                <a:ea typeface="DejaVu Sans" pitchFamily="2"/>
                <a:cs typeface="Noto Sans Devanagari" pitchFamily="2"/>
              </a:rPr>
              <a:t>, Poland, South Korea</a:t>
            </a:r>
            <a:endParaRPr lang="it-IT" sz="1600" dirty="0">
              <a:solidFill>
                <a:srgbClr val="FF0000"/>
              </a:solidFill>
              <a:effectLst/>
            </a:endParaRPr>
          </a:p>
          <a:p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E36AA2-E210-7AF3-76A5-C1BF9875A69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9120" y="903945"/>
            <a:ext cx="4242931" cy="282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D176836-82AF-5247-07E3-D3874935066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842703" y="1731065"/>
            <a:ext cx="1701027" cy="183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8C67A88-4F33-2287-7C82-188F8A7338B8}"/>
              </a:ext>
            </a:extLst>
          </p:cNvPr>
          <p:cNvSpPr txBox="1"/>
          <p:nvPr/>
        </p:nvSpPr>
        <p:spPr>
          <a:xfrm>
            <a:off x="4355344" y="1359016"/>
            <a:ext cx="5286197" cy="1978575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285750" marR="0" lvl="0" indent="-28575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FAZIA consists of 12 (+4 spare)  blocks, each featuring 16 three-layer telescopes. Two Silicon layers (300micron+  500 or 750micron) are followed by 10cm thick </a:t>
            </a:r>
            <a:r>
              <a:rPr lang="en-GB" sz="1600" b="0" i="0" u="none" strike="noStrike" kern="1200" cap="none" dirty="0" err="1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CsI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(Tl) crystals. All electronics is mounted under vacuum next to the detectors. The detector is capable to detect and identify LCP from 4 to 200 MeV and ions up to above 4GeV, allowing full isotopic separation up to Z=22-24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380F99B-8935-ED6B-C869-B57FECE74444}"/>
              </a:ext>
            </a:extLst>
          </p:cNvPr>
          <p:cNvSpPr txBox="1"/>
          <p:nvPr/>
        </p:nvSpPr>
        <p:spPr>
          <a:xfrm>
            <a:off x="147960" y="3836109"/>
            <a:ext cx="11909361" cy="1034727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285750" marR="0" lvl="0" indent="-28575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2012-2018: construction phase</a:t>
            </a:r>
            <a:r>
              <a:rPr lang="en-GB" sz="1600" dirty="0">
                <a:latin typeface="Liberation Sans" pitchFamily="18"/>
                <a:ea typeface="DejaVu Sans" pitchFamily="2"/>
                <a:cs typeface="Noto Sans Devanagari" pitchFamily="2"/>
              </a:rPr>
              <a:t>.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 Several experiments with the FAZIA modules in stand-alone configuration at LNS. </a:t>
            </a:r>
          </a:p>
          <a:p>
            <a:pPr marL="285750" marR="0" lvl="0" indent="-28575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endParaRPr lang="en-GB" sz="1600" b="0" i="0" u="none" strike="noStrike" kern="1200" cap="none" dirty="0">
              <a:ln>
                <a:noFill/>
              </a:ln>
              <a:latin typeface="Liberation Sans" pitchFamily="18"/>
              <a:ea typeface="DejaVu Sans" pitchFamily="2"/>
              <a:cs typeface="Noto Sans Devanagari" pitchFamily="2"/>
            </a:endParaRPr>
          </a:p>
          <a:p>
            <a:pPr marL="285750" marR="0" lvl="0" indent="-28575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Since 2019, coupling with INDRA at GANIL. Quasi-Projectile properties and the </a:t>
            </a:r>
            <a:r>
              <a:rPr lang="en-GB" sz="1600" b="0" i="0" u="none" strike="noStrike" kern="1200" cap="none" dirty="0" err="1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midvelocity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 emissions to verify the isospin equilibration, relevant reaction timescales, EOS properties.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E0F5BF-FF50-607C-2F41-F8B9E73C673B}"/>
              </a:ext>
            </a:extLst>
          </p:cNvPr>
          <p:cNvSpPr txBox="1"/>
          <p:nvPr/>
        </p:nvSpPr>
        <p:spPr>
          <a:xfrm>
            <a:off x="159120" y="4866672"/>
            <a:ext cx="7737798" cy="767519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none" lIns="90000" tIns="45000" rIns="90000" bIns="45000" anchorCtr="0" compatLnSpc="0"/>
          <a:lstStyle/>
          <a:p>
            <a:pPr marL="285750" marR="0" lvl="0" indent="-28575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New MoU in 2023 until 2027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558780D-95A4-CABC-73FC-21D5ECE64F91}"/>
              </a:ext>
            </a:extLst>
          </p:cNvPr>
          <p:cNvSpPr txBox="1"/>
          <p:nvPr/>
        </p:nvSpPr>
        <p:spPr>
          <a:xfrm>
            <a:off x="147960" y="5321973"/>
            <a:ext cx="8867493" cy="1003549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none" lIns="90000" tIns="45000" rIns="90000" bIns="45000" anchorCtr="0" compatLnSpc="0"/>
          <a:lstStyle/>
          <a:p>
            <a:pPr marL="285750" marR="0" lvl="0" indent="-28575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The collaboration is now developing Si layers of different thicknesses in cooperation with </a:t>
            </a:r>
          </a:p>
          <a:p>
            <a:pPr marR="0" lvl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sz="1600" dirty="0">
                <a:latin typeface="Liberation Sans" pitchFamily="18"/>
                <a:ea typeface="DejaVu Sans" pitchFamily="2"/>
                <a:cs typeface="Noto Sans Devanagari" pitchFamily="2"/>
              </a:rPr>
              <a:t>      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the Korean group. </a:t>
            </a:r>
            <a:r>
              <a:rPr lang="en-GB" sz="1600" dirty="0">
                <a:latin typeface="Liberation Sans" pitchFamily="18"/>
                <a:ea typeface="DejaVu Sans" pitchFamily="2"/>
                <a:cs typeface="Noto Sans Devanagari" pitchFamily="2"/>
              </a:rPr>
              <a:t>L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ower the detection thresholds for the low-E beams from ISOL facilities</a:t>
            </a:r>
          </a:p>
          <a:p>
            <a:pPr marR="0" lvl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sz="1600" dirty="0">
                <a:latin typeface="Liberation Sans" pitchFamily="18"/>
                <a:ea typeface="DejaVu Sans" pitchFamily="2"/>
                <a:cs typeface="Noto Sans Devanagari" pitchFamily="2"/>
              </a:rPr>
              <a:t>     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(e.g. SPES, SPIRAL2); </a:t>
            </a:r>
            <a:r>
              <a:rPr lang="en-GB" sz="1600" dirty="0">
                <a:latin typeface="Liberation Sans" pitchFamily="18"/>
                <a:ea typeface="DejaVu Sans" pitchFamily="2"/>
                <a:cs typeface="Noto Sans Devanagari" pitchFamily="2"/>
              </a:rPr>
              <a:t>t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hinner sensors (30-150micron); experiments at higher energies </a:t>
            </a:r>
          </a:p>
          <a:p>
            <a:pPr marR="0" lvl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GB" sz="1600" dirty="0">
                <a:latin typeface="Liberation Sans" pitchFamily="18"/>
                <a:ea typeface="DejaVu Sans" pitchFamily="2"/>
                <a:cs typeface="Noto Sans Devanagari" pitchFamily="2"/>
              </a:rPr>
              <a:t>     </a:t>
            </a:r>
            <a:r>
              <a:rPr lang="en-GB" sz="16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(above 100MeV/u) and thicker Si-layers are also being under development (1mm)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7163B6D-DF89-3343-C31B-E25D2043B67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026613" y="5224731"/>
            <a:ext cx="1617120" cy="151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731197F-02AD-A21B-905B-80940E7653E2}"/>
              </a:ext>
            </a:extLst>
          </p:cNvPr>
          <p:cNvSpPr txBox="1"/>
          <p:nvPr/>
        </p:nvSpPr>
        <p:spPr>
          <a:xfrm>
            <a:off x="10530625" y="5374081"/>
            <a:ext cx="1617120" cy="710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400" b="0" i="0" u="none" strike="noStrike" kern="1200" cap="none">
                <a:ln>
                  <a:noFill/>
                </a:ln>
                <a:latin typeface="Liberation Sans" pitchFamily="18"/>
                <a:ea typeface="DejaVu Sans" pitchFamily="2"/>
                <a:cs typeface="Noto Sans Devanagari" pitchFamily="2"/>
              </a:rPr>
              <a:t>New thinned 150micron korean wafers (2023)</a:t>
            </a:r>
          </a:p>
        </p:txBody>
      </p:sp>
    </p:spTree>
    <p:extLst>
      <p:ext uri="{BB962C8B-B14F-4D97-AF65-F5344CB8AC3E}">
        <p14:creationId xmlns:p14="http://schemas.microsoft.com/office/powerpoint/2010/main" val="1393919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14" name="CasellaDiTesto 18">
            <a:extLst>
              <a:ext uri="{FF2B5EF4-FFF2-40B4-BE49-F238E27FC236}">
                <a16:creationId xmlns:a16="http://schemas.microsoft.com/office/drawing/2014/main" id="{E06B7CEF-65A2-9CC2-2091-3E6438D682D9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34CE9DB-57F0-30A1-E976-85218541C979}"/>
              </a:ext>
            </a:extLst>
          </p:cNvPr>
          <p:cNvSpPr txBox="1"/>
          <p:nvPr/>
        </p:nvSpPr>
        <p:spPr>
          <a:xfrm>
            <a:off x="7325832" y="868720"/>
            <a:ext cx="4463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DISCLAIMER: </a:t>
            </a:r>
          </a:p>
          <a:p>
            <a:r>
              <a:rPr lang="en-GB" dirty="0"/>
              <a:t>     talk concentrated on topic not already addressed in dedicated talks.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CAVEAT:</a:t>
            </a:r>
          </a:p>
          <a:p>
            <a:r>
              <a:rPr lang="en-GB" dirty="0"/>
              <a:t>     examples, no pretence to be exhaustive on a potentially vast matter !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7FDC492-12F2-D9B0-C9B1-9577A3786458}"/>
              </a:ext>
            </a:extLst>
          </p:cNvPr>
          <p:cNvSpPr txBox="1"/>
          <p:nvPr/>
        </p:nvSpPr>
        <p:spPr>
          <a:xfrm>
            <a:off x="103650" y="1100683"/>
            <a:ext cx="6071191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OUTLINE</a:t>
            </a:r>
          </a:p>
          <a:p>
            <a:endParaRPr lang="it-IT" sz="2000" b="1" dirty="0"/>
          </a:p>
          <a:p>
            <a:pPr marL="285750" indent="-285750">
              <a:buFontTx/>
              <a:buChar char="-"/>
            </a:pPr>
            <a:r>
              <a:rPr lang="en-GB" sz="2000" dirty="0" err="1"/>
              <a:t>HPGe</a:t>
            </a:r>
            <a:r>
              <a:rPr lang="en-GB" sz="2000" dirty="0"/>
              <a:t> 𝛾–ray detectors</a:t>
            </a:r>
          </a:p>
          <a:p>
            <a:pPr marL="285750" indent="-285750">
              <a:buFontTx/>
              <a:buChar char="-"/>
            </a:pPr>
            <a:endParaRPr lang="en-GB" sz="2000" dirty="0"/>
          </a:p>
          <a:p>
            <a:pPr marL="285750" indent="-285750">
              <a:buFontTx/>
              <a:buChar char="-"/>
            </a:pPr>
            <a:r>
              <a:rPr lang="en-GB" sz="2000" dirty="0"/>
              <a:t>Scintillators detectors for 𝛾–rays</a:t>
            </a:r>
          </a:p>
          <a:p>
            <a:pPr marL="285750" indent="-285750">
              <a:buFontTx/>
              <a:buChar char="-"/>
            </a:pPr>
            <a:endParaRPr lang="en-GB" sz="2000" dirty="0"/>
          </a:p>
          <a:p>
            <a:pPr marL="285750" indent="-285750">
              <a:buFontTx/>
              <a:buChar char="-"/>
            </a:pPr>
            <a:r>
              <a:rPr lang="en-GB" sz="2000" dirty="0"/>
              <a:t>Scintillators for heavy ions</a:t>
            </a:r>
          </a:p>
          <a:p>
            <a:pPr marL="285750" indent="-285750">
              <a:buFontTx/>
              <a:buChar char="-"/>
            </a:pPr>
            <a:endParaRPr lang="en-GB" sz="2000" dirty="0"/>
          </a:p>
          <a:p>
            <a:pPr marL="285750" indent="-285750">
              <a:buFontTx/>
              <a:buChar char="-"/>
            </a:pPr>
            <a:r>
              <a:rPr lang="en-GB" sz="2000" dirty="0"/>
              <a:t>Segmented Si detector arrays</a:t>
            </a:r>
          </a:p>
          <a:p>
            <a:pPr marL="285750" indent="-285750">
              <a:buFontTx/>
              <a:buChar char="-"/>
            </a:pPr>
            <a:endParaRPr lang="en-GB" sz="2000" dirty="0"/>
          </a:p>
          <a:p>
            <a:pPr marL="285750" indent="-285750">
              <a:buFontTx/>
              <a:buChar char="-"/>
            </a:pPr>
            <a:r>
              <a:rPr lang="en-GB" sz="2000" dirty="0"/>
              <a:t>Si arrays for nuclear astrophysics</a:t>
            </a:r>
          </a:p>
          <a:p>
            <a:pPr marL="285750" indent="-285750">
              <a:buFontTx/>
              <a:buChar char="-"/>
            </a:pPr>
            <a:endParaRPr lang="en-GB" sz="2000" dirty="0"/>
          </a:p>
          <a:p>
            <a:pPr marL="285750" indent="-285750">
              <a:buFontTx/>
              <a:buChar char="-"/>
            </a:pPr>
            <a:r>
              <a:rPr lang="en-GB" sz="2000" dirty="0"/>
              <a:t>Time projection chambers (</a:t>
            </a:r>
            <a:r>
              <a:rPr lang="it-IT" sz="2000" b="0" i="0" dirty="0">
                <a:solidFill>
                  <a:srgbClr val="2C363A"/>
                </a:solidFill>
                <a:effectLst/>
              </a:rPr>
              <a:t>low gas pressure</a:t>
            </a:r>
            <a:r>
              <a:rPr lang="en-GB" sz="2000" dirty="0"/>
              <a:t>)</a:t>
            </a:r>
          </a:p>
          <a:p>
            <a:pPr marL="285750" indent="-285750">
              <a:buFontTx/>
              <a:buChar char="-"/>
            </a:pPr>
            <a:endParaRPr lang="en-GB" sz="2000" dirty="0"/>
          </a:p>
          <a:p>
            <a:pPr marL="285750" indent="-285750">
              <a:buFontTx/>
              <a:buChar char="-"/>
            </a:pPr>
            <a:r>
              <a:rPr lang="en-GB" sz="2000" dirty="0"/>
              <a:t>Focal plane detectors for high counting rate</a:t>
            </a:r>
          </a:p>
          <a:p>
            <a:pPr marL="285750" indent="-285750">
              <a:buFontTx/>
              <a:buChar char="-"/>
            </a:pPr>
            <a:endParaRPr lang="en-GB" sz="2000" dirty="0"/>
          </a:p>
          <a:p>
            <a:pPr marL="285750" indent="-285750">
              <a:buFontTx/>
              <a:buChar char="-"/>
            </a:pPr>
            <a:r>
              <a:rPr lang="en-GB" sz="2000" dirty="0"/>
              <a:t>Innovative fast neutron detectors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sp>
        <p:nvSpPr>
          <p:cNvPr id="24" name="Parentesi graffa chiusa 23">
            <a:extLst>
              <a:ext uri="{FF2B5EF4-FFF2-40B4-BE49-F238E27FC236}">
                <a16:creationId xmlns:a16="http://schemas.microsoft.com/office/drawing/2014/main" id="{FB8A8F84-CA48-321C-8FA8-AD26BCFEA574}"/>
              </a:ext>
            </a:extLst>
          </p:cNvPr>
          <p:cNvSpPr/>
          <p:nvPr/>
        </p:nvSpPr>
        <p:spPr>
          <a:xfrm>
            <a:off x="6337006" y="1893544"/>
            <a:ext cx="1148316" cy="452955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298C993-4B0B-2BB1-7960-BA91FEA66639}"/>
              </a:ext>
            </a:extLst>
          </p:cNvPr>
          <p:cNvSpPr txBox="1"/>
          <p:nvPr/>
        </p:nvSpPr>
        <p:spPr>
          <a:xfrm>
            <a:off x="7647487" y="3973657"/>
            <a:ext cx="301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Inputs from the community</a:t>
            </a:r>
          </a:p>
        </p:txBody>
      </p:sp>
    </p:spTree>
    <p:extLst>
      <p:ext uri="{BB962C8B-B14F-4D97-AF65-F5344CB8AC3E}">
        <p14:creationId xmlns:p14="http://schemas.microsoft.com/office/powerpoint/2010/main" val="4186360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518C723-CD31-1F6D-E71A-E59BE3C1380A}"/>
              </a:ext>
            </a:extLst>
          </p:cNvPr>
          <p:cNvSpPr txBox="1"/>
          <p:nvPr/>
        </p:nvSpPr>
        <p:spPr>
          <a:xfrm>
            <a:off x="154687" y="380835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CHIMERA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853E61-8571-C791-C3C6-868E2890AB1E}"/>
              </a:ext>
            </a:extLst>
          </p:cNvPr>
          <p:cNvSpPr txBox="1"/>
          <p:nvPr/>
        </p:nvSpPr>
        <p:spPr>
          <a:xfrm>
            <a:off x="229711" y="885589"/>
            <a:ext cx="33523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Georgia" panose="02040502050405020303" pitchFamily="18" charset="0"/>
              </a:rPr>
              <a:t>Ancillary hodoscope for neutrons, 𝛾-ray and charged particles detection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011C560-83C3-3F43-6AD9-DDB9AAB2E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72" y="5020027"/>
            <a:ext cx="3480002" cy="1321266"/>
          </a:xfrm>
          <a:prstGeom prst="rect">
            <a:avLst/>
          </a:prstGeom>
          <a:effectLst>
            <a:glow rad="63500">
              <a:srgbClr val="4472C4">
                <a:satMod val="175000"/>
                <a:alpha val="40000"/>
              </a:srgbClr>
            </a:glow>
          </a:effectLst>
        </p:spPr>
      </p:pic>
      <p:sp>
        <p:nvSpPr>
          <p:cNvPr id="9" name="CasellaDiTesto 11">
            <a:extLst>
              <a:ext uri="{FF2B5EF4-FFF2-40B4-BE49-F238E27FC236}">
                <a16:creationId xmlns:a16="http://schemas.microsoft.com/office/drawing/2014/main" id="{E4E77449-8273-E5F6-1B3A-44FA45E321EF}"/>
              </a:ext>
            </a:extLst>
          </p:cNvPr>
          <p:cNvSpPr txBox="1"/>
          <p:nvPr/>
        </p:nvSpPr>
        <p:spPr>
          <a:xfrm>
            <a:off x="3935953" y="2090808"/>
            <a:ext cx="3461340" cy="3300902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214313" indent="-214313" defTabSz="685800">
              <a:buSzPct val="100000"/>
              <a:buFont typeface="Arial"/>
              <a:buChar char="•"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Candidate: The plastic scintillator EJ276-Green Type (ex EJ299-33) (3x3x3cm</a:t>
            </a:r>
            <a:r>
              <a:rPr sz="1500" kern="0" baseline="30799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pPr marL="214313" indent="-214313" defTabSz="685800">
              <a:buSzPct val="100000"/>
              <a:buFont typeface="Arial"/>
              <a:buChar char="•"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cluster: 4 consecutively cubes (stack configuration)-&gt; 3x3x12 cm</a:t>
            </a:r>
            <a:r>
              <a:rPr sz="1500" kern="0" baseline="30799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it-IT" sz="1500" kern="0" baseline="30799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it-IT"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(64 </a:t>
            </a:r>
            <a:r>
              <a:rPr lang="it-IT" sz="15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detection</a:t>
            </a:r>
            <a:r>
              <a:rPr lang="it-IT"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-IT" sz="15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cells</a:t>
            </a:r>
            <a:r>
              <a:rPr lang="it-IT"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5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14313" indent="-214313" defTabSz="685800">
              <a:buSzPct val="100000"/>
              <a:buFont typeface="Arial"/>
              <a:buChar char="•"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Reading the light signal: Si-PM and digitalization </a:t>
            </a:r>
          </a:p>
          <a:p>
            <a:pPr marL="214313" indent="-214313" defTabSz="685800">
              <a:buSzPct val="100000"/>
              <a:buFont typeface="Arial"/>
              <a:buChar char="•"/>
              <a:defRPr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Modular, reconfigurable (in mechanic and electronic)</a:t>
            </a:r>
          </a:p>
          <a:p>
            <a:pPr marL="214313" indent="-214313" defTabSz="685800">
              <a:buSzPct val="100000"/>
              <a:buFont typeface="Arial"/>
              <a:buChar char="•"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Discrimination of n/</a:t>
            </a:r>
            <a:r>
              <a:rPr sz="15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</a:t>
            </a:r>
            <a:r>
              <a:rPr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from PSD (but also light charged particles)</a:t>
            </a:r>
          </a:p>
          <a:p>
            <a:pPr marL="214313" indent="-214313" defTabSz="685800">
              <a:buSzPct val="100000"/>
              <a:buFont typeface="Arial"/>
              <a:buChar char="•"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Energy measurement from </a:t>
            </a:r>
            <a:r>
              <a:rPr sz="15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ToF</a:t>
            </a:r>
            <a:r>
              <a:rPr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(Δt≤1 ns with L</a:t>
            </a:r>
            <a:r>
              <a:rPr sz="1500" kern="0" baseline="-17399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ToF</a:t>
            </a:r>
            <a:r>
              <a:rPr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≈1÷1.5m)</a:t>
            </a:r>
          </a:p>
          <a:p>
            <a:pPr defTabSz="685800"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EFB3ABB-7AA5-FB0B-EF41-15DDDA399B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" t="37959" r="49603" b="2914"/>
          <a:stretch/>
        </p:blipFill>
        <p:spPr>
          <a:xfrm>
            <a:off x="211135" y="2206823"/>
            <a:ext cx="3352364" cy="270519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AF5604B-998F-2F48-09CA-E63CC5FC6B96}"/>
              </a:ext>
            </a:extLst>
          </p:cNvPr>
          <p:cNvSpPr txBox="1"/>
          <p:nvPr/>
        </p:nvSpPr>
        <p:spPr>
          <a:xfrm>
            <a:off x="7666861" y="4117510"/>
            <a:ext cx="3903969" cy="16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CC"/>
                </a:solidFill>
                <a:latin typeface="Garamond" panose="02020404030301010803" pitchFamily="18" charset="0"/>
              </a:rPr>
              <a:t>Front-end: Custom multi/</a:t>
            </a:r>
            <a:r>
              <a:rPr lang="it-IT" dirty="0" err="1">
                <a:solidFill>
                  <a:srgbClr val="0000CC"/>
                </a:solidFill>
                <a:latin typeface="Garamond" panose="02020404030301010803" pitchFamily="18" charset="0"/>
              </a:rPr>
              <a:t>channel</a:t>
            </a:r>
            <a:r>
              <a:rPr lang="it-IT" dirty="0">
                <a:solidFill>
                  <a:srgbClr val="0000CC"/>
                </a:solidFill>
                <a:latin typeface="Garamond" panose="02020404030301010803" pitchFamily="18" charset="0"/>
              </a:rPr>
              <a:t> ASIC with </a:t>
            </a:r>
            <a:r>
              <a:rPr lang="it-IT" dirty="0" err="1">
                <a:solidFill>
                  <a:srgbClr val="0000CC"/>
                </a:solidFill>
                <a:latin typeface="Garamond" panose="02020404030301010803" pitchFamily="18" charset="0"/>
              </a:rPr>
              <a:t>charge</a:t>
            </a:r>
            <a:r>
              <a:rPr lang="it-IT" dirty="0">
                <a:solidFill>
                  <a:srgbClr val="0000CC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CC"/>
                </a:solidFill>
                <a:latin typeface="Garamond" panose="02020404030301010803" pitchFamily="18" charset="0"/>
              </a:rPr>
              <a:t>preamplifier</a:t>
            </a:r>
            <a:r>
              <a:rPr lang="it-IT" dirty="0">
                <a:solidFill>
                  <a:srgbClr val="0000CC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CC"/>
                </a:solidFill>
                <a:latin typeface="Garamond" panose="02020404030301010803" pitchFamily="18" charset="0"/>
              </a:rPr>
              <a:t>configuration</a:t>
            </a:r>
            <a:r>
              <a:rPr lang="it-IT" dirty="0">
                <a:solidFill>
                  <a:srgbClr val="0000CC"/>
                </a:solidFill>
                <a:latin typeface="Garamond" panose="02020404030301010803" pitchFamily="18" charset="0"/>
              </a:rPr>
              <a:t> and </a:t>
            </a:r>
            <a:r>
              <a:rPr lang="it-IT" dirty="0" err="1">
                <a:solidFill>
                  <a:srgbClr val="0000CC"/>
                </a:solidFill>
                <a:latin typeface="Garamond" panose="02020404030301010803" pitchFamily="18" charset="0"/>
              </a:rPr>
              <a:t>analog</a:t>
            </a:r>
            <a:r>
              <a:rPr lang="it-IT" dirty="0">
                <a:solidFill>
                  <a:srgbClr val="0000CC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CC"/>
                </a:solidFill>
                <a:latin typeface="Garamond" panose="02020404030301010803" pitchFamily="18" charset="0"/>
              </a:rPr>
              <a:t>preprocessing</a:t>
            </a:r>
            <a:r>
              <a:rPr lang="it-IT" dirty="0">
                <a:solidFill>
                  <a:srgbClr val="0000CC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0000CC"/>
                </a:solidFill>
                <a:latin typeface="Garamond" panose="02020404030301010803" pitchFamily="18" charset="0"/>
              </a:rPr>
              <a:t>optimized</a:t>
            </a:r>
            <a:r>
              <a:rPr lang="it-IT" dirty="0">
                <a:solidFill>
                  <a:srgbClr val="0000CC"/>
                </a:solidFill>
                <a:latin typeface="Garamond" panose="02020404030301010803" pitchFamily="18" charset="0"/>
              </a:rPr>
              <a:t> for </a:t>
            </a:r>
            <a:r>
              <a:rPr lang="it-IT" dirty="0" err="1">
                <a:solidFill>
                  <a:srgbClr val="0000CC"/>
                </a:solidFill>
                <a:latin typeface="Garamond" panose="02020404030301010803" pitchFamily="18" charset="0"/>
              </a:rPr>
              <a:t>amplitude</a:t>
            </a:r>
            <a:r>
              <a:rPr lang="it-IT" dirty="0">
                <a:solidFill>
                  <a:srgbClr val="0000CC"/>
                </a:solidFill>
                <a:latin typeface="Garamond" panose="02020404030301010803" pitchFamily="18" charset="0"/>
              </a:rPr>
              <a:t> and time </a:t>
            </a:r>
            <a:r>
              <a:rPr lang="it-IT" dirty="0" err="1">
                <a:solidFill>
                  <a:srgbClr val="0000CC"/>
                </a:solidFill>
                <a:latin typeface="Garamond" panose="02020404030301010803" pitchFamily="18" charset="0"/>
              </a:rPr>
              <a:t>measurements</a:t>
            </a:r>
            <a:endParaRPr lang="it-IT" dirty="0">
              <a:solidFill>
                <a:srgbClr val="0000CC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CC"/>
                </a:solidFill>
                <a:latin typeface="Garamond" panose="02020404030301010803" pitchFamily="18" charset="0"/>
              </a:rPr>
              <a:t> Full waveform digitizers and synchronization</a:t>
            </a:r>
            <a:r>
              <a:rPr lang="it-IT" dirty="0">
                <a:solidFill>
                  <a:srgbClr val="0000CC"/>
                </a:solidFill>
                <a:latin typeface="Garamond" panose="02020404030301010803" pitchFamily="18" charset="0"/>
              </a:rPr>
              <a:t> with CHIMERA/FARCOS DAQ </a:t>
            </a:r>
            <a:endParaRPr lang="en-GB" dirty="0">
              <a:solidFill>
                <a:srgbClr val="0000CC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B24AF94-049F-16E2-9E32-F2291C8C52A0}"/>
              </a:ext>
            </a:extLst>
          </p:cNvPr>
          <p:cNvSpPr/>
          <p:nvPr/>
        </p:nvSpPr>
        <p:spPr>
          <a:xfrm>
            <a:off x="7590776" y="775800"/>
            <a:ext cx="4081417" cy="5829602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D222025-5E1C-92C3-2B01-E47B2ED05A96}"/>
              </a:ext>
            </a:extLst>
          </p:cNvPr>
          <p:cNvSpPr/>
          <p:nvPr/>
        </p:nvSpPr>
        <p:spPr>
          <a:xfrm>
            <a:off x="7741735" y="851278"/>
            <a:ext cx="3950429" cy="1607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  <a:latin typeface="Garamond" panose="02020404030301010803" pitchFamily="18" charset="0"/>
              </a:rPr>
              <a:t>Future</a:t>
            </a:r>
            <a:r>
              <a:rPr lang="en-US" dirty="0">
                <a:solidFill>
                  <a:srgbClr val="0000CC"/>
                </a:solidFill>
                <a:latin typeface="Garamond" panose="02020404030301010803" pitchFamily="18" charset="0"/>
              </a:rPr>
              <a:t>  CHIMERA line tagging for </a:t>
            </a:r>
            <a:r>
              <a:rPr lang="en-US" dirty="0" err="1">
                <a:solidFill>
                  <a:srgbClr val="0000CC"/>
                </a:solidFill>
                <a:latin typeface="Garamond" panose="02020404030301010803" pitchFamily="18" charset="0"/>
              </a:rPr>
              <a:t>FraISe</a:t>
            </a:r>
            <a:r>
              <a:rPr lang="en-US" dirty="0">
                <a:solidFill>
                  <a:srgbClr val="0000CC"/>
                </a:solidFill>
                <a:latin typeface="Garamond" panose="02020404030301010803" pitchFamily="18" charset="0"/>
              </a:rPr>
              <a:t> beams:</a:t>
            </a:r>
            <a:endParaRPr lang="it-IT" dirty="0">
              <a:solidFill>
                <a:srgbClr val="0000CC"/>
              </a:solidFill>
              <a:latin typeface="Garamond" panose="02020404030301010803" pitchFamily="18" charset="0"/>
            </a:endParaRPr>
          </a:p>
          <a:p>
            <a:r>
              <a:rPr lang="en-GB" dirty="0">
                <a:solidFill>
                  <a:srgbClr val="0000CC"/>
                </a:solidFill>
                <a:latin typeface="Garamond" panose="02020404030301010803" pitchFamily="18" charset="0"/>
              </a:rPr>
              <a:t>array of detectors based on </a:t>
            </a:r>
            <a:r>
              <a:rPr lang="en-GB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SiC</a:t>
            </a:r>
            <a:r>
              <a:rPr lang="en-GB" b="1" dirty="0">
                <a:solidFill>
                  <a:srgbClr val="FF0000"/>
                </a:solidFill>
                <a:latin typeface="Garamond" panose="02020404030301010803" pitchFamily="18" charset="0"/>
              </a:rPr>
              <a:t> technology</a:t>
            </a:r>
            <a:r>
              <a:rPr lang="en-GB" dirty="0">
                <a:solidFill>
                  <a:srgbClr val="0000CC"/>
                </a:solidFill>
                <a:latin typeface="Garamond" panose="02020404030301010803" pitchFamily="18" charset="0"/>
              </a:rPr>
              <a:t>,  single detection unity pad 5 × 5 mm2  and 100 µm thick, 72 channels with </a:t>
            </a:r>
            <a:r>
              <a:rPr lang="en-GB" dirty="0" err="1">
                <a:solidFill>
                  <a:srgbClr val="0000CC"/>
                </a:solidFill>
                <a:latin typeface="Garamond" panose="02020404030301010803" pitchFamily="18" charset="0"/>
              </a:rPr>
              <a:t>Δt</a:t>
            </a:r>
            <a:r>
              <a:rPr lang="en-GB" dirty="0">
                <a:solidFill>
                  <a:srgbClr val="0000CC"/>
                </a:solidFill>
                <a:latin typeface="Garamond" panose="02020404030301010803" pitchFamily="18" charset="0"/>
              </a:rPr>
              <a:t> ≈ 200 </a:t>
            </a:r>
            <a:r>
              <a:rPr lang="en-GB" dirty="0" err="1">
                <a:solidFill>
                  <a:srgbClr val="0000CC"/>
                </a:solidFill>
                <a:latin typeface="Garamond" panose="02020404030301010803" pitchFamily="18" charset="0"/>
              </a:rPr>
              <a:t>ps</a:t>
            </a:r>
            <a:r>
              <a:rPr lang="en-GB" dirty="0">
                <a:solidFill>
                  <a:srgbClr val="0000CC"/>
                </a:solidFill>
                <a:latin typeface="Garamond" panose="02020404030301010803" pitchFamily="18" charset="0"/>
              </a:rPr>
              <a:t> (≈0.1% precision on energy for 20 m base-of-flight) with 200 µm inter-pad dead zone, 10% dead area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55C5794F-AB92-118E-9C31-FB4814B24B75}"/>
              </a:ext>
            </a:extLst>
          </p:cNvPr>
          <p:cNvGrpSpPr>
            <a:grpSpLocks noChangeAspect="1"/>
          </p:cNvGrpSpPr>
          <p:nvPr/>
        </p:nvGrpSpPr>
        <p:grpSpPr>
          <a:xfrm>
            <a:off x="8123791" y="3022759"/>
            <a:ext cx="3186315" cy="1036744"/>
            <a:chOff x="529076" y="3560405"/>
            <a:chExt cx="7830344" cy="2191613"/>
          </a:xfrm>
        </p:grpSpPr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05ED7B83-980D-6628-BCEE-8AD299B9D24C}"/>
                </a:ext>
              </a:extLst>
            </p:cNvPr>
            <p:cNvGrpSpPr/>
            <p:nvPr/>
          </p:nvGrpSpPr>
          <p:grpSpPr>
            <a:xfrm>
              <a:off x="529076" y="3617752"/>
              <a:ext cx="3431086" cy="2134266"/>
              <a:chOff x="4538814" y="1983142"/>
              <a:chExt cx="3680777" cy="2545163"/>
            </a:xfrm>
          </p:grpSpPr>
          <p:grpSp>
            <p:nvGrpSpPr>
              <p:cNvPr id="39" name="Gruppo 38">
                <a:extLst>
                  <a:ext uri="{FF2B5EF4-FFF2-40B4-BE49-F238E27FC236}">
                    <a16:creationId xmlns:a16="http://schemas.microsoft.com/office/drawing/2014/main" id="{853A8BF4-2346-2C5A-4F6D-437215D497A5}"/>
                  </a:ext>
                </a:extLst>
              </p:cNvPr>
              <p:cNvGrpSpPr/>
              <p:nvPr/>
            </p:nvGrpSpPr>
            <p:grpSpPr>
              <a:xfrm>
                <a:off x="4538814" y="1983142"/>
                <a:ext cx="880564" cy="458790"/>
                <a:chOff x="4538814" y="1983142"/>
                <a:chExt cx="880564" cy="458790"/>
              </a:xfrm>
            </p:grpSpPr>
            <p:cxnSp>
              <p:nvCxnSpPr>
                <p:cNvPr id="153" name="Connettore 2 152">
                  <a:extLst>
                    <a:ext uri="{FF2B5EF4-FFF2-40B4-BE49-F238E27FC236}">
                      <a16:creationId xmlns:a16="http://schemas.microsoft.com/office/drawing/2014/main" id="{DB44F258-40FC-D27B-D0E7-FE3F23423A99}"/>
                    </a:ext>
                  </a:extLst>
                </p:cNvPr>
                <p:cNvCxnSpPr/>
                <p:nvPr/>
              </p:nvCxnSpPr>
              <p:spPr>
                <a:xfrm>
                  <a:off x="4723585" y="2381070"/>
                  <a:ext cx="245652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CasellaDiTesto 153">
                  <a:extLst>
                    <a:ext uri="{FF2B5EF4-FFF2-40B4-BE49-F238E27FC236}">
                      <a16:creationId xmlns:a16="http://schemas.microsoft.com/office/drawing/2014/main" id="{0FBB9AFF-3DBF-0AF0-735D-A7308A559CF4}"/>
                    </a:ext>
                  </a:extLst>
                </p:cNvPr>
                <p:cNvSpPr txBox="1"/>
                <p:nvPr/>
              </p:nvSpPr>
              <p:spPr>
                <a:xfrm>
                  <a:off x="4538814" y="1983142"/>
                  <a:ext cx="880564" cy="4587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5 mm</a:t>
                  </a:r>
                  <a:endParaRPr lang="en-GB" sz="1400"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40" name="Gruppo 39">
                <a:extLst>
                  <a:ext uri="{FF2B5EF4-FFF2-40B4-BE49-F238E27FC236}">
                    <a16:creationId xmlns:a16="http://schemas.microsoft.com/office/drawing/2014/main" id="{D8D9868D-3C81-C651-0FFF-17699EA3AB6D}"/>
                  </a:ext>
                </a:extLst>
              </p:cNvPr>
              <p:cNvGrpSpPr/>
              <p:nvPr/>
            </p:nvGrpSpPr>
            <p:grpSpPr>
              <a:xfrm>
                <a:off x="4753237" y="2464751"/>
                <a:ext cx="2811730" cy="1352613"/>
                <a:chOff x="4753237" y="2464751"/>
                <a:chExt cx="2811730" cy="1352613"/>
              </a:xfrm>
            </p:grpSpPr>
            <p:grpSp>
              <p:nvGrpSpPr>
                <p:cNvPr id="47" name="Gruppo 46">
                  <a:extLst>
                    <a:ext uri="{FF2B5EF4-FFF2-40B4-BE49-F238E27FC236}">
                      <a16:creationId xmlns:a16="http://schemas.microsoft.com/office/drawing/2014/main" id="{2573F91A-C5FD-9D3D-3190-E5F1FCBF12E4}"/>
                    </a:ext>
                  </a:extLst>
                </p:cNvPr>
                <p:cNvGrpSpPr/>
                <p:nvPr/>
              </p:nvGrpSpPr>
              <p:grpSpPr>
                <a:xfrm>
                  <a:off x="4753237" y="2464751"/>
                  <a:ext cx="2811730" cy="900592"/>
                  <a:chOff x="4753237" y="2464751"/>
                  <a:chExt cx="2811730" cy="900592"/>
                </a:xfrm>
              </p:grpSpPr>
              <p:grpSp>
                <p:nvGrpSpPr>
                  <p:cNvPr id="83" name="Gruppo 82">
                    <a:extLst>
                      <a:ext uri="{FF2B5EF4-FFF2-40B4-BE49-F238E27FC236}">
                        <a16:creationId xmlns:a16="http://schemas.microsoft.com/office/drawing/2014/main" id="{A1A4D8FC-0AD8-BAAD-3F92-FD3D4A8D47D4}"/>
                      </a:ext>
                    </a:extLst>
                  </p:cNvPr>
                  <p:cNvGrpSpPr/>
                  <p:nvPr/>
                </p:nvGrpSpPr>
                <p:grpSpPr>
                  <a:xfrm>
                    <a:off x="4753237" y="2464751"/>
                    <a:ext cx="2811730" cy="455000"/>
                    <a:chOff x="4753237" y="2464751"/>
                    <a:chExt cx="2811730" cy="455000"/>
                  </a:xfrm>
                </p:grpSpPr>
                <p:grpSp>
                  <p:nvGrpSpPr>
                    <p:cNvPr id="119" name="Gruppo 118">
                      <a:extLst>
                        <a:ext uri="{FF2B5EF4-FFF2-40B4-BE49-F238E27FC236}">
                          <a16:creationId xmlns:a16="http://schemas.microsoft.com/office/drawing/2014/main" id="{27DFE0B0-7A34-1CA7-7629-2EF659B66E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3237" y="2464751"/>
                      <a:ext cx="2811730" cy="216000"/>
                      <a:chOff x="4753237" y="2464751"/>
                      <a:chExt cx="2811730" cy="216000"/>
                    </a:xfrm>
                  </p:grpSpPr>
                  <p:grpSp>
                    <p:nvGrpSpPr>
                      <p:cNvPr id="137" name="Gruppo 136">
                        <a:extLst>
                          <a:ext uri="{FF2B5EF4-FFF2-40B4-BE49-F238E27FC236}">
                            <a16:creationId xmlns:a16="http://schemas.microsoft.com/office/drawing/2014/main" id="{E7465463-AE32-4B7F-158A-5A39EE23EA3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53237" y="2464751"/>
                        <a:ext cx="1859838" cy="216000"/>
                        <a:chOff x="4753237" y="2464751"/>
                        <a:chExt cx="1859838" cy="216000"/>
                      </a:xfrm>
                    </p:grpSpPr>
                    <p:grpSp>
                      <p:nvGrpSpPr>
                        <p:cNvPr id="143" name="Gruppo 142">
                          <a:extLst>
                            <a:ext uri="{FF2B5EF4-FFF2-40B4-BE49-F238E27FC236}">
                              <a16:creationId xmlns:a16="http://schemas.microsoft.com/office/drawing/2014/main" id="{B77B5E3B-2016-B744-99A6-B8A10A5819B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753237" y="2464751"/>
                          <a:ext cx="929919" cy="216000"/>
                          <a:chOff x="4753237" y="2464751"/>
                          <a:chExt cx="929919" cy="216000"/>
                        </a:xfrm>
                      </p:grpSpPr>
                      <p:sp>
                        <p:nvSpPr>
                          <p:cNvPr id="149" name="Rettangolo 148">
                            <a:extLst>
                              <a:ext uri="{FF2B5EF4-FFF2-40B4-BE49-F238E27FC236}">
                                <a16:creationId xmlns:a16="http://schemas.microsoft.com/office/drawing/2014/main" id="{AD174FF3-C775-200C-B28A-7966398EF62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53237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50" name="Rettangolo 149">
                            <a:extLst>
                              <a:ext uri="{FF2B5EF4-FFF2-40B4-BE49-F238E27FC236}">
                                <a16:creationId xmlns:a16="http://schemas.microsoft.com/office/drawing/2014/main" id="{01F7FB42-E25A-EF20-C21E-E2E978E6FDC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91210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51" name="Rettangolo 150">
                            <a:extLst>
                              <a:ext uri="{FF2B5EF4-FFF2-40B4-BE49-F238E27FC236}">
                                <a16:creationId xmlns:a16="http://schemas.microsoft.com/office/drawing/2014/main" id="{9953EAD5-BF4D-686F-B44C-93B9D1C7D79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29183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52" name="Rettangolo 151">
                            <a:extLst>
                              <a:ext uri="{FF2B5EF4-FFF2-40B4-BE49-F238E27FC236}">
                                <a16:creationId xmlns:a16="http://schemas.microsoft.com/office/drawing/2014/main" id="{93009EC1-9D4B-191E-B0AD-329CFBD0CE6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67156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</p:grpSp>
                    <p:grpSp>
                      <p:nvGrpSpPr>
                        <p:cNvPr id="144" name="Gruppo 143">
                          <a:extLst>
                            <a:ext uri="{FF2B5EF4-FFF2-40B4-BE49-F238E27FC236}">
                              <a16:creationId xmlns:a16="http://schemas.microsoft.com/office/drawing/2014/main" id="{A60776F8-D30E-DACC-0705-DF18B56D4ED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683156" y="2464751"/>
                          <a:ext cx="929919" cy="216000"/>
                          <a:chOff x="4753237" y="2464751"/>
                          <a:chExt cx="929919" cy="216000"/>
                        </a:xfrm>
                      </p:grpSpPr>
                      <p:sp>
                        <p:nvSpPr>
                          <p:cNvPr id="145" name="Rettangolo 144">
                            <a:extLst>
                              <a:ext uri="{FF2B5EF4-FFF2-40B4-BE49-F238E27FC236}">
                                <a16:creationId xmlns:a16="http://schemas.microsoft.com/office/drawing/2014/main" id="{0D929264-3FAD-95E2-4402-12320BBEE8B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53237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46" name="Rettangolo 145">
                            <a:extLst>
                              <a:ext uri="{FF2B5EF4-FFF2-40B4-BE49-F238E27FC236}">
                                <a16:creationId xmlns:a16="http://schemas.microsoft.com/office/drawing/2014/main" id="{FB22FC78-715C-8730-94D4-F6C6F1690C2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91210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47" name="Rettangolo 146">
                            <a:extLst>
                              <a:ext uri="{FF2B5EF4-FFF2-40B4-BE49-F238E27FC236}">
                                <a16:creationId xmlns:a16="http://schemas.microsoft.com/office/drawing/2014/main" id="{D079BD9E-65C6-D3A8-E21A-C4865107A87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29183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48" name="Rettangolo 147">
                            <a:extLst>
                              <a:ext uri="{FF2B5EF4-FFF2-40B4-BE49-F238E27FC236}">
                                <a16:creationId xmlns:a16="http://schemas.microsoft.com/office/drawing/2014/main" id="{E6106CC5-1086-DA5F-899B-6BEEF685D13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67156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</p:grpSp>
                  </p:grpSp>
                  <p:grpSp>
                    <p:nvGrpSpPr>
                      <p:cNvPr id="138" name="Gruppo 137">
                        <a:extLst>
                          <a:ext uri="{FF2B5EF4-FFF2-40B4-BE49-F238E27FC236}">
                            <a16:creationId xmlns:a16="http://schemas.microsoft.com/office/drawing/2014/main" id="{2A1731F7-5507-9434-B9C5-405A9095821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635048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139" name="Rettangolo 138">
                          <a:extLst>
                            <a:ext uri="{FF2B5EF4-FFF2-40B4-BE49-F238E27FC236}">
                              <a16:creationId xmlns:a16="http://schemas.microsoft.com/office/drawing/2014/main" id="{9E4B2FB0-2588-040D-D372-25FC875161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40" name="Rettangolo 139">
                          <a:extLst>
                            <a:ext uri="{FF2B5EF4-FFF2-40B4-BE49-F238E27FC236}">
                              <a16:creationId xmlns:a16="http://schemas.microsoft.com/office/drawing/2014/main" id="{7BF1B524-A99A-3B87-51F2-049118E6F5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41" name="Rettangolo 140">
                          <a:extLst>
                            <a:ext uri="{FF2B5EF4-FFF2-40B4-BE49-F238E27FC236}">
                              <a16:creationId xmlns:a16="http://schemas.microsoft.com/office/drawing/2014/main" id="{C00D11CF-740E-6E82-2246-C6FC1A6A530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42" name="Rettangolo 141">
                          <a:extLst>
                            <a:ext uri="{FF2B5EF4-FFF2-40B4-BE49-F238E27FC236}">
                              <a16:creationId xmlns:a16="http://schemas.microsoft.com/office/drawing/2014/main" id="{5E30D0B4-659F-2BBD-B3EF-A528F8236B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</p:grpSp>
                <p:grpSp>
                  <p:nvGrpSpPr>
                    <p:cNvPr id="120" name="Gruppo 119">
                      <a:extLst>
                        <a:ext uri="{FF2B5EF4-FFF2-40B4-BE49-F238E27FC236}">
                          <a16:creationId xmlns:a16="http://schemas.microsoft.com/office/drawing/2014/main" id="{BA0C67AF-A4F1-D432-98C0-2DE37B4685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3237" y="2703751"/>
                      <a:ext cx="2811730" cy="216000"/>
                      <a:chOff x="4753237" y="2464751"/>
                      <a:chExt cx="2811730" cy="216000"/>
                    </a:xfrm>
                  </p:grpSpPr>
                  <p:grpSp>
                    <p:nvGrpSpPr>
                      <p:cNvPr id="121" name="Gruppo 120">
                        <a:extLst>
                          <a:ext uri="{FF2B5EF4-FFF2-40B4-BE49-F238E27FC236}">
                            <a16:creationId xmlns:a16="http://schemas.microsoft.com/office/drawing/2014/main" id="{2CA2E304-9B60-7D45-2F20-088D336327F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53237" y="2464751"/>
                        <a:ext cx="1859838" cy="216000"/>
                        <a:chOff x="4753237" y="2464751"/>
                        <a:chExt cx="1859838" cy="216000"/>
                      </a:xfrm>
                    </p:grpSpPr>
                    <p:grpSp>
                      <p:nvGrpSpPr>
                        <p:cNvPr id="127" name="Gruppo 126">
                          <a:extLst>
                            <a:ext uri="{FF2B5EF4-FFF2-40B4-BE49-F238E27FC236}">
                              <a16:creationId xmlns:a16="http://schemas.microsoft.com/office/drawing/2014/main" id="{FC54CCC0-BA07-6BE9-2E1E-51760666897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753237" y="2464751"/>
                          <a:ext cx="929919" cy="216000"/>
                          <a:chOff x="4753237" y="2464751"/>
                          <a:chExt cx="929919" cy="216000"/>
                        </a:xfrm>
                      </p:grpSpPr>
                      <p:sp>
                        <p:nvSpPr>
                          <p:cNvPr id="133" name="Rettangolo 132">
                            <a:extLst>
                              <a:ext uri="{FF2B5EF4-FFF2-40B4-BE49-F238E27FC236}">
                                <a16:creationId xmlns:a16="http://schemas.microsoft.com/office/drawing/2014/main" id="{59FE0CE0-342F-5E5B-A802-C3F6775388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53237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34" name="Rettangolo 133">
                            <a:extLst>
                              <a:ext uri="{FF2B5EF4-FFF2-40B4-BE49-F238E27FC236}">
                                <a16:creationId xmlns:a16="http://schemas.microsoft.com/office/drawing/2014/main" id="{E1FC8F0B-5489-240E-E0EE-F99DD35DB7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91210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35" name="Rettangolo 134">
                            <a:extLst>
                              <a:ext uri="{FF2B5EF4-FFF2-40B4-BE49-F238E27FC236}">
                                <a16:creationId xmlns:a16="http://schemas.microsoft.com/office/drawing/2014/main" id="{5F4BA529-A637-2851-31D9-0554A276ABA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29183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36" name="Rettangolo 135">
                            <a:extLst>
                              <a:ext uri="{FF2B5EF4-FFF2-40B4-BE49-F238E27FC236}">
                                <a16:creationId xmlns:a16="http://schemas.microsoft.com/office/drawing/2014/main" id="{5167A112-A9FE-741C-3532-6464C641D21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67156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</p:grpSp>
                    <p:grpSp>
                      <p:nvGrpSpPr>
                        <p:cNvPr id="128" name="Gruppo 127">
                          <a:extLst>
                            <a:ext uri="{FF2B5EF4-FFF2-40B4-BE49-F238E27FC236}">
                              <a16:creationId xmlns:a16="http://schemas.microsoft.com/office/drawing/2014/main" id="{FAD220E9-3F12-67CC-A3AD-850AF803BDB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683156" y="2464751"/>
                          <a:ext cx="929919" cy="216000"/>
                          <a:chOff x="4753237" y="2464751"/>
                          <a:chExt cx="929919" cy="216000"/>
                        </a:xfrm>
                      </p:grpSpPr>
                      <p:sp>
                        <p:nvSpPr>
                          <p:cNvPr id="129" name="Rettangolo 128">
                            <a:extLst>
                              <a:ext uri="{FF2B5EF4-FFF2-40B4-BE49-F238E27FC236}">
                                <a16:creationId xmlns:a16="http://schemas.microsoft.com/office/drawing/2014/main" id="{0B5460F4-6CDC-D0A0-D013-B2F0A6990EE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53237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30" name="Rettangolo 129">
                            <a:extLst>
                              <a:ext uri="{FF2B5EF4-FFF2-40B4-BE49-F238E27FC236}">
                                <a16:creationId xmlns:a16="http://schemas.microsoft.com/office/drawing/2014/main" id="{2891C5CD-38B4-08C9-0819-223E72A4FBD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91210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31" name="Rettangolo 130">
                            <a:extLst>
                              <a:ext uri="{FF2B5EF4-FFF2-40B4-BE49-F238E27FC236}">
                                <a16:creationId xmlns:a16="http://schemas.microsoft.com/office/drawing/2014/main" id="{6AD65A89-FD35-CDCB-2407-70737D56E2C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29183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32" name="Rettangolo 131">
                            <a:extLst>
                              <a:ext uri="{FF2B5EF4-FFF2-40B4-BE49-F238E27FC236}">
                                <a16:creationId xmlns:a16="http://schemas.microsoft.com/office/drawing/2014/main" id="{AE305062-A853-DCEC-9A64-455C3E652A5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67156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</p:grpSp>
                  </p:grpSp>
                  <p:grpSp>
                    <p:nvGrpSpPr>
                      <p:cNvPr id="122" name="Gruppo 121">
                        <a:extLst>
                          <a:ext uri="{FF2B5EF4-FFF2-40B4-BE49-F238E27FC236}">
                            <a16:creationId xmlns:a16="http://schemas.microsoft.com/office/drawing/2014/main" id="{DCC83A02-1055-0832-9F93-4805B0EBB3A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635048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123" name="Rettangolo 122">
                          <a:extLst>
                            <a:ext uri="{FF2B5EF4-FFF2-40B4-BE49-F238E27FC236}">
                              <a16:creationId xmlns:a16="http://schemas.microsoft.com/office/drawing/2014/main" id="{C027AD6D-6736-5E95-25D3-B74F11CADC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24" name="Rettangolo 123">
                          <a:extLst>
                            <a:ext uri="{FF2B5EF4-FFF2-40B4-BE49-F238E27FC236}">
                              <a16:creationId xmlns:a16="http://schemas.microsoft.com/office/drawing/2014/main" id="{EE272EB2-3277-2A67-0522-163F3B7744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25" name="Rettangolo 124">
                          <a:extLst>
                            <a:ext uri="{FF2B5EF4-FFF2-40B4-BE49-F238E27FC236}">
                              <a16:creationId xmlns:a16="http://schemas.microsoft.com/office/drawing/2014/main" id="{19D12D66-5419-B5AD-4E9E-7923C1642F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26" name="Rettangolo 125">
                          <a:extLst>
                            <a:ext uri="{FF2B5EF4-FFF2-40B4-BE49-F238E27FC236}">
                              <a16:creationId xmlns:a16="http://schemas.microsoft.com/office/drawing/2014/main" id="{4D09D0A7-02D2-B28A-1DFB-11F2C53CEB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</p:grpSp>
              </p:grpSp>
              <p:grpSp>
                <p:nvGrpSpPr>
                  <p:cNvPr id="84" name="Gruppo 83">
                    <a:extLst>
                      <a:ext uri="{FF2B5EF4-FFF2-40B4-BE49-F238E27FC236}">
                        <a16:creationId xmlns:a16="http://schemas.microsoft.com/office/drawing/2014/main" id="{6CE7347C-D503-31AD-F63E-05AA5F240670}"/>
                      </a:ext>
                    </a:extLst>
                  </p:cNvPr>
                  <p:cNvGrpSpPr/>
                  <p:nvPr/>
                </p:nvGrpSpPr>
                <p:grpSpPr>
                  <a:xfrm>
                    <a:off x="4753237" y="2910343"/>
                    <a:ext cx="2811730" cy="455000"/>
                    <a:chOff x="4753237" y="2464751"/>
                    <a:chExt cx="2811730" cy="455000"/>
                  </a:xfrm>
                </p:grpSpPr>
                <p:grpSp>
                  <p:nvGrpSpPr>
                    <p:cNvPr id="85" name="Gruppo 84">
                      <a:extLst>
                        <a:ext uri="{FF2B5EF4-FFF2-40B4-BE49-F238E27FC236}">
                          <a16:creationId xmlns:a16="http://schemas.microsoft.com/office/drawing/2014/main" id="{5336B159-D191-9647-3C45-1EEDAB4543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3237" y="2464751"/>
                      <a:ext cx="2811730" cy="216000"/>
                      <a:chOff x="4753237" y="2464751"/>
                      <a:chExt cx="2811730" cy="216000"/>
                    </a:xfrm>
                  </p:grpSpPr>
                  <p:grpSp>
                    <p:nvGrpSpPr>
                      <p:cNvPr id="103" name="Gruppo 102">
                        <a:extLst>
                          <a:ext uri="{FF2B5EF4-FFF2-40B4-BE49-F238E27FC236}">
                            <a16:creationId xmlns:a16="http://schemas.microsoft.com/office/drawing/2014/main" id="{DFEF1AA4-994D-BB2A-568F-DA876EECAC3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53237" y="2464751"/>
                        <a:ext cx="1859838" cy="216000"/>
                        <a:chOff x="4753237" y="2464751"/>
                        <a:chExt cx="1859838" cy="216000"/>
                      </a:xfrm>
                    </p:grpSpPr>
                    <p:grpSp>
                      <p:nvGrpSpPr>
                        <p:cNvPr id="109" name="Gruppo 108">
                          <a:extLst>
                            <a:ext uri="{FF2B5EF4-FFF2-40B4-BE49-F238E27FC236}">
                              <a16:creationId xmlns:a16="http://schemas.microsoft.com/office/drawing/2014/main" id="{D084B41A-44D7-34C8-50F5-5892E45D24E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753237" y="2464751"/>
                          <a:ext cx="929919" cy="216000"/>
                          <a:chOff x="4753237" y="2464751"/>
                          <a:chExt cx="929919" cy="216000"/>
                        </a:xfrm>
                      </p:grpSpPr>
                      <p:sp>
                        <p:nvSpPr>
                          <p:cNvPr id="115" name="Rettangolo 114">
                            <a:extLst>
                              <a:ext uri="{FF2B5EF4-FFF2-40B4-BE49-F238E27FC236}">
                                <a16:creationId xmlns:a16="http://schemas.microsoft.com/office/drawing/2014/main" id="{E3E037F4-11E8-6127-D7B9-7B724BB48C8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53237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16" name="Rettangolo 115">
                            <a:extLst>
                              <a:ext uri="{FF2B5EF4-FFF2-40B4-BE49-F238E27FC236}">
                                <a16:creationId xmlns:a16="http://schemas.microsoft.com/office/drawing/2014/main" id="{3FA8AD18-B6D7-A2D3-9075-22BCE7B982E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91210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17" name="Rettangolo 116">
                            <a:extLst>
                              <a:ext uri="{FF2B5EF4-FFF2-40B4-BE49-F238E27FC236}">
                                <a16:creationId xmlns:a16="http://schemas.microsoft.com/office/drawing/2014/main" id="{310765DA-2640-0DCC-A4EE-7EFFC2C9015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29183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18" name="Rettangolo 117">
                            <a:extLst>
                              <a:ext uri="{FF2B5EF4-FFF2-40B4-BE49-F238E27FC236}">
                                <a16:creationId xmlns:a16="http://schemas.microsoft.com/office/drawing/2014/main" id="{CB57BB21-F502-10E1-91EE-FEB1C9E9026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67156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</p:grpSp>
                    <p:grpSp>
                      <p:nvGrpSpPr>
                        <p:cNvPr id="110" name="Gruppo 109">
                          <a:extLst>
                            <a:ext uri="{FF2B5EF4-FFF2-40B4-BE49-F238E27FC236}">
                              <a16:creationId xmlns:a16="http://schemas.microsoft.com/office/drawing/2014/main" id="{2D0C9788-09A7-8F81-E90B-C860ABB6849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683156" y="2464751"/>
                          <a:ext cx="929919" cy="216000"/>
                          <a:chOff x="4753237" y="2464751"/>
                          <a:chExt cx="929919" cy="216000"/>
                        </a:xfrm>
                      </p:grpSpPr>
                      <p:sp>
                        <p:nvSpPr>
                          <p:cNvPr id="111" name="Rettangolo 110">
                            <a:extLst>
                              <a:ext uri="{FF2B5EF4-FFF2-40B4-BE49-F238E27FC236}">
                                <a16:creationId xmlns:a16="http://schemas.microsoft.com/office/drawing/2014/main" id="{B4AD783C-F17D-3B1E-5987-63733819900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53237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12" name="Rettangolo 111">
                            <a:extLst>
                              <a:ext uri="{FF2B5EF4-FFF2-40B4-BE49-F238E27FC236}">
                                <a16:creationId xmlns:a16="http://schemas.microsoft.com/office/drawing/2014/main" id="{FD015036-BB6F-AB8C-0AE3-3CC6BBF7C4E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91210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13" name="Rettangolo 112">
                            <a:extLst>
                              <a:ext uri="{FF2B5EF4-FFF2-40B4-BE49-F238E27FC236}">
                                <a16:creationId xmlns:a16="http://schemas.microsoft.com/office/drawing/2014/main" id="{F304DC8A-E708-8FAD-26CC-21AADD7942C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29183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14" name="Rettangolo 113">
                            <a:extLst>
                              <a:ext uri="{FF2B5EF4-FFF2-40B4-BE49-F238E27FC236}">
                                <a16:creationId xmlns:a16="http://schemas.microsoft.com/office/drawing/2014/main" id="{04EE7095-AF49-0E43-BBF2-E4B660510B3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67156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</p:grpSp>
                  </p:grpSp>
                  <p:grpSp>
                    <p:nvGrpSpPr>
                      <p:cNvPr id="104" name="Gruppo 103">
                        <a:extLst>
                          <a:ext uri="{FF2B5EF4-FFF2-40B4-BE49-F238E27FC236}">
                            <a16:creationId xmlns:a16="http://schemas.microsoft.com/office/drawing/2014/main" id="{CC7CDCDC-FDAD-828D-26F7-A61B5EA54A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635048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105" name="Rettangolo 104">
                          <a:extLst>
                            <a:ext uri="{FF2B5EF4-FFF2-40B4-BE49-F238E27FC236}">
                              <a16:creationId xmlns:a16="http://schemas.microsoft.com/office/drawing/2014/main" id="{F6221ADD-EB0E-0A04-3F50-4C1B3394C0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06" name="Rettangolo 105">
                          <a:extLst>
                            <a:ext uri="{FF2B5EF4-FFF2-40B4-BE49-F238E27FC236}">
                              <a16:creationId xmlns:a16="http://schemas.microsoft.com/office/drawing/2014/main" id="{7A117E68-F9FC-8750-D4F3-D2090EE45C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07" name="Rettangolo 106">
                          <a:extLst>
                            <a:ext uri="{FF2B5EF4-FFF2-40B4-BE49-F238E27FC236}">
                              <a16:creationId xmlns:a16="http://schemas.microsoft.com/office/drawing/2014/main" id="{2595801D-B993-39DE-2272-C12D0A9192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08" name="Rettangolo 107">
                          <a:extLst>
                            <a:ext uri="{FF2B5EF4-FFF2-40B4-BE49-F238E27FC236}">
                              <a16:creationId xmlns:a16="http://schemas.microsoft.com/office/drawing/2014/main" id="{DA48185A-A5A9-20D9-C69D-E3F9E7169E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</p:grpSp>
                <p:grpSp>
                  <p:nvGrpSpPr>
                    <p:cNvPr id="86" name="Gruppo 85">
                      <a:extLst>
                        <a:ext uri="{FF2B5EF4-FFF2-40B4-BE49-F238E27FC236}">
                          <a16:creationId xmlns:a16="http://schemas.microsoft.com/office/drawing/2014/main" id="{32C5A2F0-1937-3FC4-C4FC-807337A5DD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3237" y="2703751"/>
                      <a:ext cx="2811730" cy="216000"/>
                      <a:chOff x="4753237" y="2464751"/>
                      <a:chExt cx="2811730" cy="216000"/>
                    </a:xfrm>
                  </p:grpSpPr>
                  <p:grpSp>
                    <p:nvGrpSpPr>
                      <p:cNvPr id="87" name="Gruppo 86">
                        <a:extLst>
                          <a:ext uri="{FF2B5EF4-FFF2-40B4-BE49-F238E27FC236}">
                            <a16:creationId xmlns:a16="http://schemas.microsoft.com/office/drawing/2014/main" id="{975E64A4-B12F-D458-8A00-C3F724A57A6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53237" y="2464751"/>
                        <a:ext cx="1859838" cy="216000"/>
                        <a:chOff x="4753237" y="2464751"/>
                        <a:chExt cx="1859838" cy="216000"/>
                      </a:xfrm>
                    </p:grpSpPr>
                    <p:grpSp>
                      <p:nvGrpSpPr>
                        <p:cNvPr id="93" name="Gruppo 92">
                          <a:extLst>
                            <a:ext uri="{FF2B5EF4-FFF2-40B4-BE49-F238E27FC236}">
                              <a16:creationId xmlns:a16="http://schemas.microsoft.com/office/drawing/2014/main" id="{B8210FD1-F2FB-D1FB-1DAA-E21718C0535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753237" y="2464751"/>
                          <a:ext cx="929919" cy="216000"/>
                          <a:chOff x="4753237" y="2464751"/>
                          <a:chExt cx="929919" cy="216000"/>
                        </a:xfrm>
                      </p:grpSpPr>
                      <p:sp>
                        <p:nvSpPr>
                          <p:cNvPr id="99" name="Rettangolo 98">
                            <a:extLst>
                              <a:ext uri="{FF2B5EF4-FFF2-40B4-BE49-F238E27FC236}">
                                <a16:creationId xmlns:a16="http://schemas.microsoft.com/office/drawing/2014/main" id="{BF36563C-256E-FB72-1A0C-13CE0AC4296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53237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00" name="Rettangolo 99">
                            <a:extLst>
                              <a:ext uri="{FF2B5EF4-FFF2-40B4-BE49-F238E27FC236}">
                                <a16:creationId xmlns:a16="http://schemas.microsoft.com/office/drawing/2014/main" id="{CA958927-FA1D-9522-EA43-E1AF9B3F9BA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91210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01" name="Rettangolo 100">
                            <a:extLst>
                              <a:ext uri="{FF2B5EF4-FFF2-40B4-BE49-F238E27FC236}">
                                <a16:creationId xmlns:a16="http://schemas.microsoft.com/office/drawing/2014/main" id="{DDBC6371-9F24-CBF0-52C8-028AF6356C5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29183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102" name="Rettangolo 101">
                            <a:extLst>
                              <a:ext uri="{FF2B5EF4-FFF2-40B4-BE49-F238E27FC236}">
                                <a16:creationId xmlns:a16="http://schemas.microsoft.com/office/drawing/2014/main" id="{414E19DF-E4A6-C43E-9F36-4D06A9FCCDD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67156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</p:grpSp>
                    <p:grpSp>
                      <p:nvGrpSpPr>
                        <p:cNvPr id="94" name="Gruppo 93">
                          <a:extLst>
                            <a:ext uri="{FF2B5EF4-FFF2-40B4-BE49-F238E27FC236}">
                              <a16:creationId xmlns:a16="http://schemas.microsoft.com/office/drawing/2014/main" id="{4ECBBD31-D621-E1DA-E8BA-98E19AA2827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683156" y="2464751"/>
                          <a:ext cx="929919" cy="216000"/>
                          <a:chOff x="4753237" y="2464751"/>
                          <a:chExt cx="929919" cy="216000"/>
                        </a:xfrm>
                      </p:grpSpPr>
                      <p:sp>
                        <p:nvSpPr>
                          <p:cNvPr id="95" name="Rettangolo 94">
                            <a:extLst>
                              <a:ext uri="{FF2B5EF4-FFF2-40B4-BE49-F238E27FC236}">
                                <a16:creationId xmlns:a16="http://schemas.microsoft.com/office/drawing/2014/main" id="{ECAD6038-4CA4-1729-F8FC-0885048F988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53237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96" name="Rettangolo 95">
                            <a:extLst>
                              <a:ext uri="{FF2B5EF4-FFF2-40B4-BE49-F238E27FC236}">
                                <a16:creationId xmlns:a16="http://schemas.microsoft.com/office/drawing/2014/main" id="{40A25C13-1356-455B-DAF0-5FD9FE0D12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91210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97" name="Rettangolo 96">
                            <a:extLst>
                              <a:ext uri="{FF2B5EF4-FFF2-40B4-BE49-F238E27FC236}">
                                <a16:creationId xmlns:a16="http://schemas.microsoft.com/office/drawing/2014/main" id="{FACD90B6-0C94-BF49-33C4-61ED8C823BE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29183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  <p:sp>
                        <p:nvSpPr>
                          <p:cNvPr id="98" name="Rettangolo 97">
                            <a:extLst>
                              <a:ext uri="{FF2B5EF4-FFF2-40B4-BE49-F238E27FC236}">
                                <a16:creationId xmlns:a16="http://schemas.microsoft.com/office/drawing/2014/main" id="{7D5071EB-5847-6EBD-03CA-EC5FAA81F64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67156" y="2464751"/>
                            <a:ext cx="216000" cy="216000"/>
                          </a:xfrm>
                          <a:prstGeom prst="rect">
                            <a:avLst/>
                          </a:prstGeom>
                          <a:solidFill>
                            <a:srgbClr val="00B050"/>
                          </a:solidFill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it-IT"/>
                          </a:p>
                        </p:txBody>
                      </p:sp>
                    </p:grpSp>
                  </p:grpSp>
                  <p:grpSp>
                    <p:nvGrpSpPr>
                      <p:cNvPr id="88" name="Gruppo 87">
                        <a:extLst>
                          <a:ext uri="{FF2B5EF4-FFF2-40B4-BE49-F238E27FC236}">
                            <a16:creationId xmlns:a16="http://schemas.microsoft.com/office/drawing/2014/main" id="{571E5B83-79FB-01C0-28CF-80FC6551F9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635048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89" name="Rettangolo 88">
                          <a:extLst>
                            <a:ext uri="{FF2B5EF4-FFF2-40B4-BE49-F238E27FC236}">
                              <a16:creationId xmlns:a16="http://schemas.microsoft.com/office/drawing/2014/main" id="{737D871C-DFE2-3E2F-3764-ADEC1E3A2E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90" name="Rettangolo 89">
                          <a:extLst>
                            <a:ext uri="{FF2B5EF4-FFF2-40B4-BE49-F238E27FC236}">
                              <a16:creationId xmlns:a16="http://schemas.microsoft.com/office/drawing/2014/main" id="{5BAA9775-DA7A-4756-E4C9-1BA55D44B4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91" name="Rettangolo 90">
                          <a:extLst>
                            <a:ext uri="{FF2B5EF4-FFF2-40B4-BE49-F238E27FC236}">
                              <a16:creationId xmlns:a16="http://schemas.microsoft.com/office/drawing/2014/main" id="{45E8A0D3-2C95-EFBE-860D-EA84181F2F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92" name="Rettangolo 91">
                          <a:extLst>
                            <a:ext uri="{FF2B5EF4-FFF2-40B4-BE49-F238E27FC236}">
                              <a16:creationId xmlns:a16="http://schemas.microsoft.com/office/drawing/2014/main" id="{3FB32B60-30B8-DD5C-EC08-D1E712CDED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48" name="Gruppo 47">
                  <a:extLst>
                    <a:ext uri="{FF2B5EF4-FFF2-40B4-BE49-F238E27FC236}">
                      <a16:creationId xmlns:a16="http://schemas.microsoft.com/office/drawing/2014/main" id="{5016C4D8-7702-2B6A-E991-77471E6CDBBD}"/>
                    </a:ext>
                  </a:extLst>
                </p:cNvPr>
                <p:cNvGrpSpPr/>
                <p:nvPr/>
              </p:nvGrpSpPr>
              <p:grpSpPr>
                <a:xfrm>
                  <a:off x="4753237" y="3362364"/>
                  <a:ext cx="2811730" cy="455000"/>
                  <a:chOff x="4753237" y="2464751"/>
                  <a:chExt cx="2811730" cy="455000"/>
                </a:xfrm>
              </p:grpSpPr>
              <p:grpSp>
                <p:nvGrpSpPr>
                  <p:cNvPr id="49" name="Gruppo 48">
                    <a:extLst>
                      <a:ext uri="{FF2B5EF4-FFF2-40B4-BE49-F238E27FC236}">
                        <a16:creationId xmlns:a16="http://schemas.microsoft.com/office/drawing/2014/main" id="{09675061-EA99-6B68-0A62-2E9ACC6BBDDC}"/>
                      </a:ext>
                    </a:extLst>
                  </p:cNvPr>
                  <p:cNvGrpSpPr/>
                  <p:nvPr/>
                </p:nvGrpSpPr>
                <p:grpSpPr>
                  <a:xfrm>
                    <a:off x="4753237" y="2464751"/>
                    <a:ext cx="2811730" cy="216000"/>
                    <a:chOff x="4753237" y="2464751"/>
                    <a:chExt cx="2811730" cy="216000"/>
                  </a:xfrm>
                </p:grpSpPr>
                <p:grpSp>
                  <p:nvGrpSpPr>
                    <p:cNvPr id="67" name="Gruppo 66">
                      <a:extLst>
                        <a:ext uri="{FF2B5EF4-FFF2-40B4-BE49-F238E27FC236}">
                          <a16:creationId xmlns:a16="http://schemas.microsoft.com/office/drawing/2014/main" id="{6920C557-E172-6981-67D2-47A10CE4D9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3237" y="2464751"/>
                      <a:ext cx="1859838" cy="216000"/>
                      <a:chOff x="4753237" y="2464751"/>
                      <a:chExt cx="1859838" cy="216000"/>
                    </a:xfrm>
                  </p:grpSpPr>
                  <p:grpSp>
                    <p:nvGrpSpPr>
                      <p:cNvPr id="73" name="Gruppo 72">
                        <a:extLst>
                          <a:ext uri="{FF2B5EF4-FFF2-40B4-BE49-F238E27FC236}">
                            <a16:creationId xmlns:a16="http://schemas.microsoft.com/office/drawing/2014/main" id="{51DC0CA6-9216-1383-AE78-55CB99DFE9E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53237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79" name="Rettangolo 78">
                          <a:extLst>
                            <a:ext uri="{FF2B5EF4-FFF2-40B4-BE49-F238E27FC236}">
                              <a16:creationId xmlns:a16="http://schemas.microsoft.com/office/drawing/2014/main" id="{74811F7A-488C-6A0E-C790-BFFBFC2918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80" name="Rettangolo 79">
                          <a:extLst>
                            <a:ext uri="{FF2B5EF4-FFF2-40B4-BE49-F238E27FC236}">
                              <a16:creationId xmlns:a16="http://schemas.microsoft.com/office/drawing/2014/main" id="{4D97CD4C-7476-EAD4-4979-C4D647D230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81" name="Rettangolo 80">
                          <a:extLst>
                            <a:ext uri="{FF2B5EF4-FFF2-40B4-BE49-F238E27FC236}">
                              <a16:creationId xmlns:a16="http://schemas.microsoft.com/office/drawing/2014/main" id="{E68A83A8-B684-03BC-BE85-B9A1CDDB51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82" name="Rettangolo 81">
                          <a:extLst>
                            <a:ext uri="{FF2B5EF4-FFF2-40B4-BE49-F238E27FC236}">
                              <a16:creationId xmlns:a16="http://schemas.microsoft.com/office/drawing/2014/main" id="{C374DAF4-9FE0-55EE-3CA4-A63DE0D0B7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  <p:grpSp>
                    <p:nvGrpSpPr>
                      <p:cNvPr id="74" name="Gruppo 73">
                        <a:extLst>
                          <a:ext uri="{FF2B5EF4-FFF2-40B4-BE49-F238E27FC236}">
                            <a16:creationId xmlns:a16="http://schemas.microsoft.com/office/drawing/2014/main" id="{1C303E73-883C-8906-D468-8F582AD8F4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683156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75" name="Rettangolo 74">
                          <a:extLst>
                            <a:ext uri="{FF2B5EF4-FFF2-40B4-BE49-F238E27FC236}">
                              <a16:creationId xmlns:a16="http://schemas.microsoft.com/office/drawing/2014/main" id="{46B7C709-EAE4-833C-4F75-31930E5BB2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5999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76" name="Rettangolo 75">
                          <a:extLst>
                            <a:ext uri="{FF2B5EF4-FFF2-40B4-BE49-F238E27FC236}">
                              <a16:creationId xmlns:a16="http://schemas.microsoft.com/office/drawing/2014/main" id="{72CB4F1A-BCD6-4681-F660-C92191A127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77" name="Rettangolo 76">
                          <a:extLst>
                            <a:ext uri="{FF2B5EF4-FFF2-40B4-BE49-F238E27FC236}">
                              <a16:creationId xmlns:a16="http://schemas.microsoft.com/office/drawing/2014/main" id="{AAAAA4BE-1498-0BB8-E905-C7F30CCF81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78" name="Rettangolo 77">
                          <a:extLst>
                            <a:ext uri="{FF2B5EF4-FFF2-40B4-BE49-F238E27FC236}">
                              <a16:creationId xmlns:a16="http://schemas.microsoft.com/office/drawing/2014/main" id="{76115B7E-2768-B06B-8A00-37C734F44E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</p:grpSp>
                <p:grpSp>
                  <p:nvGrpSpPr>
                    <p:cNvPr id="68" name="Gruppo 67">
                      <a:extLst>
                        <a:ext uri="{FF2B5EF4-FFF2-40B4-BE49-F238E27FC236}">
                          <a16:creationId xmlns:a16="http://schemas.microsoft.com/office/drawing/2014/main" id="{D1F70B82-531D-13E2-BF25-DB1D4E0674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35048" y="2464751"/>
                      <a:ext cx="929919" cy="216000"/>
                      <a:chOff x="4753237" y="2464751"/>
                      <a:chExt cx="929919" cy="216000"/>
                    </a:xfrm>
                  </p:grpSpPr>
                  <p:sp>
                    <p:nvSpPr>
                      <p:cNvPr id="69" name="Rettangolo 68">
                        <a:extLst>
                          <a:ext uri="{FF2B5EF4-FFF2-40B4-BE49-F238E27FC236}">
                            <a16:creationId xmlns:a16="http://schemas.microsoft.com/office/drawing/2014/main" id="{7BB61F40-850F-B9E4-D79B-5364E09E85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3237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70" name="Rettangolo 69">
                        <a:extLst>
                          <a:ext uri="{FF2B5EF4-FFF2-40B4-BE49-F238E27FC236}">
                            <a16:creationId xmlns:a16="http://schemas.microsoft.com/office/drawing/2014/main" id="{E5161892-7FB5-D90F-16FD-FD925247FA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1210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71" name="Rettangolo 70">
                        <a:extLst>
                          <a:ext uri="{FF2B5EF4-FFF2-40B4-BE49-F238E27FC236}">
                            <a16:creationId xmlns:a16="http://schemas.microsoft.com/office/drawing/2014/main" id="{D62C8F02-2E7E-C268-F3A8-CF73612FF3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9183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72" name="Rettangolo 71">
                        <a:extLst>
                          <a:ext uri="{FF2B5EF4-FFF2-40B4-BE49-F238E27FC236}">
                            <a16:creationId xmlns:a16="http://schemas.microsoft.com/office/drawing/2014/main" id="{48B974B8-FA59-E644-4ADC-C966601B0D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7156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</p:grpSp>
              <p:grpSp>
                <p:nvGrpSpPr>
                  <p:cNvPr id="50" name="Gruppo 49">
                    <a:extLst>
                      <a:ext uri="{FF2B5EF4-FFF2-40B4-BE49-F238E27FC236}">
                        <a16:creationId xmlns:a16="http://schemas.microsoft.com/office/drawing/2014/main" id="{5D2467AF-66F4-2F08-3244-69F3580A6DC1}"/>
                      </a:ext>
                    </a:extLst>
                  </p:cNvPr>
                  <p:cNvGrpSpPr/>
                  <p:nvPr/>
                </p:nvGrpSpPr>
                <p:grpSpPr>
                  <a:xfrm>
                    <a:off x="4753237" y="2703751"/>
                    <a:ext cx="2811730" cy="216000"/>
                    <a:chOff x="4753237" y="2464751"/>
                    <a:chExt cx="2811730" cy="216000"/>
                  </a:xfrm>
                </p:grpSpPr>
                <p:grpSp>
                  <p:nvGrpSpPr>
                    <p:cNvPr id="51" name="Gruppo 50">
                      <a:extLst>
                        <a:ext uri="{FF2B5EF4-FFF2-40B4-BE49-F238E27FC236}">
                          <a16:creationId xmlns:a16="http://schemas.microsoft.com/office/drawing/2014/main" id="{10D3D184-07C0-061C-A633-9F8DC89C7D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3237" y="2464751"/>
                      <a:ext cx="1859838" cy="216000"/>
                      <a:chOff x="4753237" y="2464751"/>
                      <a:chExt cx="1859838" cy="216000"/>
                    </a:xfrm>
                  </p:grpSpPr>
                  <p:grpSp>
                    <p:nvGrpSpPr>
                      <p:cNvPr id="57" name="Gruppo 56">
                        <a:extLst>
                          <a:ext uri="{FF2B5EF4-FFF2-40B4-BE49-F238E27FC236}">
                            <a16:creationId xmlns:a16="http://schemas.microsoft.com/office/drawing/2014/main" id="{F84275EB-2961-23D7-9D5D-A0CD0CA00C0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53237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63" name="Rettangolo 62">
                          <a:extLst>
                            <a:ext uri="{FF2B5EF4-FFF2-40B4-BE49-F238E27FC236}">
                              <a16:creationId xmlns:a16="http://schemas.microsoft.com/office/drawing/2014/main" id="{DDB108AF-C8DC-D86B-11E2-B05D3A083D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64" name="Rettangolo 63">
                          <a:extLst>
                            <a:ext uri="{FF2B5EF4-FFF2-40B4-BE49-F238E27FC236}">
                              <a16:creationId xmlns:a16="http://schemas.microsoft.com/office/drawing/2014/main" id="{57846DF1-2E10-1A10-CA28-6D2FBCCCC5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65" name="Rettangolo 64">
                          <a:extLst>
                            <a:ext uri="{FF2B5EF4-FFF2-40B4-BE49-F238E27FC236}">
                              <a16:creationId xmlns:a16="http://schemas.microsoft.com/office/drawing/2014/main" id="{7CF0D71A-929F-B60C-610F-E1CF84164B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66" name="Rettangolo 65">
                          <a:extLst>
                            <a:ext uri="{FF2B5EF4-FFF2-40B4-BE49-F238E27FC236}">
                              <a16:creationId xmlns:a16="http://schemas.microsoft.com/office/drawing/2014/main" id="{2CA1356C-74A2-C8C3-4F10-8F7FDA9567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  <p:grpSp>
                    <p:nvGrpSpPr>
                      <p:cNvPr id="58" name="Gruppo 57">
                        <a:extLst>
                          <a:ext uri="{FF2B5EF4-FFF2-40B4-BE49-F238E27FC236}">
                            <a16:creationId xmlns:a16="http://schemas.microsoft.com/office/drawing/2014/main" id="{66BBA454-7B59-46E9-9FD4-1D61AA6F76A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683156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59" name="Rettangolo 58">
                          <a:extLst>
                            <a:ext uri="{FF2B5EF4-FFF2-40B4-BE49-F238E27FC236}">
                              <a16:creationId xmlns:a16="http://schemas.microsoft.com/office/drawing/2014/main" id="{33BD829B-DC3D-0CF8-31E0-EC6D32C875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60" name="Rettangolo 59">
                          <a:extLst>
                            <a:ext uri="{FF2B5EF4-FFF2-40B4-BE49-F238E27FC236}">
                              <a16:creationId xmlns:a16="http://schemas.microsoft.com/office/drawing/2014/main" id="{C5016BB4-B001-45DA-0593-37D02D2A3D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61" name="Rettangolo 60">
                          <a:extLst>
                            <a:ext uri="{FF2B5EF4-FFF2-40B4-BE49-F238E27FC236}">
                              <a16:creationId xmlns:a16="http://schemas.microsoft.com/office/drawing/2014/main" id="{C7246E38-0C4F-EE42-F9A8-AFB509D432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62" name="Rettangolo 61">
                          <a:extLst>
                            <a:ext uri="{FF2B5EF4-FFF2-40B4-BE49-F238E27FC236}">
                              <a16:creationId xmlns:a16="http://schemas.microsoft.com/office/drawing/2014/main" id="{162C3FB0-F752-CB00-8FBE-2066745CF9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</p:grpSp>
                <p:grpSp>
                  <p:nvGrpSpPr>
                    <p:cNvPr id="52" name="Gruppo 51">
                      <a:extLst>
                        <a:ext uri="{FF2B5EF4-FFF2-40B4-BE49-F238E27FC236}">
                          <a16:creationId xmlns:a16="http://schemas.microsoft.com/office/drawing/2014/main" id="{E241450D-B61B-AB0C-5035-B0E1FA2E44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35048" y="2464751"/>
                      <a:ext cx="929919" cy="216000"/>
                      <a:chOff x="4753237" y="2464751"/>
                      <a:chExt cx="929919" cy="216000"/>
                    </a:xfrm>
                  </p:grpSpPr>
                  <p:sp>
                    <p:nvSpPr>
                      <p:cNvPr id="53" name="Rettangolo 52">
                        <a:extLst>
                          <a:ext uri="{FF2B5EF4-FFF2-40B4-BE49-F238E27FC236}">
                            <a16:creationId xmlns:a16="http://schemas.microsoft.com/office/drawing/2014/main" id="{2FC1C11A-4D7E-C6F8-9EB6-9C5F87FD7F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3237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54" name="Rettangolo 53">
                        <a:extLst>
                          <a:ext uri="{FF2B5EF4-FFF2-40B4-BE49-F238E27FC236}">
                            <a16:creationId xmlns:a16="http://schemas.microsoft.com/office/drawing/2014/main" id="{DDC2FCBE-6C8B-2624-FCB5-CD59DD8B43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1210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55" name="Rettangolo 54">
                        <a:extLst>
                          <a:ext uri="{FF2B5EF4-FFF2-40B4-BE49-F238E27FC236}">
                            <a16:creationId xmlns:a16="http://schemas.microsoft.com/office/drawing/2014/main" id="{3DA87507-0C18-C7FE-1741-3D498BD6D9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9183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56" name="Rettangolo 55">
                        <a:extLst>
                          <a:ext uri="{FF2B5EF4-FFF2-40B4-BE49-F238E27FC236}">
                            <a16:creationId xmlns:a16="http://schemas.microsoft.com/office/drawing/2014/main" id="{5A3D5FEC-231A-B155-0B68-6B21E2351F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7156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</p:grpSp>
            </p:grpSp>
          </p:grpSp>
          <p:grpSp>
            <p:nvGrpSpPr>
              <p:cNvPr id="41" name="Gruppo 40">
                <a:extLst>
                  <a:ext uri="{FF2B5EF4-FFF2-40B4-BE49-F238E27FC236}">
                    <a16:creationId xmlns:a16="http://schemas.microsoft.com/office/drawing/2014/main" id="{4D13E75B-BEBE-C6E4-D518-8F8DD0C750F8}"/>
                  </a:ext>
                </a:extLst>
              </p:cNvPr>
              <p:cNvGrpSpPr/>
              <p:nvPr/>
            </p:nvGrpSpPr>
            <p:grpSpPr>
              <a:xfrm>
                <a:off x="4706810" y="3890746"/>
                <a:ext cx="2858157" cy="637559"/>
                <a:chOff x="4505223" y="1215237"/>
                <a:chExt cx="2858157" cy="637559"/>
              </a:xfrm>
            </p:grpSpPr>
            <p:cxnSp>
              <p:nvCxnSpPr>
                <p:cNvPr id="45" name="Connettore 2 44">
                  <a:extLst>
                    <a:ext uri="{FF2B5EF4-FFF2-40B4-BE49-F238E27FC236}">
                      <a16:creationId xmlns:a16="http://schemas.microsoft.com/office/drawing/2014/main" id="{DEEA4311-9DCA-09FE-BA5C-49BC779E66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05223" y="1250837"/>
                  <a:ext cx="2858157" cy="13235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CasellaDiTesto 45">
                  <a:extLst>
                    <a:ext uri="{FF2B5EF4-FFF2-40B4-BE49-F238E27FC236}">
                      <a16:creationId xmlns:a16="http://schemas.microsoft.com/office/drawing/2014/main" id="{58F36912-6317-D020-09B3-998947D2AFF2}"/>
                    </a:ext>
                  </a:extLst>
                </p:cNvPr>
                <p:cNvSpPr txBox="1"/>
                <p:nvPr/>
              </p:nvSpPr>
              <p:spPr>
                <a:xfrm>
                  <a:off x="5001853" y="1215237"/>
                  <a:ext cx="1867185" cy="637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60 mm</a:t>
                  </a:r>
                  <a:endParaRPr lang="en-GB" sz="1400" dirty="0"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42" name="Gruppo 41">
                <a:extLst>
                  <a:ext uri="{FF2B5EF4-FFF2-40B4-BE49-F238E27FC236}">
                    <a16:creationId xmlns:a16="http://schemas.microsoft.com/office/drawing/2014/main" id="{0A32FCAD-AE96-B003-0B74-FBB5EB5BBAF3}"/>
                  </a:ext>
                </a:extLst>
              </p:cNvPr>
              <p:cNvGrpSpPr/>
              <p:nvPr/>
            </p:nvGrpSpPr>
            <p:grpSpPr>
              <a:xfrm rot="5400000">
                <a:off x="7274710" y="2872484"/>
                <a:ext cx="1380050" cy="509712"/>
                <a:chOff x="4588487" y="2126830"/>
                <a:chExt cx="1380050" cy="509712"/>
              </a:xfrm>
            </p:grpSpPr>
            <p:cxnSp>
              <p:nvCxnSpPr>
                <p:cNvPr id="43" name="Connettore 2 42">
                  <a:extLst>
                    <a:ext uri="{FF2B5EF4-FFF2-40B4-BE49-F238E27FC236}">
                      <a16:creationId xmlns:a16="http://schemas.microsoft.com/office/drawing/2014/main" id="{F319F67C-7A04-9E70-0411-2129950C5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5278512" y="1946517"/>
                  <a:ext cx="0" cy="138005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CasellaDiTesto 43">
                  <a:extLst>
                    <a:ext uri="{FF2B5EF4-FFF2-40B4-BE49-F238E27FC236}">
                      <a16:creationId xmlns:a16="http://schemas.microsoft.com/office/drawing/2014/main" id="{3D43C871-DF90-CC39-CADF-9F6B661E714C}"/>
                    </a:ext>
                  </a:extLst>
                </p:cNvPr>
                <p:cNvSpPr txBox="1"/>
                <p:nvPr/>
              </p:nvSpPr>
              <p:spPr>
                <a:xfrm>
                  <a:off x="4831924" y="2126830"/>
                  <a:ext cx="1123347" cy="4281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30 mm</a:t>
                  </a:r>
                  <a:endParaRPr lang="en-GB" sz="1400"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</p:grp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F9A3409B-AB04-814C-FCE6-90BFB7B1A1C8}"/>
                </a:ext>
              </a:extLst>
            </p:cNvPr>
            <p:cNvGrpSpPr/>
            <p:nvPr/>
          </p:nvGrpSpPr>
          <p:grpSpPr>
            <a:xfrm>
              <a:off x="4599215" y="4120043"/>
              <a:ext cx="201347" cy="1159642"/>
              <a:chOff x="4599215" y="4120043"/>
              <a:chExt cx="201347" cy="1159642"/>
            </a:xfrm>
          </p:grpSpPr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71B1BF06-B7D6-DCC3-7E2E-81C2A1CE823F}"/>
                  </a:ext>
                </a:extLst>
              </p:cNvPr>
              <p:cNvSpPr/>
              <p:nvPr/>
            </p:nvSpPr>
            <p:spPr>
              <a:xfrm>
                <a:off x="4599215" y="4120043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BDF3A30E-49F5-F65A-2045-93F3DB420B0F}"/>
                  </a:ext>
                </a:extLst>
              </p:cNvPr>
              <p:cNvSpPr/>
              <p:nvPr/>
            </p:nvSpPr>
            <p:spPr>
              <a:xfrm>
                <a:off x="4599215" y="4320458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3A186F95-7BEC-ECFA-911C-F740AE609F31}"/>
                  </a:ext>
                </a:extLst>
              </p:cNvPr>
              <p:cNvSpPr/>
              <p:nvPr/>
            </p:nvSpPr>
            <p:spPr>
              <a:xfrm>
                <a:off x="4599215" y="4898142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Rettangolo 35">
                <a:extLst>
                  <a:ext uri="{FF2B5EF4-FFF2-40B4-BE49-F238E27FC236}">
                    <a16:creationId xmlns:a16="http://schemas.microsoft.com/office/drawing/2014/main" id="{70813A91-A47C-EECB-991D-8A797F17C4B2}"/>
                  </a:ext>
                </a:extLst>
              </p:cNvPr>
              <p:cNvSpPr/>
              <p:nvPr/>
            </p:nvSpPr>
            <p:spPr>
              <a:xfrm>
                <a:off x="4599215" y="5098557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34E0A8D3-C253-B77D-ACEA-5E773210B14D}"/>
                  </a:ext>
                </a:extLst>
              </p:cNvPr>
              <p:cNvSpPr/>
              <p:nvPr/>
            </p:nvSpPr>
            <p:spPr>
              <a:xfrm>
                <a:off x="4599215" y="4513743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87DC9492-2441-07C7-94EA-40DCA1FA36A8}"/>
                  </a:ext>
                </a:extLst>
              </p:cNvPr>
              <p:cNvSpPr/>
              <p:nvPr/>
            </p:nvSpPr>
            <p:spPr>
              <a:xfrm>
                <a:off x="4599215" y="4714158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948E4F86-1A03-62EF-7E40-0D651A944E9D}"/>
                </a:ext>
              </a:extLst>
            </p:cNvPr>
            <p:cNvGrpSpPr/>
            <p:nvPr/>
          </p:nvGrpSpPr>
          <p:grpSpPr>
            <a:xfrm>
              <a:off x="5329465" y="4126393"/>
              <a:ext cx="201347" cy="1159642"/>
              <a:chOff x="4599215" y="4120043"/>
              <a:chExt cx="201347" cy="1159642"/>
            </a:xfrm>
          </p:grpSpPr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16841FC2-F4D5-B41E-DCD3-95D7712A9AA2}"/>
                  </a:ext>
                </a:extLst>
              </p:cNvPr>
              <p:cNvSpPr/>
              <p:nvPr/>
            </p:nvSpPr>
            <p:spPr>
              <a:xfrm>
                <a:off x="4599215" y="4120043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8823516D-AEE2-2B18-73C4-6AC06C649DC0}"/>
                  </a:ext>
                </a:extLst>
              </p:cNvPr>
              <p:cNvSpPr/>
              <p:nvPr/>
            </p:nvSpPr>
            <p:spPr>
              <a:xfrm>
                <a:off x="4599215" y="4320458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C0924046-36C1-8F53-40A7-350516F62DE8}"/>
                  </a:ext>
                </a:extLst>
              </p:cNvPr>
              <p:cNvSpPr/>
              <p:nvPr/>
            </p:nvSpPr>
            <p:spPr>
              <a:xfrm>
                <a:off x="4599215" y="4898142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06B39061-890D-4863-C668-6BCBDAAA7CB3}"/>
                  </a:ext>
                </a:extLst>
              </p:cNvPr>
              <p:cNvSpPr/>
              <p:nvPr/>
            </p:nvSpPr>
            <p:spPr>
              <a:xfrm>
                <a:off x="4599215" y="5098557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FBDD59C4-3874-A58C-8D25-51BC6EC9E9CE}"/>
                  </a:ext>
                </a:extLst>
              </p:cNvPr>
              <p:cNvSpPr/>
              <p:nvPr/>
            </p:nvSpPr>
            <p:spPr>
              <a:xfrm>
                <a:off x="4599215" y="4513743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99408DD6-558B-3AB5-B2DC-AE3C4CD847EC}"/>
                  </a:ext>
                </a:extLst>
              </p:cNvPr>
              <p:cNvSpPr/>
              <p:nvPr/>
            </p:nvSpPr>
            <p:spPr>
              <a:xfrm>
                <a:off x="4599215" y="4714158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A0DC1D57-12FC-9472-CBEE-B7715B545DC5}"/>
                </a:ext>
              </a:extLst>
            </p:cNvPr>
            <p:cNvSpPr txBox="1"/>
            <p:nvPr/>
          </p:nvSpPr>
          <p:spPr>
            <a:xfrm>
              <a:off x="6178064" y="3560405"/>
              <a:ext cx="2181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Side </a:t>
              </a:r>
              <a:r>
                <a:rPr lang="it-IT" dirty="0" err="1"/>
                <a:t>View</a:t>
              </a:r>
              <a:endParaRPr lang="it-IT" dirty="0"/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167324DC-727B-3B84-74EB-4D4EE1C77451}"/>
                </a:ext>
              </a:extLst>
            </p:cNvPr>
            <p:cNvCxnSpPr/>
            <p:nvPr/>
          </p:nvCxnSpPr>
          <p:spPr>
            <a:xfrm>
              <a:off x="4025900" y="4301171"/>
              <a:ext cx="2266950" cy="67355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C99116CE-8D0D-873D-C9F4-45382D0220D6}"/>
                </a:ext>
              </a:extLst>
            </p:cNvPr>
            <p:cNvSpPr/>
            <p:nvPr/>
          </p:nvSpPr>
          <p:spPr>
            <a:xfrm>
              <a:off x="4905740" y="4494584"/>
              <a:ext cx="201346" cy="2021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Rettangolo 18">
            <a:extLst>
              <a:ext uri="{FF2B5EF4-FFF2-40B4-BE49-F238E27FC236}">
                <a16:creationId xmlns:a16="http://schemas.microsoft.com/office/drawing/2014/main" id="{C13F9422-7BA7-1D5E-7637-F245DEE7AB4B}"/>
              </a:ext>
            </a:extLst>
          </p:cNvPr>
          <p:cNvSpPr/>
          <p:nvPr/>
        </p:nvSpPr>
        <p:spPr>
          <a:xfrm>
            <a:off x="8147405" y="1955264"/>
            <a:ext cx="2849877" cy="4395612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405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114FEA-C888-A8FF-A059-0C2D80EB3A0C}"/>
              </a:ext>
            </a:extLst>
          </p:cNvPr>
          <p:cNvSpPr txBox="1"/>
          <p:nvPr/>
        </p:nvSpPr>
        <p:spPr>
          <a:xfrm>
            <a:off x="68589" y="448077"/>
            <a:ext cx="10506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Neutron detectors for nuclear spectroscopy</a:t>
            </a:r>
          </a:p>
        </p:txBody>
      </p:sp>
      <p:pic>
        <p:nvPicPr>
          <p:cNvPr id="6" name="Picture 2" descr="Diagram&#10;&#10;Description automatically generated">
            <a:extLst>
              <a:ext uri="{FF2B5EF4-FFF2-40B4-BE49-F238E27FC236}">
                <a16:creationId xmlns:a16="http://schemas.microsoft.com/office/drawing/2014/main" id="{541150E2-2C96-6F3F-F629-08EB0FB1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39" y="3964241"/>
            <a:ext cx="305752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863E1F0E-6110-F726-1803-8CE68AE97A47}"/>
              </a:ext>
            </a:extLst>
          </p:cNvPr>
          <p:cNvSpPr txBox="1">
            <a:spLocks/>
          </p:cNvSpPr>
          <p:nvPr/>
        </p:nvSpPr>
        <p:spPr bwMode="auto">
          <a:xfrm>
            <a:off x="0" y="1604042"/>
            <a:ext cx="5518298" cy="173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it-IT" sz="1600" dirty="0"/>
              <a:t>Versatile neutron detector designed to be coupled to gamma-ray arrays </a:t>
            </a:r>
          </a:p>
          <a:p>
            <a:r>
              <a:rPr lang="en-GB" altLang="it-IT" sz="1600" dirty="0"/>
              <a:t>Neutron detection is based on the liquid scintillator EJ301 with good neutron-gamma discrimination capabilities.</a:t>
            </a:r>
          </a:p>
          <a:p>
            <a:r>
              <a:rPr lang="en-GB" altLang="it-IT" sz="1600" dirty="0"/>
              <a:t>FEE fully digital system:</a:t>
            </a:r>
          </a:p>
          <a:p>
            <a:pPr lvl="1"/>
            <a:r>
              <a:rPr lang="en-GB" altLang="it-IT" sz="1600" dirty="0"/>
              <a:t>200 MHz and ENOB 11,3</a:t>
            </a:r>
          </a:p>
          <a:p>
            <a:pPr lvl="1"/>
            <a:r>
              <a:rPr lang="en-GB" altLang="it-IT" sz="1600" dirty="0"/>
              <a:t>Global Trigger System - GTS</a:t>
            </a:r>
          </a:p>
          <a:p>
            <a:endParaRPr lang="en-GB" altLang="it-IT" dirty="0"/>
          </a:p>
          <a:p>
            <a:pPr marL="109728" indent="0">
              <a:buNone/>
            </a:pPr>
            <a:endParaRPr lang="en-GB" altLang="it-IT" dirty="0"/>
          </a:p>
          <a:p>
            <a:pPr lvl="1"/>
            <a:endParaRPr lang="en-GB" altLang="it-IT" sz="2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D05762C-A65B-1A70-8959-B0080D354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5851" y="6043866"/>
            <a:ext cx="1225550" cy="30797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+mn-ea"/>
              </a:rPr>
              <a:t>AGATA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ED386C4-14EA-8CAA-520B-9113F260F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9" y="5275516"/>
            <a:ext cx="863600" cy="306388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+mn-ea"/>
              </a:rPr>
              <a:t>NEDA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C5B3B879-7FDC-E437-333A-9ADEA8462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7739" y="4677029"/>
            <a:ext cx="719137" cy="792162"/>
          </a:xfrm>
          <a:prstGeom prst="ellips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GB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3B669C93-3E36-B48E-330A-CCA6A1A0F40E}"/>
              </a:ext>
            </a:extLst>
          </p:cNvPr>
          <p:cNvCxnSpPr>
            <a:cxnSpLocks noChangeShapeType="1"/>
            <a:stCxn id="13" idx="2"/>
          </p:cNvCxnSpPr>
          <p:nvPr/>
        </p:nvCxnSpPr>
        <p:spPr bwMode="auto">
          <a:xfrm flipH="1">
            <a:off x="573414" y="5072316"/>
            <a:ext cx="1584325" cy="97155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C13C067-4AEE-467E-D8AF-B78FC1D12138}"/>
              </a:ext>
            </a:extLst>
          </p:cNvPr>
          <p:cNvSpPr txBox="1"/>
          <p:nvPr/>
        </p:nvSpPr>
        <p:spPr>
          <a:xfrm>
            <a:off x="1621618" y="1036761"/>
            <a:ext cx="1640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NEDA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B2E8CF2-A886-D968-A182-47B481CBACE6}"/>
              </a:ext>
            </a:extLst>
          </p:cNvPr>
          <p:cNvSpPr txBox="1"/>
          <p:nvPr/>
        </p:nvSpPr>
        <p:spPr>
          <a:xfrm>
            <a:off x="8152877" y="1009191"/>
            <a:ext cx="14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CLYC</a:t>
            </a: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BB4F1A4E-72EC-EF91-B968-8F3D8EEE70A4}"/>
              </a:ext>
            </a:extLst>
          </p:cNvPr>
          <p:cNvCxnSpPr>
            <a:cxnSpLocks/>
          </p:cNvCxnSpPr>
          <p:nvPr/>
        </p:nvCxnSpPr>
        <p:spPr>
          <a:xfrm>
            <a:off x="6149163" y="1305913"/>
            <a:ext cx="0" cy="5316656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3" descr="Screen Shot 2015-10-19 at 17.16.48.png">
            <a:extLst>
              <a:ext uri="{FF2B5EF4-FFF2-40B4-BE49-F238E27FC236}">
                <a16:creationId xmlns:a16="http://schemas.microsoft.com/office/drawing/2014/main" id="{F8CFFB99-88A1-C20F-40FC-72F6BA7CB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841" y="3046051"/>
            <a:ext cx="1250618" cy="103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15" descr="Screen Shot 2015-10-29 at 14.24.43.png">
            <a:extLst>
              <a:ext uri="{FF2B5EF4-FFF2-40B4-BE49-F238E27FC236}">
                <a16:creationId xmlns:a16="http://schemas.microsoft.com/office/drawing/2014/main" id="{572457FB-8964-727A-D0EE-D0034BBA4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94" y="3617258"/>
            <a:ext cx="884375" cy="301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5A93B50C-A273-9148-BC0B-0D55BFD32D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450" t="38800" r="25588" b="27601"/>
          <a:stretch/>
        </p:blipFill>
        <p:spPr>
          <a:xfrm>
            <a:off x="8929941" y="1626343"/>
            <a:ext cx="3168352" cy="1602856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3072153-882F-42A5-7041-596E8F8FE3FE}"/>
              </a:ext>
            </a:extLst>
          </p:cNvPr>
          <p:cNvSpPr txBox="1"/>
          <p:nvPr/>
        </p:nvSpPr>
        <p:spPr>
          <a:xfrm>
            <a:off x="9292392" y="3127645"/>
            <a:ext cx="2805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Matrix TOF vs Energy deposited in CLYC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Time of Flight distinguish between (</a:t>
            </a:r>
            <a:r>
              <a:rPr lang="en-GB" sz="1400" dirty="0" err="1"/>
              <a:t>n,</a:t>
            </a:r>
            <a:r>
              <a:rPr lang="en-GB" sz="1400" dirty="0" err="1">
                <a:latin typeface="Symbol" panose="05050102010706020507" pitchFamily="18" charset="2"/>
              </a:rPr>
              <a:t>a</a:t>
            </a:r>
            <a:r>
              <a:rPr lang="en-GB" sz="1400" dirty="0"/>
              <a:t>) and (</a:t>
            </a:r>
            <a:r>
              <a:rPr lang="en-GB" sz="1400" dirty="0" err="1"/>
              <a:t>n,p</a:t>
            </a:r>
            <a:r>
              <a:rPr lang="en-GB" sz="1400" dirty="0"/>
              <a:t>) reactions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Energy deposited in CLYC does not distinguish between (</a:t>
            </a:r>
            <a:r>
              <a:rPr lang="en-GB" sz="1400" dirty="0" err="1"/>
              <a:t>n,</a:t>
            </a:r>
            <a:r>
              <a:rPr lang="en-GB" sz="1400" dirty="0" err="1">
                <a:latin typeface="Symbol" panose="05050102010706020507" pitchFamily="18" charset="2"/>
              </a:rPr>
              <a:t>a</a:t>
            </a:r>
            <a:r>
              <a:rPr lang="en-GB" sz="1400" dirty="0"/>
              <a:t>) or (</a:t>
            </a:r>
            <a:r>
              <a:rPr lang="en-GB" sz="1400" dirty="0" err="1"/>
              <a:t>n,p</a:t>
            </a:r>
            <a:r>
              <a:rPr lang="en-GB" sz="1400" dirty="0"/>
              <a:t>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61ED883-B447-5ADF-80B3-B32D2F53455B}"/>
              </a:ext>
            </a:extLst>
          </p:cNvPr>
          <p:cNvSpPr txBox="1"/>
          <p:nvPr/>
        </p:nvSpPr>
        <p:spPr>
          <a:xfrm>
            <a:off x="6563499" y="5192839"/>
            <a:ext cx="2953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Matrix PSA vs Energy deposited in CLYC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Red =&gt; (</a:t>
            </a:r>
            <a:r>
              <a:rPr lang="en-GB" sz="1200" dirty="0" err="1"/>
              <a:t>n,p</a:t>
            </a:r>
            <a:r>
              <a:rPr lang="en-GB" sz="1200" dirty="0"/>
              <a:t>) reactions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Green =&gt; (</a:t>
            </a:r>
            <a:r>
              <a:rPr lang="en-GB" sz="1200" dirty="0" err="1"/>
              <a:t>n,</a:t>
            </a:r>
            <a:r>
              <a:rPr lang="en-GB" sz="1200" dirty="0" err="1">
                <a:latin typeface="Symbol" panose="05050102010706020507" pitchFamily="18" charset="2"/>
              </a:rPr>
              <a:t>a</a:t>
            </a:r>
            <a:r>
              <a:rPr lang="en-GB" sz="1200" dirty="0"/>
              <a:t>) reactions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EF7626F-60EE-63EA-BF05-5CFBC9730CC4}"/>
              </a:ext>
            </a:extLst>
          </p:cNvPr>
          <p:cNvSpPr txBox="1"/>
          <p:nvPr/>
        </p:nvSpPr>
        <p:spPr>
          <a:xfrm>
            <a:off x="6221295" y="5848809"/>
            <a:ext cx="5997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Charge integration or FFT techniques can distinguish in some cases (</a:t>
            </a:r>
            <a:r>
              <a:rPr lang="en-GB" sz="1400" dirty="0" err="1"/>
              <a:t>n,p</a:t>
            </a:r>
            <a:r>
              <a:rPr lang="en-GB" sz="1400" dirty="0"/>
              <a:t>) </a:t>
            </a:r>
          </a:p>
          <a:p>
            <a:r>
              <a:rPr lang="en-GB" sz="1400" dirty="0"/>
              <a:t>from (</a:t>
            </a:r>
            <a:r>
              <a:rPr lang="en-GB" sz="1400" dirty="0" err="1"/>
              <a:t>n,</a:t>
            </a:r>
            <a:r>
              <a:rPr lang="en-GB" sz="1400" dirty="0" err="1">
                <a:latin typeface="Symbol" panose="05050102010706020507" pitchFamily="18" charset="2"/>
              </a:rPr>
              <a:t>a</a:t>
            </a:r>
            <a:r>
              <a:rPr lang="en-GB" sz="1400" dirty="0"/>
              <a:t>) events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EF9CA13-68DF-2C81-2FEF-ED0C587AEA28}"/>
              </a:ext>
            </a:extLst>
          </p:cNvPr>
          <p:cNvSpPr txBox="1"/>
          <p:nvPr/>
        </p:nvSpPr>
        <p:spPr>
          <a:xfrm>
            <a:off x="6440267" y="1529907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2"/>
              </a:buClr>
              <a:buSzPct val="150000"/>
            </a:pPr>
            <a:r>
              <a:rPr lang="en-GB" sz="1400" b="1" dirty="0"/>
              <a:t>Fast Neutron Spectroscopy </a:t>
            </a:r>
          </a:p>
          <a:p>
            <a:pPr marL="285750" indent="-285750" algn="just">
              <a:buSzPct val="100000"/>
              <a:buFont typeface="Wingdings" panose="05000000000000000000" pitchFamily="2" charset="2"/>
              <a:buChar char="ü"/>
            </a:pPr>
            <a:r>
              <a:rPr lang="en-GB" sz="1400" baseline="30000" dirty="0"/>
              <a:t>35</a:t>
            </a:r>
            <a:r>
              <a:rPr lang="en-GB" sz="1400" dirty="0"/>
              <a:t>Cl(</a:t>
            </a:r>
            <a:r>
              <a:rPr lang="en-GB" sz="1400" dirty="0" err="1"/>
              <a:t>n,p</a:t>
            </a:r>
            <a:r>
              <a:rPr lang="en-GB" sz="1400" dirty="0"/>
              <a:t>)</a:t>
            </a:r>
            <a:r>
              <a:rPr lang="en-GB" sz="1400" baseline="30000" dirty="0"/>
              <a:t>35</a:t>
            </a:r>
            <a:r>
              <a:rPr lang="en-GB" sz="1400" dirty="0"/>
              <a:t>S </a:t>
            </a:r>
            <a:endParaRPr lang="en-GB" sz="1400" dirty="0">
              <a:sym typeface="Wingdings" panose="05000000000000000000" pitchFamily="2" charset="2"/>
            </a:endParaRPr>
          </a:p>
          <a:p>
            <a:pPr marL="742950" lvl="1" indent="-285750" algn="just">
              <a:buSzPct val="100000"/>
            </a:pPr>
            <a:r>
              <a:rPr lang="en-GB" sz="1400" dirty="0">
                <a:sym typeface="Wingdings" panose="05000000000000000000" pitchFamily="2" charset="2"/>
              </a:rPr>
              <a:t>-  </a:t>
            </a:r>
            <a:r>
              <a:rPr lang="en-GB" sz="1400" dirty="0"/>
              <a:t>Q-value = 0.6 MeV</a:t>
            </a:r>
          </a:p>
          <a:p>
            <a:pPr marL="285750" indent="-285750" algn="just">
              <a:buSzPct val="100000"/>
              <a:buFont typeface="Wingdings" panose="05000000000000000000" pitchFamily="2" charset="2"/>
              <a:buChar char="ü"/>
            </a:pPr>
            <a:r>
              <a:rPr lang="en-GB" sz="1400" baseline="30000" dirty="0"/>
              <a:t>35</a:t>
            </a:r>
            <a:r>
              <a:rPr lang="en-GB" sz="1400" dirty="0"/>
              <a:t>Cl(n,</a:t>
            </a:r>
            <a:r>
              <a:rPr lang="en-GB" sz="1400" dirty="0">
                <a:sym typeface="Symbol"/>
              </a:rPr>
              <a:t></a:t>
            </a:r>
            <a:r>
              <a:rPr lang="en-GB" sz="1400" dirty="0"/>
              <a:t>)</a:t>
            </a:r>
            <a:r>
              <a:rPr lang="en-GB" sz="1400" baseline="30000" dirty="0"/>
              <a:t>32</a:t>
            </a:r>
            <a:r>
              <a:rPr lang="en-GB" sz="1400" dirty="0"/>
              <a:t>P </a:t>
            </a:r>
            <a:r>
              <a:rPr lang="en-GB" sz="1400" dirty="0">
                <a:sym typeface="Wingdings" panose="05000000000000000000" pitchFamily="2" charset="2"/>
              </a:rPr>
              <a:t> </a:t>
            </a:r>
          </a:p>
          <a:p>
            <a:pPr marL="742950" lvl="1" indent="-285750" algn="just">
              <a:buSzPct val="100000"/>
              <a:buFontTx/>
              <a:buChar char="-"/>
            </a:pPr>
            <a:r>
              <a:rPr lang="en-GB" sz="1400" dirty="0"/>
              <a:t>Q-value = 0.9 MeV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sz="1400" baseline="30000" dirty="0"/>
              <a:t>6</a:t>
            </a:r>
            <a:r>
              <a:rPr lang="en-GB" sz="1400" dirty="0"/>
              <a:t>Li (n,</a:t>
            </a:r>
            <a:r>
              <a:rPr lang="en-GB" sz="1400" dirty="0">
                <a:sym typeface="Symbol"/>
              </a:rPr>
              <a:t></a:t>
            </a:r>
            <a:r>
              <a:rPr lang="en-GB" sz="1400" dirty="0"/>
              <a:t>)t </a:t>
            </a:r>
            <a:r>
              <a:rPr lang="en-GB" sz="1400" dirty="0">
                <a:sym typeface="Wingdings" panose="05000000000000000000" pitchFamily="2" charset="2"/>
              </a:rPr>
              <a:t> </a:t>
            </a:r>
          </a:p>
          <a:p>
            <a:pPr marL="742950" lvl="1" indent="-285750" algn="just"/>
            <a:r>
              <a:rPr lang="en-GB" sz="1400" dirty="0">
                <a:sym typeface="Wingdings" panose="05000000000000000000" pitchFamily="2" charset="2"/>
              </a:rPr>
              <a:t>- Q-value = 4.78 MeV</a:t>
            </a:r>
            <a:endParaRPr lang="en-GB" sz="1400" b="1" dirty="0"/>
          </a:p>
        </p:txBody>
      </p:sp>
      <p:pic>
        <p:nvPicPr>
          <p:cNvPr id="37" name="Immagine 36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DEEB6769-2C8E-5158-97C1-FDF887139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33" y="4026714"/>
            <a:ext cx="2660992" cy="116128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FE00954-20B5-EE71-1F41-B6542CC13BF4}"/>
              </a:ext>
            </a:extLst>
          </p:cNvPr>
          <p:cNvSpPr txBox="1"/>
          <p:nvPr/>
        </p:nvSpPr>
        <p:spPr>
          <a:xfrm>
            <a:off x="7474688" y="6401424"/>
            <a:ext cx="388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Beta-delayed neutron spectroscopy</a:t>
            </a:r>
          </a:p>
        </p:txBody>
      </p:sp>
    </p:spTree>
    <p:extLst>
      <p:ext uri="{BB962C8B-B14F-4D97-AF65-F5344CB8AC3E}">
        <p14:creationId xmlns:p14="http://schemas.microsoft.com/office/powerpoint/2010/main" val="3198481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5F059C91-5313-0765-C65B-9A4AB48627AF}"/>
              </a:ext>
            </a:extLst>
          </p:cNvPr>
          <p:cNvSpPr txBox="1"/>
          <p:nvPr/>
        </p:nvSpPr>
        <p:spPr>
          <a:xfrm>
            <a:off x="5644550" y="628356"/>
            <a:ext cx="280237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660066"/>
                </a:solidFill>
                <a:cs typeface="Mongolian Baiti" pitchFamily="66" charset="0"/>
              </a:rPr>
              <a:t>The DE(sir)TRAP facility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11119A-EA7C-860D-F89F-89E2932A7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1593" y="2691814"/>
            <a:ext cx="4332377" cy="26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34">
                <a:extLst>
                  <a:ext uri="{FF2B5EF4-FFF2-40B4-BE49-F238E27FC236}">
                    <a16:creationId xmlns:a16="http://schemas.microsoft.com/office/drawing/2014/main" id="{6BA9904F-B9AE-C336-935D-2AC29ED24B6E}"/>
                  </a:ext>
                </a:extLst>
              </p:cNvPr>
              <p:cNvSpPr/>
              <p:nvPr/>
            </p:nvSpPr>
            <p:spPr>
              <a:xfrm>
                <a:off x="331782" y="1760789"/>
                <a:ext cx="396044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Font typeface="Wingdings" pitchFamily="2" charset="2"/>
                  <a:buChar char="§"/>
                </a:pPr>
                <a:r>
                  <a:rPr lang="en-US" sz="1600" dirty="0"/>
                  <a:t> Paul trap with laser polarization</a:t>
                </a:r>
              </a:p>
              <a:p>
                <a:pPr algn="just"/>
                <a:r>
                  <a:rPr lang="en-US" sz="1600" dirty="0"/>
                  <a:t>-&gt; D coefficient measurement</a:t>
                </a:r>
              </a:p>
              <a:p>
                <a:pPr algn="just"/>
                <a:r>
                  <a:rPr lang="en-US" sz="1600" dirty="0"/>
                  <a:t>-&gt;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/>
                  <a:t>-𝜈 angular correlation coefficient</a:t>
                </a:r>
              </a:p>
              <a:p>
                <a:pPr algn="just"/>
                <a:r>
                  <a:rPr lang="en-US" sz="1600" dirty="0"/>
                  <a:t>-&gt; Shake-off probability in 𝛽 decay</a:t>
                </a:r>
              </a:p>
            </p:txBody>
          </p:sp>
        </mc:Choice>
        <mc:Fallback>
          <p:sp>
            <p:nvSpPr>
              <p:cNvPr id="8" name="Rectangle 34">
                <a:extLst>
                  <a:ext uri="{FF2B5EF4-FFF2-40B4-BE49-F238E27FC236}">
                    <a16:creationId xmlns:a16="http://schemas.microsoft.com/office/drawing/2014/main" id="{6BA9904F-B9AE-C336-935D-2AC29ED24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82" y="1760789"/>
                <a:ext cx="3960440" cy="1077218"/>
              </a:xfrm>
              <a:prstGeom prst="rect">
                <a:avLst/>
              </a:prstGeom>
              <a:blipFill>
                <a:blip r:embed="rId4"/>
                <a:stretch>
                  <a:fillRect l="-639" t="-1163" b="-58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20">
            <a:extLst>
              <a:ext uri="{FF2B5EF4-FFF2-40B4-BE49-F238E27FC236}">
                <a16:creationId xmlns:a16="http://schemas.microsoft.com/office/drawing/2014/main" id="{41CDE8E2-7FF0-B747-07FD-28CDF3C91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2397" y="1682225"/>
            <a:ext cx="168055" cy="33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183" tIns="41591" rIns="83183" bIns="41591">
            <a:spAutoFit/>
          </a:bodyPr>
          <a:lstStyle/>
          <a:p>
            <a:pPr defTabSz="831850" eaLnBrk="0" hangingPunct="0"/>
            <a:endParaRPr lang="en-GB" sz="1600">
              <a:solidFill>
                <a:srgbClr val="7030A0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A0DBC9E-D80D-E8E5-A48B-3948DF20D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0452" y="1223559"/>
            <a:ext cx="1834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dirty="0" err="1">
                <a:solidFill>
                  <a:srgbClr val="FF0000"/>
                </a:solidFill>
              </a:rPr>
              <a:t>MLLTrap</a:t>
            </a:r>
            <a:endParaRPr lang="en-US" sz="24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2" name="Text Box 50">
            <a:extLst>
              <a:ext uri="{FF2B5EF4-FFF2-40B4-BE49-F238E27FC236}">
                <a16:creationId xmlns:a16="http://schemas.microsoft.com/office/drawing/2014/main" id="{5CC1450C-6A14-165C-1AF3-37B0E6C07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554" y="5422596"/>
            <a:ext cx="41044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sz="1100" i="1" dirty="0">
                <a:ea typeface="Arial Unicode MS" pitchFamily="34" charset="-128"/>
                <a:cs typeface="Arial Unicode MS" pitchFamily="34" charset="-128"/>
              </a:rPr>
              <a:t>C. Weber et al., Int. J. Mass Spectrom. 349 - 350, 270 (2013)</a:t>
            </a:r>
            <a:endParaRPr lang="en-US" sz="1100" i="1" dirty="0"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3" name="Groupe 45">
            <a:extLst>
              <a:ext uri="{FF2B5EF4-FFF2-40B4-BE49-F238E27FC236}">
                <a16:creationId xmlns:a16="http://schemas.microsoft.com/office/drawing/2014/main" id="{00F74202-6151-B49D-8324-360D52309B9C}"/>
              </a:ext>
            </a:extLst>
          </p:cNvPr>
          <p:cNvGrpSpPr/>
          <p:nvPr/>
        </p:nvGrpSpPr>
        <p:grpSpPr>
          <a:xfrm>
            <a:off x="8793126" y="4471799"/>
            <a:ext cx="2623171" cy="911549"/>
            <a:chOff x="6236568" y="4507706"/>
            <a:chExt cx="2235149" cy="627166"/>
          </a:xfrm>
          <a:solidFill>
            <a:schemeClr val="bg1">
              <a:lumMod val="85000"/>
            </a:schemeClr>
          </a:solidFill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7EA0C4A6-85FF-CE89-89A2-36F8D2446D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-2198" b="38287"/>
            <a:stretch/>
          </p:blipFill>
          <p:spPr bwMode="auto">
            <a:xfrm>
              <a:off x="6236568" y="4507706"/>
              <a:ext cx="1260466" cy="54504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211D488-B55E-C19C-E40E-3D565C58D720}"/>
                </a:ext>
              </a:extLst>
            </p:cNvPr>
            <p:cNvSpPr txBox="1"/>
            <p:nvPr/>
          </p:nvSpPr>
          <p:spPr>
            <a:xfrm>
              <a:off x="7504148" y="4550097"/>
              <a:ext cx="96756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</a:rPr>
                <a:t>e</a:t>
              </a:r>
              <a:r>
                <a:rPr lang="en-US" sz="1600" baseline="30000" dirty="0">
                  <a:solidFill>
                    <a:srgbClr val="7030A0"/>
                  </a:solidFill>
                </a:rPr>
                <a:t>-</a:t>
              </a:r>
              <a:r>
                <a:rPr lang="en-US" sz="1600" dirty="0">
                  <a:solidFill>
                    <a:srgbClr val="7030A0"/>
                  </a:solidFill>
                </a:rPr>
                <a:t> pixel </a:t>
              </a:r>
            </a:p>
            <a:p>
              <a:r>
                <a:rPr lang="en-US" sz="1600" dirty="0">
                  <a:solidFill>
                    <a:srgbClr val="7030A0"/>
                  </a:solidFill>
                </a:rPr>
                <a:t>detector</a:t>
              </a:r>
              <a:endParaRPr lang="de-DE" sz="1600" dirty="0">
                <a:solidFill>
                  <a:srgbClr val="7030A0"/>
                </a:solidFill>
              </a:endParaRPr>
            </a:p>
          </p:txBody>
        </p:sp>
      </p:grpSp>
      <p:sp>
        <p:nvSpPr>
          <p:cNvPr id="16" name="Rectangle 49">
            <a:extLst>
              <a:ext uri="{FF2B5EF4-FFF2-40B4-BE49-F238E27FC236}">
                <a16:creationId xmlns:a16="http://schemas.microsoft.com/office/drawing/2014/main" id="{C9059574-94F6-32F1-4A04-F765C0BBC3E1}"/>
              </a:ext>
            </a:extLst>
          </p:cNvPr>
          <p:cNvSpPr/>
          <p:nvPr/>
        </p:nvSpPr>
        <p:spPr>
          <a:xfrm>
            <a:off x="6164936" y="1778178"/>
            <a:ext cx="53373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1600" dirty="0"/>
              <a:t> double Penning trap in 7T magnetic field </a:t>
            </a:r>
          </a:p>
          <a:p>
            <a:pPr algn="just"/>
            <a:r>
              <a:rPr lang="en-US" sz="1600" dirty="0"/>
              <a:t>-&gt; mass measurements (</a:t>
            </a:r>
            <a:r>
              <a:rPr lang="en-US" sz="1600" dirty="0">
                <a:sym typeface="Wingdings" pitchFamily="2" charset="2"/>
              </a:rPr>
              <a:t>DM/M~10</a:t>
            </a:r>
            <a:r>
              <a:rPr lang="en-US" sz="1600" baseline="30000" dirty="0">
                <a:sym typeface="Wingdings" pitchFamily="2" charset="2"/>
              </a:rPr>
              <a:t>-8</a:t>
            </a:r>
            <a:r>
              <a:rPr lang="en-US" sz="1600" dirty="0"/>
              <a:t>) of pure samples</a:t>
            </a:r>
          </a:p>
          <a:p>
            <a:pPr algn="just"/>
            <a:r>
              <a:rPr lang="en-US" sz="1600" dirty="0"/>
              <a:t>-&gt; In-trap e- and 𝛼 spectroscopy</a:t>
            </a:r>
          </a:p>
        </p:txBody>
      </p:sp>
      <p:sp>
        <p:nvSpPr>
          <p:cNvPr id="17" name="Rectangle 50">
            <a:extLst>
              <a:ext uri="{FF2B5EF4-FFF2-40B4-BE49-F238E27FC236}">
                <a16:creationId xmlns:a16="http://schemas.microsoft.com/office/drawing/2014/main" id="{26D292F7-B92C-67D8-882F-EED4363CE08D}"/>
              </a:ext>
            </a:extLst>
          </p:cNvPr>
          <p:cNvSpPr/>
          <p:nvPr/>
        </p:nvSpPr>
        <p:spPr>
          <a:xfrm>
            <a:off x="6164936" y="5693078"/>
            <a:ext cx="50475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Symbol" pitchFamily="18" charset="2"/>
              <a:buChar char="Þ"/>
            </a:pPr>
            <a:r>
              <a:rPr lang="en-US" sz="1600" dirty="0"/>
              <a:t> Nuclear structure &amp; decay properties</a:t>
            </a:r>
          </a:p>
          <a:p>
            <a:pPr algn="just">
              <a:buFont typeface="Wingdings" pitchFamily="2" charset="2"/>
              <a:buChar char="§"/>
            </a:pPr>
            <a:r>
              <a:rPr lang="en-US" sz="1600" dirty="0"/>
              <a:t> shell evolution, deformation</a:t>
            </a:r>
          </a:p>
          <a:p>
            <a:pPr algn="just">
              <a:buFont typeface="Wingdings" pitchFamily="2" charset="2"/>
              <a:buChar char="§"/>
            </a:pPr>
            <a:r>
              <a:rPr lang="en-US" sz="1600" dirty="0"/>
              <a:t> (super-) heavy nuclei decay spectroscopy</a:t>
            </a:r>
          </a:p>
          <a:p>
            <a:pPr algn="just"/>
            <a:r>
              <a:rPr lang="en-US" sz="1600" dirty="0"/>
              <a:t>Implementation at ALTO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1029D9EA-C9F8-3C52-1109-77F3CBB89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470" y="1242932"/>
            <a:ext cx="115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MORA</a:t>
            </a:r>
            <a:endParaRPr lang="en-US" sz="24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9" name="Rectangle 60">
            <a:extLst>
              <a:ext uri="{FF2B5EF4-FFF2-40B4-BE49-F238E27FC236}">
                <a16:creationId xmlns:a16="http://schemas.microsoft.com/office/drawing/2014/main" id="{41731FFA-D867-0003-AE20-D0D4EECD0C39}"/>
              </a:ext>
            </a:extLst>
          </p:cNvPr>
          <p:cNvSpPr/>
          <p:nvPr/>
        </p:nvSpPr>
        <p:spPr>
          <a:xfrm>
            <a:off x="300193" y="6018766"/>
            <a:ext cx="3960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Symbol" pitchFamily="18" charset="2"/>
              <a:buChar char="Þ"/>
            </a:pPr>
            <a:r>
              <a:rPr lang="en-US" sz="1600" dirty="0"/>
              <a:t> Fundamental interaction physics</a:t>
            </a:r>
          </a:p>
          <a:p>
            <a:pPr algn="just">
              <a:buFont typeface="Wingdings" pitchFamily="2" charset="2"/>
              <a:buChar char="§"/>
            </a:pPr>
            <a:r>
              <a:rPr lang="en-US" sz="1600" dirty="0"/>
              <a:t> CP-violation, exotic currents, CVC, </a:t>
            </a:r>
            <a:r>
              <a:rPr lang="en-US" sz="1600" dirty="0" err="1"/>
              <a:t>V</a:t>
            </a:r>
            <a:r>
              <a:rPr lang="en-US" sz="1600" baseline="-25000" dirty="0" err="1"/>
              <a:t>ud</a:t>
            </a:r>
            <a:r>
              <a:rPr lang="en-US" sz="1600" dirty="0"/>
              <a:t>, </a:t>
            </a:r>
          </a:p>
          <a:p>
            <a:pPr algn="just">
              <a:buFont typeface="Wingdings" pitchFamily="2" charset="2"/>
              <a:buChar char="§"/>
            </a:pPr>
            <a:r>
              <a:rPr lang="en-US" sz="1600" dirty="0"/>
              <a:t> atomic physics</a:t>
            </a:r>
          </a:p>
        </p:txBody>
      </p:sp>
      <p:pic>
        <p:nvPicPr>
          <p:cNvPr id="23" name="Image 1">
            <a:extLst>
              <a:ext uri="{FF2B5EF4-FFF2-40B4-BE49-F238E27FC236}">
                <a16:creationId xmlns:a16="http://schemas.microsoft.com/office/drawing/2014/main" id="{AB10E8E4-9645-567E-63DC-3F4FD088F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18" y="2918580"/>
            <a:ext cx="3635567" cy="2981165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E681435-98C6-B154-DFD2-07403AC97DFE}"/>
              </a:ext>
            </a:extLst>
          </p:cNvPr>
          <p:cNvSpPr txBox="1"/>
          <p:nvPr/>
        </p:nvSpPr>
        <p:spPr>
          <a:xfrm>
            <a:off x="68589" y="448077"/>
            <a:ext cx="5506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Traps for </a:t>
            </a:r>
            <a:r>
              <a:rPr lang="it-IT" sz="3600" b="1" dirty="0" err="1">
                <a:solidFill>
                  <a:srgbClr val="FF0000"/>
                </a:solidFill>
              </a:rPr>
              <a:t>exotic</a:t>
            </a:r>
            <a:r>
              <a:rPr lang="it-IT" sz="3600" b="1" dirty="0">
                <a:solidFill>
                  <a:srgbClr val="FF0000"/>
                </a:solidFill>
              </a:rPr>
              <a:t> nuclei</a:t>
            </a:r>
          </a:p>
        </p:txBody>
      </p:sp>
    </p:spTree>
    <p:extLst>
      <p:ext uri="{BB962C8B-B14F-4D97-AF65-F5344CB8AC3E}">
        <p14:creationId xmlns:p14="http://schemas.microsoft.com/office/powerpoint/2010/main" val="2168918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382B52-4B5C-E328-5183-3B2FCABB3813}"/>
              </a:ext>
            </a:extLst>
          </p:cNvPr>
          <p:cNvSpPr txBox="1"/>
          <p:nvPr/>
        </p:nvSpPr>
        <p:spPr>
          <a:xfrm>
            <a:off x="1614734" y="804341"/>
            <a:ext cx="928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FINAL REMARKS ON PERSPECTIVES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1E9DCF-A6EF-F264-413B-BB5A9D715AF6}"/>
              </a:ext>
            </a:extLst>
          </p:cNvPr>
          <p:cNvSpPr txBox="1"/>
          <p:nvPr/>
        </p:nvSpPr>
        <p:spPr>
          <a:xfrm>
            <a:off x="117612" y="1739321"/>
            <a:ext cx="119567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Detectors for low-energy nuclear physics must cover a wide range of observables for a complete characterization</a:t>
            </a:r>
          </a:p>
          <a:p>
            <a:r>
              <a:rPr lang="en-GB" dirty="0"/>
              <a:t>     of nuclear reactions and decays:</a:t>
            </a:r>
          </a:p>
          <a:p>
            <a:r>
              <a:rPr lang="en-GB" dirty="0"/>
              <a:t>                          - 𝛾 rays</a:t>
            </a:r>
          </a:p>
          <a:p>
            <a:r>
              <a:rPr lang="en-GB" dirty="0"/>
              <a:t>                          - light particles</a:t>
            </a:r>
          </a:p>
          <a:p>
            <a:r>
              <a:rPr lang="en-GB" dirty="0"/>
              <a:t>                          - heavy ions</a:t>
            </a:r>
          </a:p>
          <a:p>
            <a:r>
              <a:rPr lang="en-GB" dirty="0"/>
              <a:t>                          - 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materials/fabrication techniques being developed.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Tendency to go towards large-solid angle coverage (4𝜋), high-granularity arrays: large amount of electronic channels, challenging on-line data processing for e.g. PSA.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 of composite detector setups made of different large detector arrays.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Large scale collaborations (EU and beyond)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PROBLEM: Timing of projects and electronic/technology obsolescence</a:t>
            </a:r>
          </a:p>
        </p:txBody>
      </p:sp>
      <p:pic>
        <p:nvPicPr>
          <p:cNvPr id="7" name="Picture 4" descr="Table">
            <a:extLst>
              <a:ext uri="{FF2B5EF4-FFF2-40B4-BE49-F238E27FC236}">
                <a16:creationId xmlns:a16="http://schemas.microsoft.com/office/drawing/2014/main" id="{E8EDA9C0-A484-07DE-6CE0-A0085B2BA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9854">
            <a:off x="570350" y="1573481"/>
            <a:ext cx="10810296" cy="392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9720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0E73B1-90A7-2331-6F5B-8DB0E7EE75A0}"/>
              </a:ext>
            </a:extLst>
          </p:cNvPr>
          <p:cNvSpPr txBox="1"/>
          <p:nvPr/>
        </p:nvSpPr>
        <p:spPr>
          <a:xfrm>
            <a:off x="3593805" y="967563"/>
            <a:ext cx="4982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MANY THANKS TO: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390D202-0DA5-2F35-192C-2CA2827D7358}"/>
              </a:ext>
            </a:extLst>
          </p:cNvPr>
          <p:cNvSpPr txBox="1"/>
          <p:nvPr/>
        </p:nvSpPr>
        <p:spPr>
          <a:xfrm>
            <a:off x="396086" y="2169042"/>
            <a:ext cx="1115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Many inputs from the communities involved in low-energy nuclear facilities like LNL, LNS, GANIL, ALTO…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CDEE40-3E41-7C6A-8889-83F1B075B42E}"/>
              </a:ext>
            </a:extLst>
          </p:cNvPr>
          <p:cNvSpPr txBox="1"/>
          <p:nvPr/>
        </p:nvSpPr>
        <p:spPr>
          <a:xfrm>
            <a:off x="0" y="3093522"/>
            <a:ext cx="11990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Emmanuel Clement, Thomas Roger, Olivier </a:t>
            </a:r>
            <a:r>
              <a:rPr lang="it-IT" dirty="0" err="1"/>
              <a:t>Sorlin</a:t>
            </a:r>
            <a:r>
              <a:rPr lang="it-IT" dirty="0"/>
              <a:t>, Bertram </a:t>
            </a:r>
            <a:r>
              <a:rPr lang="it-IT" dirty="0" err="1"/>
              <a:t>Blank</a:t>
            </a:r>
            <a:r>
              <a:rPr lang="it-IT" dirty="0"/>
              <a:t>, Didier </a:t>
            </a:r>
            <a:r>
              <a:rPr lang="it-IT" dirty="0" err="1"/>
              <a:t>Beaumel</a:t>
            </a:r>
            <a:r>
              <a:rPr lang="it-IT" dirty="0"/>
              <a:t>, Marlene </a:t>
            </a:r>
            <a:r>
              <a:rPr lang="it-IT" dirty="0" err="1"/>
              <a:t>Assié</a:t>
            </a:r>
            <a:r>
              <a:rPr lang="it-IT" dirty="0"/>
              <a:t>,</a:t>
            </a:r>
          </a:p>
          <a:p>
            <a:r>
              <a:rPr lang="it-IT" dirty="0"/>
              <a:t>Aurora Tumino, Enrico Fioretto, Daniele Mengoni, Franco Galtarossa, José Javier </a:t>
            </a:r>
            <a:r>
              <a:rPr lang="it-IT" dirty="0" err="1"/>
              <a:t>Valiente</a:t>
            </a:r>
            <a:r>
              <a:rPr lang="it-IT" dirty="0"/>
              <a:t> </a:t>
            </a:r>
            <a:r>
              <a:rPr lang="it-IT" dirty="0" err="1"/>
              <a:t>Dobon</a:t>
            </a:r>
            <a:r>
              <a:rPr lang="it-IT" dirty="0"/>
              <a:t>, Giovanni Casini,</a:t>
            </a:r>
          </a:p>
          <a:p>
            <a:r>
              <a:rPr lang="it-IT" dirty="0"/>
              <a:t>Silvia Leoni, Franco Camera, Giovanna Benzoni et al. </a:t>
            </a:r>
            <a:r>
              <a:rPr lang="it-IT" dirty="0" err="1"/>
              <a:t>contributed</a:t>
            </a:r>
            <a:r>
              <a:rPr lang="it-IT" dirty="0"/>
              <a:t> </a:t>
            </a:r>
            <a:r>
              <a:rPr lang="it-IT" dirty="0" err="1"/>
              <a:t>directly</a:t>
            </a:r>
            <a:r>
              <a:rPr lang="it-IT" dirty="0"/>
              <a:t> on </a:t>
            </a:r>
            <a:r>
              <a:rPr lang="it-IT" dirty="0" err="1"/>
              <a:t>behalf</a:t>
            </a:r>
            <a:r>
              <a:rPr lang="it-IT" dirty="0"/>
              <a:t> of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collaborations</a:t>
            </a:r>
            <a:r>
              <a:rPr lang="it-IT" dirty="0"/>
              <a:t> </a:t>
            </a:r>
          </a:p>
          <a:p>
            <a:r>
              <a:rPr lang="it-IT" dirty="0"/>
              <a:t>and institutions.</a:t>
            </a:r>
          </a:p>
        </p:txBody>
      </p:sp>
    </p:spTree>
    <p:extLst>
      <p:ext uri="{BB962C8B-B14F-4D97-AF65-F5344CB8AC3E}">
        <p14:creationId xmlns:p14="http://schemas.microsoft.com/office/powerpoint/2010/main" val="3109876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099B4D-BD39-6C5B-3600-2DF1208FFD85}"/>
              </a:ext>
            </a:extLst>
          </p:cNvPr>
          <p:cNvSpPr txBox="1"/>
          <p:nvPr/>
        </p:nvSpPr>
        <p:spPr>
          <a:xfrm>
            <a:off x="4353900" y="2892056"/>
            <a:ext cx="3243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130858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18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E4D3BE-7A60-EAF7-7C5A-3F94130724AF}"/>
              </a:ext>
            </a:extLst>
          </p:cNvPr>
          <p:cNvSpPr txBox="1"/>
          <p:nvPr/>
        </p:nvSpPr>
        <p:spPr>
          <a:xfrm>
            <a:off x="342900" y="809337"/>
            <a:ext cx="80461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</a:rPr>
              <a:t>Perspectives</a:t>
            </a:r>
            <a:r>
              <a:rPr lang="it-IT" sz="2400" b="1" dirty="0">
                <a:solidFill>
                  <a:srgbClr val="FF0000"/>
                </a:solidFill>
              </a:rPr>
              <a:t> for detectors: general </a:t>
            </a:r>
            <a:r>
              <a:rPr lang="it-IT" sz="2400" b="1" dirty="0" err="1">
                <a:solidFill>
                  <a:srgbClr val="FF0000"/>
                </a:solidFill>
              </a:rPr>
              <a:t>considerations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1F5B693-E153-25FE-47C4-A3F815B58756}"/>
              </a:ext>
            </a:extLst>
          </p:cNvPr>
          <p:cNvSpPr txBox="1"/>
          <p:nvPr/>
        </p:nvSpPr>
        <p:spPr>
          <a:xfrm>
            <a:off x="489098" y="1956391"/>
            <a:ext cx="988924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Versatility:          - setups made by (sometimes many !) different detectors combined together</a:t>
            </a:r>
          </a:p>
          <a:p>
            <a:r>
              <a:rPr lang="en-GB" dirty="0"/>
              <a:t>                                   </a:t>
            </a:r>
          </a:p>
          <a:p>
            <a:r>
              <a:rPr lang="en-GB" dirty="0"/>
              <a:t>                                   - detectors movable among different facilities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State-of-the-art digital electronics for large granularity/large solid angle coverage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Commercial electronics or in-house development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Large-scale arrays (at least in terms of complexity) -&gt; large structured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385429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17F47048-091A-D4EE-B52B-4131D3CCA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724" y="3634903"/>
            <a:ext cx="5028820" cy="264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defTabSz="304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304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304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304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304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it-IT" sz="2000" b="1">
                <a:solidFill>
                  <a:srgbClr val="000000"/>
                </a:solidFill>
                <a:cs typeface="Arial" panose="020B0604020202020204" pitchFamily="34" charset="0"/>
              </a:rPr>
              <a:t>180</a:t>
            </a:r>
            <a:r>
              <a:rPr lang="en-GB" altLang="it-IT" sz="2000">
                <a:solidFill>
                  <a:srgbClr val="000000"/>
                </a:solidFill>
                <a:cs typeface="Arial" panose="020B0604020202020204" pitchFamily="34" charset="0"/>
              </a:rPr>
              <a:t> hexagonal crystals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it-IT" sz="2000">
                <a:solidFill>
                  <a:srgbClr val="000000"/>
                </a:solidFill>
                <a:cs typeface="Arial" panose="020B0604020202020204" pitchFamily="34" charset="0"/>
              </a:rPr>
              <a:t>  60 triple-clusters 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it-IT" sz="2000">
                <a:solidFill>
                  <a:srgbClr val="000000"/>
                </a:solidFill>
                <a:cs typeface="Arial" panose="020B0604020202020204" pitchFamily="34" charset="0"/>
              </a:rPr>
              <a:t>Amount of germanium	 362 kg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it-IT" sz="2000">
                <a:solidFill>
                  <a:srgbClr val="000000"/>
                </a:solidFill>
                <a:cs typeface="Arial" panose="020B0604020202020204" pitchFamily="34" charset="0"/>
              </a:rPr>
              <a:t>Solid angle coverage		   82 %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it-IT" sz="2000">
                <a:solidFill>
                  <a:srgbClr val="000000"/>
                </a:solidFill>
                <a:cs typeface="Arial" panose="020B0604020202020204" pitchFamily="34" charset="0"/>
              </a:rPr>
              <a:t>36-fold segmentation     6480 segments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it-IT" sz="2000">
                <a:solidFill>
                  <a:srgbClr val="000000"/>
                </a:solidFill>
                <a:cs typeface="Arial" panose="020B0604020202020204" pitchFamily="34" charset="0"/>
              </a:rPr>
              <a:t>Singles rate					 &gt;50 kHz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altLang="it-IT" sz="2000">
                <a:solidFill>
                  <a:srgbClr val="000000"/>
                </a:solidFill>
                <a:cs typeface="Arial" panose="020B0604020202020204" pitchFamily="34" charset="0"/>
              </a:rPr>
              <a:t>Efficiency:  	43% (M</a:t>
            </a:r>
            <a:r>
              <a:rPr lang="en-GB" altLang="it-IT" sz="2000" baseline="-2500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GB" altLang="it-IT" sz="2000">
                <a:solidFill>
                  <a:srgbClr val="000000"/>
                </a:solidFill>
                <a:cs typeface="Arial" panose="020B0604020202020204" pitchFamily="34" charset="0"/>
              </a:rPr>
              <a:t>=1) 	28% (M</a:t>
            </a:r>
            <a:r>
              <a:rPr lang="en-GB" altLang="it-IT" sz="2000" baseline="-2500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GB" altLang="it-IT" sz="2000">
                <a:solidFill>
                  <a:srgbClr val="000000"/>
                </a:solidFill>
                <a:cs typeface="Arial" panose="020B0604020202020204" pitchFamily="34" charset="0"/>
              </a:rPr>
              <a:t>=30)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it-IT" sz="2000">
                <a:solidFill>
                  <a:srgbClr val="000000"/>
                </a:solidFill>
                <a:cs typeface="Arial" panose="020B0604020202020204" pitchFamily="34" charset="0"/>
              </a:rPr>
              <a:t>Peak/Total:	58% (M</a:t>
            </a:r>
            <a:r>
              <a:rPr lang="en-GB" altLang="it-IT" sz="2000" baseline="-2500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GB" altLang="it-IT" sz="2000">
                <a:solidFill>
                  <a:srgbClr val="000000"/>
                </a:solidFill>
                <a:cs typeface="Arial" panose="020B0604020202020204" pitchFamily="34" charset="0"/>
              </a:rPr>
              <a:t>=1) 	49% (M</a:t>
            </a:r>
            <a:r>
              <a:rPr lang="en-GB" altLang="it-IT" sz="2000" baseline="-2500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GB" altLang="it-IT" sz="2000">
                <a:solidFill>
                  <a:srgbClr val="000000"/>
                </a:solidFill>
                <a:cs typeface="Arial" panose="020B0604020202020204" pitchFamily="34" charset="0"/>
              </a:rPr>
              <a:t>=30)</a:t>
            </a:r>
          </a:p>
        </p:txBody>
      </p:sp>
      <p:pic>
        <p:nvPicPr>
          <p:cNvPr id="6" name="Picture 2" descr="A picture containing toy, decorated, colorful, ride&#10;&#10;Description automatically generated">
            <a:extLst>
              <a:ext uri="{FF2B5EF4-FFF2-40B4-BE49-F238E27FC236}">
                <a16:creationId xmlns:a16="http://schemas.microsoft.com/office/drawing/2014/main" id="{E8CDAFF7-7E50-A6F8-3728-B73136FDA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424" y="1953740"/>
            <a:ext cx="375285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Triple cluster transparent end-cap ">
            <a:extLst>
              <a:ext uri="{FF2B5EF4-FFF2-40B4-BE49-F238E27FC236}">
                <a16:creationId xmlns:a16="http://schemas.microsoft.com/office/drawing/2014/main" id="{DFBA10B7-0682-2676-24F8-950E059F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1049">
            <a:off x="6318362" y="1741015"/>
            <a:ext cx="227012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hart, funnel chart&#10;&#10;Description automatically generated">
            <a:extLst>
              <a:ext uri="{FF2B5EF4-FFF2-40B4-BE49-F238E27FC236}">
                <a16:creationId xmlns:a16="http://schemas.microsoft.com/office/drawing/2014/main" id="{20876D44-713E-083D-0E2D-4AD289E62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839">
            <a:off x="9525906" y="1333821"/>
            <a:ext cx="18669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-right Arrow 5">
            <a:extLst>
              <a:ext uri="{FF2B5EF4-FFF2-40B4-BE49-F238E27FC236}">
                <a16:creationId xmlns:a16="http://schemas.microsoft.com/office/drawing/2014/main" id="{BF7712B6-468B-4D0B-ECD9-32EC847BF54D}"/>
              </a:ext>
            </a:extLst>
          </p:cNvPr>
          <p:cNvSpPr/>
          <p:nvPr/>
        </p:nvSpPr>
        <p:spPr>
          <a:xfrm rot="19289667">
            <a:off x="5122974" y="3376140"/>
            <a:ext cx="1655763" cy="261938"/>
          </a:xfrm>
          <a:prstGeom prst="left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endParaRPr lang="it-IT"/>
          </a:p>
        </p:txBody>
      </p:sp>
      <p:sp>
        <p:nvSpPr>
          <p:cNvPr id="10" name="Left-right Arrow 7">
            <a:extLst>
              <a:ext uri="{FF2B5EF4-FFF2-40B4-BE49-F238E27FC236}">
                <a16:creationId xmlns:a16="http://schemas.microsoft.com/office/drawing/2014/main" id="{67AF2A64-3763-A11A-3368-DCC1B01DB5E7}"/>
              </a:ext>
            </a:extLst>
          </p:cNvPr>
          <p:cNvSpPr/>
          <p:nvPr/>
        </p:nvSpPr>
        <p:spPr>
          <a:xfrm rot="21262713">
            <a:off x="7434374" y="2709390"/>
            <a:ext cx="2198688" cy="309563"/>
          </a:xfrm>
          <a:prstGeom prst="left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430933-AD68-EC05-FD53-F12EC1EF1799}"/>
              </a:ext>
            </a:extLst>
          </p:cNvPr>
          <p:cNvSpPr txBox="1"/>
          <p:nvPr/>
        </p:nvSpPr>
        <p:spPr>
          <a:xfrm>
            <a:off x="170121" y="600864"/>
            <a:ext cx="5412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AGATA: 𝛾-ray tracking array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9D1C261-1F13-D010-9301-4F453D0A5DB4}"/>
              </a:ext>
            </a:extLst>
          </p:cNvPr>
          <p:cNvSpPr txBox="1"/>
          <p:nvPr/>
        </p:nvSpPr>
        <p:spPr>
          <a:xfrm>
            <a:off x="0" y="1215746"/>
            <a:ext cx="658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European</a:t>
            </a:r>
            <a:r>
              <a:rPr lang="it-IT" dirty="0"/>
              <a:t>-wide </a:t>
            </a:r>
            <a:r>
              <a:rPr lang="it-IT" dirty="0" err="1"/>
              <a:t>collaboration</a:t>
            </a:r>
            <a:r>
              <a:rPr lang="it-IT" dirty="0"/>
              <a:t> of 41 institutions/institutes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34DAE0B-7D96-ADCE-592F-A95B26CC3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414" y="6309026"/>
            <a:ext cx="7772400" cy="445293"/>
          </a:xfrm>
          <a:prstGeom prst="rect">
            <a:avLst/>
          </a:prstGeom>
        </p:spPr>
      </p:pic>
      <p:pic>
        <p:nvPicPr>
          <p:cNvPr id="14" name="Immagine 39" descr="Immagine che contiene oggetto da esterni, interni, favo, parecchi&#10;&#10;Descrizione generata automaticamente">
            <a:extLst>
              <a:ext uri="{FF2B5EF4-FFF2-40B4-BE49-F238E27FC236}">
                <a16:creationId xmlns:a16="http://schemas.microsoft.com/office/drawing/2014/main" id="{E675D929-6589-297E-E8FD-32627FAB9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8" y="4292004"/>
            <a:ext cx="3460561" cy="259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0ACF43B2-EE71-3BB2-E889-A60BE9943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5" t="20319" r="13792" b="22189"/>
          <a:stretch>
            <a:fillRect/>
          </a:stretch>
        </p:blipFill>
        <p:spPr bwMode="auto">
          <a:xfrm>
            <a:off x="139145" y="1926529"/>
            <a:ext cx="3045738" cy="20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79B5813-6820-1296-0245-A3264844D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201" y="3967569"/>
            <a:ext cx="18351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1200" dirty="0">
                <a:latin typeface="Daytona" panose="020F0502020204030204" pitchFamily="34" charset="0"/>
              </a:rPr>
              <a:t>AGATA + PRISMA</a:t>
            </a:r>
          </a:p>
        </p:txBody>
      </p:sp>
    </p:spTree>
    <p:extLst>
      <p:ext uri="{BB962C8B-B14F-4D97-AF65-F5344CB8AC3E}">
        <p14:creationId xmlns:p14="http://schemas.microsoft.com/office/powerpoint/2010/main" val="1133185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CE3CCCA0-35C2-1FC7-F999-9A79BF19E946}"/>
              </a:ext>
            </a:extLst>
          </p:cNvPr>
          <p:cNvSpPr>
            <a:spLocks/>
          </p:cNvSpPr>
          <p:nvPr/>
        </p:nvSpPr>
        <p:spPr bwMode="auto">
          <a:xfrm>
            <a:off x="3602665" y="1037865"/>
            <a:ext cx="6348413" cy="5164137"/>
          </a:xfrm>
          <a:custGeom>
            <a:avLst/>
            <a:gdLst>
              <a:gd name="T0" fmla="*/ 0 w 3984"/>
              <a:gd name="T1" fmla="*/ 0 h 3264"/>
              <a:gd name="T2" fmla="*/ 0 w 3984"/>
              <a:gd name="T3" fmla="*/ 2147483646 h 3264"/>
              <a:gd name="T4" fmla="*/ 2147483646 w 3984"/>
              <a:gd name="T5" fmla="*/ 2147483646 h 3264"/>
              <a:gd name="T6" fmla="*/ 2147483646 w 3984"/>
              <a:gd name="T7" fmla="*/ 2147483646 h 3264"/>
              <a:gd name="T8" fmla="*/ 2147483646 w 3984"/>
              <a:gd name="T9" fmla="*/ 2147483646 h 3264"/>
              <a:gd name="T10" fmla="*/ 2147483646 w 3984"/>
              <a:gd name="T11" fmla="*/ 2147483646 h 32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84"/>
              <a:gd name="T19" fmla="*/ 0 h 3264"/>
              <a:gd name="T20" fmla="*/ 3984 w 3984"/>
              <a:gd name="T21" fmla="*/ 3264 h 32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84" h="3264">
                <a:moveTo>
                  <a:pt x="0" y="0"/>
                </a:moveTo>
                <a:lnTo>
                  <a:pt x="0" y="3264"/>
                </a:lnTo>
                <a:lnTo>
                  <a:pt x="2016" y="3264"/>
                </a:lnTo>
                <a:lnTo>
                  <a:pt x="2016" y="96"/>
                </a:lnTo>
                <a:lnTo>
                  <a:pt x="3984" y="96"/>
                </a:lnTo>
                <a:lnTo>
                  <a:pt x="3984" y="2640"/>
                </a:lnTo>
              </a:path>
            </a:pathLst>
          </a:custGeom>
          <a:noFill/>
          <a:ln w="6350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09F1AFC-C67F-DC84-FEB9-F15474BAA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015" y="1537927"/>
            <a:ext cx="2071688" cy="73660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1400" b="1">
                <a:solidFill>
                  <a:srgbClr val="000000"/>
                </a:solidFill>
                <a:cs typeface="Arial" charset="0"/>
              </a:rPr>
              <a:t>Electrically segmented HPGe detectors</a:t>
            </a:r>
          </a:p>
        </p:txBody>
      </p:sp>
      <p:grpSp>
        <p:nvGrpSpPr>
          <p:cNvPr id="7" name="Group 60">
            <a:extLst>
              <a:ext uri="{FF2B5EF4-FFF2-40B4-BE49-F238E27FC236}">
                <a16:creationId xmlns:a16="http://schemas.microsoft.com/office/drawing/2014/main" id="{42ECA405-8A36-A0DA-31E0-4B48148456A5}"/>
              </a:ext>
            </a:extLst>
          </p:cNvPr>
          <p:cNvGrpSpPr>
            <a:grpSpLocks/>
          </p:cNvGrpSpPr>
          <p:nvPr/>
        </p:nvGrpSpPr>
        <p:grpSpPr bwMode="auto">
          <a:xfrm>
            <a:off x="5510840" y="1853840"/>
            <a:ext cx="2557463" cy="1254125"/>
            <a:chOff x="2018" y="1189"/>
            <a:chExt cx="1611" cy="790"/>
          </a:xfrm>
        </p:grpSpPr>
        <p:sp>
          <p:nvSpPr>
            <p:cNvPr id="8" name="Text Box 15">
              <a:extLst>
                <a:ext uri="{FF2B5EF4-FFF2-40B4-BE49-F238E27FC236}">
                  <a16:creationId xmlns:a16="http://schemas.microsoft.com/office/drawing/2014/main" id="{CAB98C10-63E1-446B-1A61-6996216357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8" y="1189"/>
              <a:ext cx="1611" cy="790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sz="1400" b="1">
                  <a:solidFill>
                    <a:srgbClr val="000000"/>
                  </a:solidFill>
                  <a:cs typeface="Arial" charset="0"/>
                </a:rPr>
                <a:t>Identification of the individual interaction points</a:t>
              </a:r>
            </a:p>
            <a:p>
              <a:pPr algn="ctr" eaLnBrk="1" hangingPunct="1">
                <a:defRPr/>
              </a:pPr>
              <a:endParaRPr lang="it-IT" b="1">
                <a:solidFill>
                  <a:srgbClr val="000000"/>
                </a:solidFill>
                <a:cs typeface="Arial" charset="0"/>
              </a:endParaRPr>
            </a:p>
            <a:p>
              <a:pPr algn="ctr" eaLnBrk="1" hangingPunct="1">
                <a:defRPr/>
              </a:pPr>
              <a:endParaRPr lang="it-IT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" name="Text Box 16">
              <a:extLst>
                <a:ext uri="{FF2B5EF4-FFF2-40B4-BE49-F238E27FC236}">
                  <a16:creationId xmlns:a16="http://schemas.microsoft.com/office/drawing/2014/main" id="{13B62703-BDE2-9C65-220C-AAFE96F1F7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7" y="1606"/>
              <a:ext cx="843" cy="252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sz="2000" b="1">
                  <a:solidFill>
                    <a:srgbClr val="000000"/>
                  </a:solidFill>
                  <a:cs typeface="Arial" charset="0"/>
                </a:rPr>
                <a:t>(x,y,z,E,t)</a:t>
              </a:r>
              <a:r>
                <a:rPr lang="it-IT" sz="2000" b="1" baseline="-25000">
                  <a:solidFill>
                    <a:srgbClr val="000000"/>
                  </a:solidFill>
                  <a:cs typeface="Arial" charset="0"/>
                </a:rPr>
                <a:t>i</a:t>
              </a:r>
            </a:p>
          </p:txBody>
        </p:sp>
      </p:grpSp>
      <p:sp>
        <p:nvSpPr>
          <p:cNvPr id="10" name="Text Box 17">
            <a:extLst>
              <a:ext uri="{FF2B5EF4-FFF2-40B4-BE49-F238E27FC236}">
                <a16:creationId xmlns:a16="http://schemas.microsoft.com/office/drawing/2014/main" id="{8E623F05-FB87-9FC3-82A3-9F5EA255C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5178" y="2158640"/>
            <a:ext cx="2951162" cy="73660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1400" b="1">
                <a:solidFill>
                  <a:srgbClr val="000000"/>
                </a:solidFill>
                <a:cs typeface="Arial" charset="0"/>
              </a:rPr>
              <a:t>Reconstruction of tracks </a:t>
            </a:r>
          </a:p>
          <a:p>
            <a:pPr algn="ctr" eaLnBrk="1" hangingPunct="1">
              <a:defRPr/>
            </a:pPr>
            <a:r>
              <a:rPr lang="en-GB" sz="1400" b="1">
                <a:solidFill>
                  <a:srgbClr val="000000"/>
                </a:solidFill>
                <a:cs typeface="Arial" charset="0"/>
              </a:rPr>
              <a:t>evaluating permutations </a:t>
            </a:r>
          </a:p>
          <a:p>
            <a:pPr algn="ctr" eaLnBrk="1" hangingPunct="1">
              <a:defRPr/>
            </a:pPr>
            <a:r>
              <a:rPr lang="en-GB" sz="1400" b="1">
                <a:solidFill>
                  <a:srgbClr val="000000"/>
                </a:solidFill>
                <a:cs typeface="Arial" charset="0"/>
              </a:rPr>
              <a:t>of interaction points</a:t>
            </a:r>
            <a:endParaRPr lang="it-IT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1" name="Picture 18" descr="TrackingGamma1">
            <a:extLst>
              <a:ext uri="{FF2B5EF4-FFF2-40B4-BE49-F238E27FC236}">
                <a16:creationId xmlns:a16="http://schemas.microsoft.com/office/drawing/2014/main" id="{5D9FD11D-D8A8-70DA-EE30-9B90E7354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228" y="3796940"/>
            <a:ext cx="301942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9">
            <a:extLst>
              <a:ext uri="{FF2B5EF4-FFF2-40B4-BE49-F238E27FC236}">
                <a16:creationId xmlns:a16="http://schemas.microsoft.com/office/drawing/2014/main" id="{5B38CA84-CB98-807D-B52F-BD611B8B8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5215" y="4979627"/>
            <a:ext cx="2300288" cy="954088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1400" b="1">
                <a:solidFill>
                  <a:srgbClr val="000000"/>
                </a:solidFill>
                <a:cs typeface="Arial" charset="0"/>
              </a:rPr>
              <a:t>Digital electronics</a:t>
            </a:r>
          </a:p>
          <a:p>
            <a:pPr algn="ctr" eaLnBrk="1" hangingPunct="1">
              <a:defRPr/>
            </a:pPr>
            <a:r>
              <a:rPr lang="en-GB" sz="1400" b="1">
                <a:solidFill>
                  <a:srgbClr val="000000"/>
                </a:solidFill>
                <a:cs typeface="Arial" charset="0"/>
              </a:rPr>
              <a:t>to record and </a:t>
            </a:r>
            <a:br>
              <a:rPr lang="en-GB" sz="1400" b="1">
                <a:solidFill>
                  <a:srgbClr val="000000"/>
                </a:solidFill>
                <a:cs typeface="Arial" charset="0"/>
              </a:rPr>
            </a:br>
            <a:r>
              <a:rPr lang="en-GB" sz="1400" b="1">
                <a:solidFill>
                  <a:srgbClr val="000000"/>
                </a:solidFill>
                <a:cs typeface="Arial" charset="0"/>
              </a:rPr>
              <a:t>process segment signals</a:t>
            </a:r>
            <a:endParaRPr lang="it-IT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AutoShape 26">
            <a:extLst>
              <a:ext uri="{FF2B5EF4-FFF2-40B4-BE49-F238E27FC236}">
                <a16:creationId xmlns:a16="http://schemas.microsoft.com/office/drawing/2014/main" id="{3A258B91-7DDA-53FE-9E24-B17817A3994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266865" y="5201877"/>
            <a:ext cx="1300163" cy="758825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it-IT" altLang="it-IT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 Box 27">
            <a:extLst>
              <a:ext uri="{FF2B5EF4-FFF2-40B4-BE49-F238E27FC236}">
                <a16:creationId xmlns:a16="http://schemas.microsoft.com/office/drawing/2014/main" id="{92AB320C-CC5B-1D4A-D176-968A973C7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5965" y="6071827"/>
            <a:ext cx="3000375" cy="70802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it-IT" altLang="en-IT" sz="2000" b="1">
                <a:solidFill>
                  <a:srgbClr val="000000"/>
                </a:solidFill>
                <a:cs typeface="Arial" panose="020B0604020202020204" pitchFamily="34" charset="0"/>
              </a:rPr>
              <a:t>Energy and direction of γ-rays</a:t>
            </a:r>
          </a:p>
        </p:txBody>
      </p:sp>
      <p:grpSp>
        <p:nvGrpSpPr>
          <p:cNvPr id="15" name="Group 46">
            <a:extLst>
              <a:ext uri="{FF2B5EF4-FFF2-40B4-BE49-F238E27FC236}">
                <a16:creationId xmlns:a16="http://schemas.microsoft.com/office/drawing/2014/main" id="{7C315733-8FBA-824A-E209-EEDE1A33E93C}"/>
              </a:ext>
            </a:extLst>
          </p:cNvPr>
          <p:cNvGrpSpPr>
            <a:grpSpLocks/>
          </p:cNvGrpSpPr>
          <p:nvPr/>
        </p:nvGrpSpPr>
        <p:grpSpPr bwMode="auto">
          <a:xfrm>
            <a:off x="2307265" y="2633302"/>
            <a:ext cx="2895600" cy="1493838"/>
            <a:chOff x="0" y="1680"/>
            <a:chExt cx="1824" cy="941"/>
          </a:xfrm>
        </p:grpSpPr>
        <p:grpSp>
          <p:nvGrpSpPr>
            <p:cNvPr id="16" name="Group 43">
              <a:extLst>
                <a:ext uri="{FF2B5EF4-FFF2-40B4-BE49-F238E27FC236}">
                  <a16:creationId xmlns:a16="http://schemas.microsoft.com/office/drawing/2014/main" id="{60896EA5-8E5B-4D57-3023-48650D9250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680"/>
              <a:ext cx="1824" cy="871"/>
              <a:chOff x="0" y="1680"/>
              <a:chExt cx="1824" cy="871"/>
            </a:xfrm>
          </p:grpSpPr>
          <p:sp>
            <p:nvSpPr>
              <p:cNvPr id="19" name="Line 8">
                <a:extLst>
                  <a:ext uri="{FF2B5EF4-FFF2-40B4-BE49-F238E27FC236}">
                    <a16:creationId xmlns:a16="http://schemas.microsoft.com/office/drawing/2014/main" id="{F2AFEA62-E20A-35E6-BEE1-A284301F87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599" y="1720"/>
                <a:ext cx="91" cy="4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" name="Line 9">
                <a:extLst>
                  <a:ext uri="{FF2B5EF4-FFF2-40B4-BE49-F238E27FC236}">
                    <a16:creationId xmlns:a16="http://schemas.microsoft.com/office/drawing/2014/main" id="{D6018743-301A-2A47-777D-069DA3E3E3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 flipH="1" flipV="1">
                <a:off x="647" y="1894"/>
                <a:ext cx="120" cy="3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" name="Line 10">
                <a:extLst>
                  <a:ext uri="{FF2B5EF4-FFF2-40B4-BE49-F238E27FC236}">
                    <a16:creationId xmlns:a16="http://schemas.microsoft.com/office/drawing/2014/main" id="{E159041E-1A4D-6ED8-3B02-312208EA8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512" y="2139"/>
                <a:ext cx="171" cy="1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" name="Text Box 11">
                <a:extLst>
                  <a:ext uri="{FF2B5EF4-FFF2-40B4-BE49-F238E27FC236}">
                    <a16:creationId xmlns:a16="http://schemas.microsoft.com/office/drawing/2014/main" id="{FAE53151-552C-A857-17B9-728EC860FE11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357" y="1758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it-IT" altLang="it-IT" sz="2400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·</a:t>
                </a:r>
              </a:p>
            </p:txBody>
          </p:sp>
          <p:sp>
            <p:nvSpPr>
              <p:cNvPr id="24" name="Text Box 12">
                <a:extLst>
                  <a:ext uri="{FF2B5EF4-FFF2-40B4-BE49-F238E27FC236}">
                    <a16:creationId xmlns:a16="http://schemas.microsoft.com/office/drawing/2014/main" id="{C21DAE45-22E4-5AFA-E1FB-0FB81D07EEA3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809" y="1845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it-IT" altLang="it-IT" sz="2400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·</a:t>
                </a:r>
              </a:p>
            </p:txBody>
          </p:sp>
          <p:sp>
            <p:nvSpPr>
              <p:cNvPr id="25" name="Text Box 13">
                <a:extLst>
                  <a:ext uri="{FF2B5EF4-FFF2-40B4-BE49-F238E27FC236}">
                    <a16:creationId xmlns:a16="http://schemas.microsoft.com/office/drawing/2014/main" id="{EECC79D4-398D-49B7-4E9B-731E0B72DAA3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491" y="1970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it-IT" altLang="it-IT" sz="2400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·</a:t>
                </a:r>
              </a:p>
            </p:txBody>
          </p:sp>
          <p:sp>
            <p:nvSpPr>
              <p:cNvPr id="26" name="Text Box 14">
                <a:extLst>
                  <a:ext uri="{FF2B5EF4-FFF2-40B4-BE49-F238E27FC236}">
                    <a16:creationId xmlns:a16="http://schemas.microsoft.com/office/drawing/2014/main" id="{0C683B0C-C060-8629-D7E2-FE0654095179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587" y="2137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it-IT" altLang="it-IT" sz="2400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·</a:t>
                </a:r>
              </a:p>
            </p:txBody>
          </p:sp>
          <p:pic>
            <p:nvPicPr>
              <p:cNvPr id="27" name="Picture 42">
                <a:extLst>
                  <a:ext uri="{FF2B5EF4-FFF2-40B4-BE49-F238E27FC236}">
                    <a16:creationId xmlns:a16="http://schemas.microsoft.com/office/drawing/2014/main" id="{77786877-D897-0EB2-5A71-AF46203675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80"/>
                <a:ext cx="1824" cy="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Freeform 34">
                <a:extLst>
                  <a:ext uri="{FF2B5EF4-FFF2-40B4-BE49-F238E27FC236}">
                    <a16:creationId xmlns:a16="http://schemas.microsoft.com/office/drawing/2014/main" id="{F7B78FB0-4497-54C5-AE82-0C11969FFDAE}"/>
                  </a:ext>
                </a:extLst>
              </p:cNvPr>
              <p:cNvSpPr>
                <a:spLocks/>
              </p:cNvSpPr>
              <p:nvPr/>
            </p:nvSpPr>
            <p:spPr bwMode="auto">
              <a:xfrm rot="17306097" flipV="1">
                <a:off x="363" y="1976"/>
                <a:ext cx="362" cy="675"/>
              </a:xfrm>
              <a:custGeom>
                <a:avLst/>
                <a:gdLst>
                  <a:gd name="T0" fmla="*/ 3 w 427"/>
                  <a:gd name="T1" fmla="*/ 3409 h 650"/>
                  <a:gd name="T2" fmla="*/ 3 w 427"/>
                  <a:gd name="T3" fmla="*/ 3382 h 650"/>
                  <a:gd name="T4" fmla="*/ 3 w 427"/>
                  <a:gd name="T5" fmla="*/ 3263 h 650"/>
                  <a:gd name="T6" fmla="*/ 3 w 427"/>
                  <a:gd name="T7" fmla="*/ 3261 h 650"/>
                  <a:gd name="T8" fmla="*/ 3 w 427"/>
                  <a:gd name="T9" fmla="*/ 3197 h 650"/>
                  <a:gd name="T10" fmla="*/ 3 w 427"/>
                  <a:gd name="T11" fmla="*/ 3095 h 650"/>
                  <a:gd name="T12" fmla="*/ 3 w 427"/>
                  <a:gd name="T13" fmla="*/ 3080 h 650"/>
                  <a:gd name="T14" fmla="*/ 3 w 427"/>
                  <a:gd name="T15" fmla="*/ 3044 h 650"/>
                  <a:gd name="T16" fmla="*/ 3 w 427"/>
                  <a:gd name="T17" fmla="*/ 2931 h 650"/>
                  <a:gd name="T18" fmla="*/ 3 w 427"/>
                  <a:gd name="T19" fmla="*/ 2926 h 650"/>
                  <a:gd name="T20" fmla="*/ 3 w 427"/>
                  <a:gd name="T21" fmla="*/ 2908 h 650"/>
                  <a:gd name="T22" fmla="*/ 3 w 427"/>
                  <a:gd name="T23" fmla="*/ 2773 h 650"/>
                  <a:gd name="T24" fmla="*/ 3 w 427"/>
                  <a:gd name="T25" fmla="*/ 2764 h 650"/>
                  <a:gd name="T26" fmla="*/ 3 w 427"/>
                  <a:gd name="T27" fmla="*/ 2717 h 650"/>
                  <a:gd name="T28" fmla="*/ 3 w 427"/>
                  <a:gd name="T29" fmla="*/ 2613 h 650"/>
                  <a:gd name="T30" fmla="*/ 3 w 427"/>
                  <a:gd name="T31" fmla="*/ 2608 h 650"/>
                  <a:gd name="T32" fmla="*/ 3 w 427"/>
                  <a:gd name="T33" fmla="*/ 2549 h 650"/>
                  <a:gd name="T34" fmla="*/ 3 w 427"/>
                  <a:gd name="T35" fmla="*/ 2445 h 650"/>
                  <a:gd name="T36" fmla="*/ 3 w 427"/>
                  <a:gd name="T37" fmla="*/ 2432 h 650"/>
                  <a:gd name="T38" fmla="*/ 3 w 427"/>
                  <a:gd name="T39" fmla="*/ 2403 h 650"/>
                  <a:gd name="T40" fmla="*/ 3 w 427"/>
                  <a:gd name="T41" fmla="*/ 2278 h 650"/>
                  <a:gd name="T42" fmla="*/ 3 w 427"/>
                  <a:gd name="T43" fmla="*/ 2276 h 650"/>
                  <a:gd name="T44" fmla="*/ 3 w 427"/>
                  <a:gd name="T45" fmla="*/ 2243 h 650"/>
                  <a:gd name="T46" fmla="*/ 3 w 427"/>
                  <a:gd name="T47" fmla="*/ 2132 h 650"/>
                  <a:gd name="T48" fmla="*/ 3 w 427"/>
                  <a:gd name="T49" fmla="*/ 2098 h 650"/>
                  <a:gd name="T50" fmla="*/ 3 w 427"/>
                  <a:gd name="T51" fmla="*/ 2080 h 650"/>
                  <a:gd name="T52" fmla="*/ 3 w 427"/>
                  <a:gd name="T53" fmla="*/ 1958 h 650"/>
                  <a:gd name="T54" fmla="*/ 3 w 427"/>
                  <a:gd name="T55" fmla="*/ 1945 h 650"/>
                  <a:gd name="T56" fmla="*/ 3 w 427"/>
                  <a:gd name="T57" fmla="*/ 1928 h 650"/>
                  <a:gd name="T58" fmla="*/ 3 w 427"/>
                  <a:gd name="T59" fmla="*/ 1793 h 650"/>
                  <a:gd name="T60" fmla="*/ 3 w 427"/>
                  <a:gd name="T61" fmla="*/ 1792 h 650"/>
                  <a:gd name="T62" fmla="*/ 3 w 427"/>
                  <a:gd name="T63" fmla="*/ 1748 h 650"/>
                  <a:gd name="T64" fmla="*/ 3 w 427"/>
                  <a:gd name="T65" fmla="*/ 1629 h 650"/>
                  <a:gd name="T66" fmla="*/ 3 w 427"/>
                  <a:gd name="T67" fmla="*/ 1622 h 650"/>
                  <a:gd name="T68" fmla="*/ 3 w 427"/>
                  <a:gd name="T69" fmla="*/ 1569 h 650"/>
                  <a:gd name="T70" fmla="*/ 3 w 427"/>
                  <a:gd name="T71" fmla="*/ 1468 h 650"/>
                  <a:gd name="T72" fmla="*/ 3 w 427"/>
                  <a:gd name="T73" fmla="*/ 1448 h 650"/>
                  <a:gd name="T74" fmla="*/ 3 w 427"/>
                  <a:gd name="T75" fmla="*/ 1388 h 650"/>
                  <a:gd name="T76" fmla="*/ 3 w 427"/>
                  <a:gd name="T77" fmla="*/ 1292 h 650"/>
                  <a:gd name="T78" fmla="*/ 3 w 427"/>
                  <a:gd name="T79" fmla="*/ 1287 h 650"/>
                  <a:gd name="T80" fmla="*/ 3 w 427"/>
                  <a:gd name="T81" fmla="*/ 1227 h 650"/>
                  <a:gd name="T82" fmla="*/ 3 w 427"/>
                  <a:gd name="T83" fmla="*/ 1139 h 650"/>
                  <a:gd name="T84" fmla="*/ 3 w 427"/>
                  <a:gd name="T85" fmla="*/ 1132 h 650"/>
                  <a:gd name="T86" fmla="*/ 3 w 427"/>
                  <a:gd name="T87" fmla="*/ 1030 h 650"/>
                  <a:gd name="T88" fmla="*/ 3 w 427"/>
                  <a:gd name="T89" fmla="*/ 978 h 650"/>
                  <a:gd name="T90" fmla="*/ 3 w 427"/>
                  <a:gd name="T91" fmla="*/ 955 h 650"/>
                  <a:gd name="T92" fmla="*/ 3 w 427"/>
                  <a:gd name="T93" fmla="*/ 848 h 650"/>
                  <a:gd name="T94" fmla="*/ 3 w 427"/>
                  <a:gd name="T95" fmla="*/ 811 h 650"/>
                  <a:gd name="T96" fmla="*/ 3 w 427"/>
                  <a:gd name="T97" fmla="*/ 809 h 650"/>
                  <a:gd name="T98" fmla="*/ 3 w 427"/>
                  <a:gd name="T99" fmla="*/ 695 h 650"/>
                  <a:gd name="T100" fmla="*/ 3 w 427"/>
                  <a:gd name="T101" fmla="*/ 647 h 650"/>
                  <a:gd name="T102" fmla="*/ 3 w 427"/>
                  <a:gd name="T103" fmla="*/ 645 h 650"/>
                  <a:gd name="T104" fmla="*/ 3 w 427"/>
                  <a:gd name="T105" fmla="*/ 516 h 650"/>
                  <a:gd name="T106" fmla="*/ 3 w 427"/>
                  <a:gd name="T107" fmla="*/ 494 h 650"/>
                  <a:gd name="T108" fmla="*/ 3 w 427"/>
                  <a:gd name="T109" fmla="*/ 466 h 650"/>
                  <a:gd name="T110" fmla="*/ 3 w 427"/>
                  <a:gd name="T111" fmla="*/ 362 h 650"/>
                  <a:gd name="T112" fmla="*/ 3 w 427"/>
                  <a:gd name="T113" fmla="*/ 338 h 650"/>
                  <a:gd name="T114" fmla="*/ 3 w 427"/>
                  <a:gd name="T115" fmla="*/ 301 h 650"/>
                  <a:gd name="T116" fmla="*/ 3 w 427"/>
                  <a:gd name="T117" fmla="*/ 197 h 650"/>
                  <a:gd name="T118" fmla="*/ 3 w 427"/>
                  <a:gd name="T119" fmla="*/ 169 h 650"/>
                  <a:gd name="T120" fmla="*/ 3 w 427"/>
                  <a:gd name="T121" fmla="*/ 135 h 650"/>
                  <a:gd name="T122" fmla="*/ 3 w 427"/>
                  <a:gd name="T123" fmla="*/ 6 h 650"/>
                  <a:gd name="T124" fmla="*/ 3 w 427"/>
                  <a:gd name="T125" fmla="*/ 4 h 6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27"/>
                  <a:gd name="T190" fmla="*/ 0 h 650"/>
                  <a:gd name="T191" fmla="*/ 427 w 427"/>
                  <a:gd name="T192" fmla="*/ 650 h 6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27" h="650">
                    <a:moveTo>
                      <a:pt x="0" y="650"/>
                    </a:moveTo>
                    <a:lnTo>
                      <a:pt x="0" y="650"/>
                    </a:lnTo>
                    <a:lnTo>
                      <a:pt x="0" y="648"/>
                    </a:lnTo>
                    <a:lnTo>
                      <a:pt x="2" y="648"/>
                    </a:lnTo>
                    <a:lnTo>
                      <a:pt x="4" y="648"/>
                    </a:lnTo>
                    <a:lnTo>
                      <a:pt x="4" y="646"/>
                    </a:lnTo>
                    <a:lnTo>
                      <a:pt x="8" y="646"/>
                    </a:lnTo>
                    <a:lnTo>
                      <a:pt x="13" y="648"/>
                    </a:lnTo>
                    <a:lnTo>
                      <a:pt x="17" y="648"/>
                    </a:lnTo>
                    <a:lnTo>
                      <a:pt x="21" y="648"/>
                    </a:lnTo>
                    <a:lnTo>
                      <a:pt x="23" y="648"/>
                    </a:lnTo>
                    <a:lnTo>
                      <a:pt x="25" y="646"/>
                    </a:lnTo>
                    <a:lnTo>
                      <a:pt x="27" y="646"/>
                    </a:lnTo>
                    <a:lnTo>
                      <a:pt x="27" y="644"/>
                    </a:lnTo>
                    <a:lnTo>
                      <a:pt x="27" y="642"/>
                    </a:lnTo>
                    <a:lnTo>
                      <a:pt x="27" y="640"/>
                    </a:lnTo>
                    <a:lnTo>
                      <a:pt x="27" y="639"/>
                    </a:lnTo>
                    <a:lnTo>
                      <a:pt x="25" y="637"/>
                    </a:lnTo>
                    <a:lnTo>
                      <a:pt x="23" y="633"/>
                    </a:lnTo>
                    <a:lnTo>
                      <a:pt x="19" y="629"/>
                    </a:lnTo>
                    <a:lnTo>
                      <a:pt x="17" y="625"/>
                    </a:lnTo>
                    <a:lnTo>
                      <a:pt x="17" y="623"/>
                    </a:lnTo>
                    <a:lnTo>
                      <a:pt x="17" y="621"/>
                    </a:lnTo>
                    <a:lnTo>
                      <a:pt x="17" y="619"/>
                    </a:lnTo>
                    <a:lnTo>
                      <a:pt x="19" y="619"/>
                    </a:lnTo>
                    <a:lnTo>
                      <a:pt x="19" y="617"/>
                    </a:lnTo>
                    <a:lnTo>
                      <a:pt x="21" y="617"/>
                    </a:lnTo>
                    <a:lnTo>
                      <a:pt x="23" y="617"/>
                    </a:lnTo>
                    <a:lnTo>
                      <a:pt x="23" y="615"/>
                    </a:lnTo>
                    <a:lnTo>
                      <a:pt x="27" y="615"/>
                    </a:lnTo>
                    <a:lnTo>
                      <a:pt x="33" y="617"/>
                    </a:lnTo>
                    <a:lnTo>
                      <a:pt x="36" y="617"/>
                    </a:lnTo>
                    <a:lnTo>
                      <a:pt x="40" y="617"/>
                    </a:lnTo>
                    <a:lnTo>
                      <a:pt x="42" y="617"/>
                    </a:lnTo>
                    <a:lnTo>
                      <a:pt x="44" y="615"/>
                    </a:lnTo>
                    <a:lnTo>
                      <a:pt x="46" y="615"/>
                    </a:lnTo>
                    <a:lnTo>
                      <a:pt x="46" y="613"/>
                    </a:lnTo>
                    <a:lnTo>
                      <a:pt x="46" y="612"/>
                    </a:lnTo>
                    <a:lnTo>
                      <a:pt x="46" y="610"/>
                    </a:lnTo>
                    <a:lnTo>
                      <a:pt x="46" y="608"/>
                    </a:lnTo>
                    <a:lnTo>
                      <a:pt x="44" y="606"/>
                    </a:lnTo>
                    <a:lnTo>
                      <a:pt x="42" y="602"/>
                    </a:lnTo>
                    <a:lnTo>
                      <a:pt x="38" y="598"/>
                    </a:lnTo>
                    <a:lnTo>
                      <a:pt x="38" y="596"/>
                    </a:lnTo>
                    <a:lnTo>
                      <a:pt x="38" y="594"/>
                    </a:lnTo>
                    <a:lnTo>
                      <a:pt x="36" y="592"/>
                    </a:lnTo>
                    <a:lnTo>
                      <a:pt x="36" y="590"/>
                    </a:lnTo>
                    <a:lnTo>
                      <a:pt x="36" y="588"/>
                    </a:lnTo>
                    <a:lnTo>
                      <a:pt x="38" y="588"/>
                    </a:lnTo>
                    <a:lnTo>
                      <a:pt x="38" y="586"/>
                    </a:lnTo>
                    <a:lnTo>
                      <a:pt x="40" y="586"/>
                    </a:lnTo>
                    <a:lnTo>
                      <a:pt x="42" y="585"/>
                    </a:lnTo>
                    <a:lnTo>
                      <a:pt x="44" y="585"/>
                    </a:lnTo>
                    <a:lnTo>
                      <a:pt x="48" y="585"/>
                    </a:lnTo>
                    <a:lnTo>
                      <a:pt x="52" y="586"/>
                    </a:lnTo>
                    <a:lnTo>
                      <a:pt x="56" y="586"/>
                    </a:lnTo>
                    <a:lnTo>
                      <a:pt x="60" y="586"/>
                    </a:lnTo>
                    <a:lnTo>
                      <a:pt x="62" y="586"/>
                    </a:lnTo>
                    <a:lnTo>
                      <a:pt x="63" y="585"/>
                    </a:lnTo>
                    <a:lnTo>
                      <a:pt x="65" y="585"/>
                    </a:lnTo>
                    <a:lnTo>
                      <a:pt x="65" y="583"/>
                    </a:lnTo>
                    <a:lnTo>
                      <a:pt x="65" y="581"/>
                    </a:lnTo>
                    <a:lnTo>
                      <a:pt x="65" y="579"/>
                    </a:lnTo>
                    <a:lnTo>
                      <a:pt x="65" y="577"/>
                    </a:lnTo>
                    <a:lnTo>
                      <a:pt x="63" y="573"/>
                    </a:lnTo>
                    <a:lnTo>
                      <a:pt x="62" y="571"/>
                    </a:lnTo>
                    <a:lnTo>
                      <a:pt x="58" y="567"/>
                    </a:lnTo>
                    <a:lnTo>
                      <a:pt x="58" y="563"/>
                    </a:lnTo>
                    <a:lnTo>
                      <a:pt x="56" y="561"/>
                    </a:lnTo>
                    <a:lnTo>
                      <a:pt x="56" y="559"/>
                    </a:lnTo>
                    <a:lnTo>
                      <a:pt x="56" y="558"/>
                    </a:lnTo>
                    <a:lnTo>
                      <a:pt x="58" y="558"/>
                    </a:lnTo>
                    <a:lnTo>
                      <a:pt x="58" y="556"/>
                    </a:lnTo>
                    <a:lnTo>
                      <a:pt x="60" y="556"/>
                    </a:lnTo>
                    <a:lnTo>
                      <a:pt x="62" y="554"/>
                    </a:lnTo>
                    <a:lnTo>
                      <a:pt x="63" y="554"/>
                    </a:lnTo>
                    <a:lnTo>
                      <a:pt x="65" y="554"/>
                    </a:lnTo>
                    <a:lnTo>
                      <a:pt x="67" y="554"/>
                    </a:lnTo>
                    <a:lnTo>
                      <a:pt x="71" y="556"/>
                    </a:lnTo>
                    <a:lnTo>
                      <a:pt x="75" y="556"/>
                    </a:lnTo>
                    <a:lnTo>
                      <a:pt x="77" y="556"/>
                    </a:lnTo>
                    <a:lnTo>
                      <a:pt x="79" y="556"/>
                    </a:lnTo>
                    <a:lnTo>
                      <a:pt x="81" y="556"/>
                    </a:lnTo>
                    <a:lnTo>
                      <a:pt x="83" y="554"/>
                    </a:lnTo>
                    <a:lnTo>
                      <a:pt x="85" y="552"/>
                    </a:lnTo>
                    <a:lnTo>
                      <a:pt x="85" y="550"/>
                    </a:lnTo>
                    <a:lnTo>
                      <a:pt x="85" y="548"/>
                    </a:lnTo>
                    <a:lnTo>
                      <a:pt x="85" y="546"/>
                    </a:lnTo>
                    <a:lnTo>
                      <a:pt x="83" y="542"/>
                    </a:lnTo>
                    <a:lnTo>
                      <a:pt x="81" y="540"/>
                    </a:lnTo>
                    <a:lnTo>
                      <a:pt x="79" y="536"/>
                    </a:lnTo>
                    <a:lnTo>
                      <a:pt x="77" y="532"/>
                    </a:lnTo>
                    <a:lnTo>
                      <a:pt x="75" y="531"/>
                    </a:lnTo>
                    <a:lnTo>
                      <a:pt x="75" y="529"/>
                    </a:lnTo>
                    <a:lnTo>
                      <a:pt x="75" y="527"/>
                    </a:lnTo>
                    <a:lnTo>
                      <a:pt x="77" y="527"/>
                    </a:lnTo>
                    <a:lnTo>
                      <a:pt x="77" y="525"/>
                    </a:lnTo>
                    <a:lnTo>
                      <a:pt x="79" y="525"/>
                    </a:lnTo>
                    <a:lnTo>
                      <a:pt x="81" y="523"/>
                    </a:lnTo>
                    <a:lnTo>
                      <a:pt x="83" y="523"/>
                    </a:lnTo>
                    <a:lnTo>
                      <a:pt x="87" y="523"/>
                    </a:lnTo>
                    <a:lnTo>
                      <a:pt x="90" y="525"/>
                    </a:lnTo>
                    <a:lnTo>
                      <a:pt x="94" y="525"/>
                    </a:lnTo>
                    <a:lnTo>
                      <a:pt x="98" y="525"/>
                    </a:lnTo>
                    <a:lnTo>
                      <a:pt x="100" y="525"/>
                    </a:lnTo>
                    <a:lnTo>
                      <a:pt x="102" y="523"/>
                    </a:lnTo>
                    <a:lnTo>
                      <a:pt x="104" y="521"/>
                    </a:lnTo>
                    <a:lnTo>
                      <a:pt x="104" y="519"/>
                    </a:lnTo>
                    <a:lnTo>
                      <a:pt x="104" y="517"/>
                    </a:lnTo>
                    <a:lnTo>
                      <a:pt x="104" y="515"/>
                    </a:lnTo>
                    <a:lnTo>
                      <a:pt x="102" y="511"/>
                    </a:lnTo>
                    <a:lnTo>
                      <a:pt x="100" y="509"/>
                    </a:lnTo>
                    <a:lnTo>
                      <a:pt x="98" y="505"/>
                    </a:lnTo>
                    <a:lnTo>
                      <a:pt x="96" y="502"/>
                    </a:lnTo>
                    <a:lnTo>
                      <a:pt x="94" y="500"/>
                    </a:lnTo>
                    <a:lnTo>
                      <a:pt x="94" y="498"/>
                    </a:lnTo>
                    <a:lnTo>
                      <a:pt x="94" y="496"/>
                    </a:lnTo>
                    <a:lnTo>
                      <a:pt x="96" y="496"/>
                    </a:lnTo>
                    <a:lnTo>
                      <a:pt x="96" y="494"/>
                    </a:lnTo>
                    <a:lnTo>
                      <a:pt x="98" y="494"/>
                    </a:lnTo>
                    <a:lnTo>
                      <a:pt x="100" y="492"/>
                    </a:lnTo>
                    <a:lnTo>
                      <a:pt x="102" y="492"/>
                    </a:lnTo>
                    <a:lnTo>
                      <a:pt x="106" y="492"/>
                    </a:lnTo>
                    <a:lnTo>
                      <a:pt x="110" y="494"/>
                    </a:lnTo>
                    <a:lnTo>
                      <a:pt x="113" y="494"/>
                    </a:lnTo>
                    <a:lnTo>
                      <a:pt x="117" y="494"/>
                    </a:lnTo>
                    <a:lnTo>
                      <a:pt x="119" y="494"/>
                    </a:lnTo>
                    <a:lnTo>
                      <a:pt x="121" y="492"/>
                    </a:lnTo>
                    <a:lnTo>
                      <a:pt x="123" y="490"/>
                    </a:lnTo>
                    <a:lnTo>
                      <a:pt x="123" y="488"/>
                    </a:lnTo>
                    <a:lnTo>
                      <a:pt x="123" y="486"/>
                    </a:lnTo>
                    <a:lnTo>
                      <a:pt x="123" y="484"/>
                    </a:lnTo>
                    <a:lnTo>
                      <a:pt x="121" y="482"/>
                    </a:lnTo>
                    <a:lnTo>
                      <a:pt x="121" y="480"/>
                    </a:lnTo>
                    <a:lnTo>
                      <a:pt x="119" y="478"/>
                    </a:lnTo>
                    <a:lnTo>
                      <a:pt x="117" y="475"/>
                    </a:lnTo>
                    <a:lnTo>
                      <a:pt x="115" y="473"/>
                    </a:lnTo>
                    <a:lnTo>
                      <a:pt x="115" y="471"/>
                    </a:lnTo>
                    <a:lnTo>
                      <a:pt x="113" y="469"/>
                    </a:lnTo>
                    <a:lnTo>
                      <a:pt x="113" y="467"/>
                    </a:lnTo>
                    <a:lnTo>
                      <a:pt x="113" y="465"/>
                    </a:lnTo>
                    <a:lnTo>
                      <a:pt x="115" y="465"/>
                    </a:lnTo>
                    <a:lnTo>
                      <a:pt x="115" y="463"/>
                    </a:lnTo>
                    <a:lnTo>
                      <a:pt x="117" y="463"/>
                    </a:lnTo>
                    <a:lnTo>
                      <a:pt x="119" y="461"/>
                    </a:lnTo>
                    <a:lnTo>
                      <a:pt x="121" y="461"/>
                    </a:lnTo>
                    <a:lnTo>
                      <a:pt x="125" y="461"/>
                    </a:lnTo>
                    <a:lnTo>
                      <a:pt x="129" y="463"/>
                    </a:lnTo>
                    <a:lnTo>
                      <a:pt x="133" y="463"/>
                    </a:lnTo>
                    <a:lnTo>
                      <a:pt x="137" y="463"/>
                    </a:lnTo>
                    <a:lnTo>
                      <a:pt x="139" y="463"/>
                    </a:lnTo>
                    <a:lnTo>
                      <a:pt x="140" y="461"/>
                    </a:lnTo>
                    <a:lnTo>
                      <a:pt x="142" y="459"/>
                    </a:lnTo>
                    <a:lnTo>
                      <a:pt x="142" y="457"/>
                    </a:lnTo>
                    <a:lnTo>
                      <a:pt x="142" y="455"/>
                    </a:lnTo>
                    <a:lnTo>
                      <a:pt x="142" y="453"/>
                    </a:lnTo>
                    <a:lnTo>
                      <a:pt x="140" y="451"/>
                    </a:lnTo>
                    <a:lnTo>
                      <a:pt x="140" y="450"/>
                    </a:lnTo>
                    <a:lnTo>
                      <a:pt x="139" y="448"/>
                    </a:lnTo>
                    <a:lnTo>
                      <a:pt x="137" y="444"/>
                    </a:lnTo>
                    <a:lnTo>
                      <a:pt x="135" y="442"/>
                    </a:lnTo>
                    <a:lnTo>
                      <a:pt x="135" y="440"/>
                    </a:lnTo>
                    <a:lnTo>
                      <a:pt x="133" y="438"/>
                    </a:lnTo>
                    <a:lnTo>
                      <a:pt x="133" y="436"/>
                    </a:lnTo>
                    <a:lnTo>
                      <a:pt x="133" y="434"/>
                    </a:lnTo>
                    <a:lnTo>
                      <a:pt x="135" y="434"/>
                    </a:lnTo>
                    <a:lnTo>
                      <a:pt x="135" y="432"/>
                    </a:lnTo>
                    <a:lnTo>
                      <a:pt x="137" y="432"/>
                    </a:lnTo>
                    <a:lnTo>
                      <a:pt x="139" y="430"/>
                    </a:lnTo>
                    <a:lnTo>
                      <a:pt x="140" y="430"/>
                    </a:lnTo>
                    <a:lnTo>
                      <a:pt x="144" y="430"/>
                    </a:lnTo>
                    <a:lnTo>
                      <a:pt x="148" y="430"/>
                    </a:lnTo>
                    <a:lnTo>
                      <a:pt x="152" y="432"/>
                    </a:lnTo>
                    <a:lnTo>
                      <a:pt x="156" y="432"/>
                    </a:lnTo>
                    <a:lnTo>
                      <a:pt x="158" y="432"/>
                    </a:lnTo>
                    <a:lnTo>
                      <a:pt x="160" y="430"/>
                    </a:lnTo>
                    <a:lnTo>
                      <a:pt x="162" y="430"/>
                    </a:lnTo>
                    <a:lnTo>
                      <a:pt x="162" y="428"/>
                    </a:lnTo>
                    <a:lnTo>
                      <a:pt x="162" y="426"/>
                    </a:lnTo>
                    <a:lnTo>
                      <a:pt x="162" y="424"/>
                    </a:lnTo>
                    <a:lnTo>
                      <a:pt x="162" y="422"/>
                    </a:lnTo>
                    <a:lnTo>
                      <a:pt x="160" y="421"/>
                    </a:lnTo>
                    <a:lnTo>
                      <a:pt x="160" y="419"/>
                    </a:lnTo>
                    <a:lnTo>
                      <a:pt x="158" y="415"/>
                    </a:lnTo>
                    <a:lnTo>
                      <a:pt x="156" y="413"/>
                    </a:lnTo>
                    <a:lnTo>
                      <a:pt x="154" y="411"/>
                    </a:lnTo>
                    <a:lnTo>
                      <a:pt x="154" y="409"/>
                    </a:lnTo>
                    <a:lnTo>
                      <a:pt x="152" y="407"/>
                    </a:lnTo>
                    <a:lnTo>
                      <a:pt x="152" y="405"/>
                    </a:lnTo>
                    <a:lnTo>
                      <a:pt x="152" y="403"/>
                    </a:lnTo>
                    <a:lnTo>
                      <a:pt x="154" y="403"/>
                    </a:lnTo>
                    <a:lnTo>
                      <a:pt x="154" y="401"/>
                    </a:lnTo>
                    <a:lnTo>
                      <a:pt x="156" y="401"/>
                    </a:lnTo>
                    <a:lnTo>
                      <a:pt x="156" y="399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4" y="399"/>
                    </a:lnTo>
                    <a:lnTo>
                      <a:pt x="167" y="399"/>
                    </a:lnTo>
                    <a:lnTo>
                      <a:pt x="171" y="401"/>
                    </a:lnTo>
                    <a:lnTo>
                      <a:pt x="175" y="401"/>
                    </a:lnTo>
                    <a:lnTo>
                      <a:pt x="177" y="401"/>
                    </a:lnTo>
                    <a:lnTo>
                      <a:pt x="179" y="399"/>
                    </a:lnTo>
                    <a:lnTo>
                      <a:pt x="181" y="399"/>
                    </a:lnTo>
                    <a:lnTo>
                      <a:pt x="181" y="397"/>
                    </a:lnTo>
                    <a:lnTo>
                      <a:pt x="181" y="395"/>
                    </a:lnTo>
                    <a:lnTo>
                      <a:pt x="181" y="394"/>
                    </a:lnTo>
                    <a:lnTo>
                      <a:pt x="181" y="392"/>
                    </a:lnTo>
                    <a:lnTo>
                      <a:pt x="179" y="388"/>
                    </a:lnTo>
                    <a:lnTo>
                      <a:pt x="177" y="384"/>
                    </a:lnTo>
                    <a:lnTo>
                      <a:pt x="175" y="382"/>
                    </a:lnTo>
                    <a:lnTo>
                      <a:pt x="173" y="378"/>
                    </a:lnTo>
                    <a:lnTo>
                      <a:pt x="171" y="376"/>
                    </a:lnTo>
                    <a:lnTo>
                      <a:pt x="171" y="374"/>
                    </a:lnTo>
                    <a:lnTo>
                      <a:pt x="171" y="372"/>
                    </a:lnTo>
                    <a:lnTo>
                      <a:pt x="173" y="372"/>
                    </a:lnTo>
                    <a:lnTo>
                      <a:pt x="173" y="370"/>
                    </a:lnTo>
                    <a:lnTo>
                      <a:pt x="175" y="370"/>
                    </a:lnTo>
                    <a:lnTo>
                      <a:pt x="177" y="368"/>
                    </a:lnTo>
                    <a:lnTo>
                      <a:pt x="179" y="368"/>
                    </a:lnTo>
                    <a:lnTo>
                      <a:pt x="183" y="368"/>
                    </a:lnTo>
                    <a:lnTo>
                      <a:pt x="187" y="368"/>
                    </a:lnTo>
                    <a:lnTo>
                      <a:pt x="190" y="370"/>
                    </a:lnTo>
                    <a:lnTo>
                      <a:pt x="194" y="370"/>
                    </a:lnTo>
                    <a:lnTo>
                      <a:pt x="196" y="370"/>
                    </a:lnTo>
                    <a:lnTo>
                      <a:pt x="198" y="368"/>
                    </a:lnTo>
                    <a:lnTo>
                      <a:pt x="200" y="368"/>
                    </a:lnTo>
                    <a:lnTo>
                      <a:pt x="200" y="367"/>
                    </a:lnTo>
                    <a:lnTo>
                      <a:pt x="200" y="365"/>
                    </a:lnTo>
                    <a:lnTo>
                      <a:pt x="200" y="363"/>
                    </a:lnTo>
                    <a:lnTo>
                      <a:pt x="200" y="361"/>
                    </a:lnTo>
                    <a:lnTo>
                      <a:pt x="198" y="357"/>
                    </a:lnTo>
                    <a:lnTo>
                      <a:pt x="196" y="353"/>
                    </a:lnTo>
                    <a:lnTo>
                      <a:pt x="194" y="351"/>
                    </a:lnTo>
                    <a:lnTo>
                      <a:pt x="192" y="347"/>
                    </a:lnTo>
                    <a:lnTo>
                      <a:pt x="190" y="345"/>
                    </a:lnTo>
                    <a:lnTo>
                      <a:pt x="190" y="343"/>
                    </a:lnTo>
                    <a:lnTo>
                      <a:pt x="190" y="341"/>
                    </a:lnTo>
                    <a:lnTo>
                      <a:pt x="192" y="341"/>
                    </a:lnTo>
                    <a:lnTo>
                      <a:pt x="192" y="340"/>
                    </a:lnTo>
                    <a:lnTo>
                      <a:pt x="194" y="340"/>
                    </a:lnTo>
                    <a:lnTo>
                      <a:pt x="196" y="338"/>
                    </a:lnTo>
                    <a:lnTo>
                      <a:pt x="198" y="338"/>
                    </a:lnTo>
                    <a:lnTo>
                      <a:pt x="202" y="338"/>
                    </a:lnTo>
                    <a:lnTo>
                      <a:pt x="206" y="338"/>
                    </a:lnTo>
                    <a:lnTo>
                      <a:pt x="210" y="340"/>
                    </a:lnTo>
                    <a:lnTo>
                      <a:pt x="214" y="340"/>
                    </a:lnTo>
                    <a:lnTo>
                      <a:pt x="216" y="340"/>
                    </a:lnTo>
                    <a:lnTo>
                      <a:pt x="217" y="338"/>
                    </a:lnTo>
                    <a:lnTo>
                      <a:pt x="219" y="338"/>
                    </a:lnTo>
                    <a:lnTo>
                      <a:pt x="219" y="336"/>
                    </a:lnTo>
                    <a:lnTo>
                      <a:pt x="219" y="334"/>
                    </a:lnTo>
                    <a:lnTo>
                      <a:pt x="219" y="332"/>
                    </a:lnTo>
                    <a:lnTo>
                      <a:pt x="219" y="330"/>
                    </a:lnTo>
                    <a:lnTo>
                      <a:pt x="217" y="326"/>
                    </a:lnTo>
                    <a:lnTo>
                      <a:pt x="216" y="322"/>
                    </a:lnTo>
                    <a:lnTo>
                      <a:pt x="214" y="320"/>
                    </a:lnTo>
                    <a:lnTo>
                      <a:pt x="212" y="316"/>
                    </a:lnTo>
                    <a:lnTo>
                      <a:pt x="210" y="314"/>
                    </a:lnTo>
                    <a:lnTo>
                      <a:pt x="210" y="313"/>
                    </a:lnTo>
                    <a:lnTo>
                      <a:pt x="210" y="311"/>
                    </a:lnTo>
                    <a:lnTo>
                      <a:pt x="212" y="311"/>
                    </a:lnTo>
                    <a:lnTo>
                      <a:pt x="212" y="309"/>
                    </a:lnTo>
                    <a:lnTo>
                      <a:pt x="214" y="309"/>
                    </a:lnTo>
                    <a:lnTo>
                      <a:pt x="216" y="307"/>
                    </a:lnTo>
                    <a:lnTo>
                      <a:pt x="217" y="307"/>
                    </a:lnTo>
                    <a:lnTo>
                      <a:pt x="221" y="307"/>
                    </a:lnTo>
                    <a:lnTo>
                      <a:pt x="225" y="307"/>
                    </a:lnTo>
                    <a:lnTo>
                      <a:pt x="229" y="309"/>
                    </a:lnTo>
                    <a:lnTo>
                      <a:pt x="233" y="309"/>
                    </a:lnTo>
                    <a:lnTo>
                      <a:pt x="235" y="309"/>
                    </a:lnTo>
                    <a:lnTo>
                      <a:pt x="237" y="307"/>
                    </a:lnTo>
                    <a:lnTo>
                      <a:pt x="239" y="307"/>
                    </a:lnTo>
                    <a:lnTo>
                      <a:pt x="239" y="305"/>
                    </a:lnTo>
                    <a:lnTo>
                      <a:pt x="239" y="303"/>
                    </a:lnTo>
                    <a:lnTo>
                      <a:pt x="239" y="301"/>
                    </a:lnTo>
                    <a:lnTo>
                      <a:pt x="239" y="299"/>
                    </a:lnTo>
                    <a:lnTo>
                      <a:pt x="237" y="295"/>
                    </a:lnTo>
                    <a:lnTo>
                      <a:pt x="235" y="291"/>
                    </a:lnTo>
                    <a:lnTo>
                      <a:pt x="233" y="289"/>
                    </a:lnTo>
                    <a:lnTo>
                      <a:pt x="231" y="286"/>
                    </a:lnTo>
                    <a:lnTo>
                      <a:pt x="229" y="284"/>
                    </a:lnTo>
                    <a:lnTo>
                      <a:pt x="229" y="282"/>
                    </a:lnTo>
                    <a:lnTo>
                      <a:pt x="229" y="280"/>
                    </a:lnTo>
                    <a:lnTo>
                      <a:pt x="231" y="280"/>
                    </a:lnTo>
                    <a:lnTo>
                      <a:pt x="231" y="278"/>
                    </a:lnTo>
                    <a:lnTo>
                      <a:pt x="233" y="278"/>
                    </a:lnTo>
                    <a:lnTo>
                      <a:pt x="235" y="276"/>
                    </a:lnTo>
                    <a:lnTo>
                      <a:pt x="237" y="276"/>
                    </a:lnTo>
                    <a:lnTo>
                      <a:pt x="241" y="276"/>
                    </a:lnTo>
                    <a:lnTo>
                      <a:pt x="244" y="276"/>
                    </a:lnTo>
                    <a:lnTo>
                      <a:pt x="248" y="278"/>
                    </a:lnTo>
                    <a:lnTo>
                      <a:pt x="252" y="278"/>
                    </a:lnTo>
                    <a:lnTo>
                      <a:pt x="254" y="278"/>
                    </a:lnTo>
                    <a:lnTo>
                      <a:pt x="256" y="276"/>
                    </a:lnTo>
                    <a:lnTo>
                      <a:pt x="258" y="276"/>
                    </a:lnTo>
                    <a:lnTo>
                      <a:pt x="258" y="274"/>
                    </a:lnTo>
                    <a:lnTo>
                      <a:pt x="258" y="272"/>
                    </a:lnTo>
                    <a:lnTo>
                      <a:pt x="258" y="270"/>
                    </a:lnTo>
                    <a:lnTo>
                      <a:pt x="258" y="268"/>
                    </a:lnTo>
                    <a:lnTo>
                      <a:pt x="256" y="264"/>
                    </a:lnTo>
                    <a:lnTo>
                      <a:pt x="254" y="262"/>
                    </a:lnTo>
                    <a:lnTo>
                      <a:pt x="252" y="259"/>
                    </a:lnTo>
                    <a:lnTo>
                      <a:pt x="250" y="255"/>
                    </a:lnTo>
                    <a:lnTo>
                      <a:pt x="248" y="253"/>
                    </a:lnTo>
                    <a:lnTo>
                      <a:pt x="248" y="251"/>
                    </a:lnTo>
                    <a:lnTo>
                      <a:pt x="248" y="249"/>
                    </a:lnTo>
                    <a:lnTo>
                      <a:pt x="250" y="249"/>
                    </a:lnTo>
                    <a:lnTo>
                      <a:pt x="250" y="247"/>
                    </a:lnTo>
                    <a:lnTo>
                      <a:pt x="252" y="247"/>
                    </a:lnTo>
                    <a:lnTo>
                      <a:pt x="254" y="245"/>
                    </a:lnTo>
                    <a:lnTo>
                      <a:pt x="256" y="245"/>
                    </a:lnTo>
                    <a:lnTo>
                      <a:pt x="260" y="245"/>
                    </a:lnTo>
                    <a:lnTo>
                      <a:pt x="264" y="247"/>
                    </a:lnTo>
                    <a:lnTo>
                      <a:pt x="267" y="247"/>
                    </a:lnTo>
                    <a:lnTo>
                      <a:pt x="271" y="247"/>
                    </a:lnTo>
                    <a:lnTo>
                      <a:pt x="273" y="247"/>
                    </a:lnTo>
                    <a:lnTo>
                      <a:pt x="275" y="245"/>
                    </a:lnTo>
                    <a:lnTo>
                      <a:pt x="277" y="245"/>
                    </a:lnTo>
                    <a:lnTo>
                      <a:pt x="277" y="243"/>
                    </a:lnTo>
                    <a:lnTo>
                      <a:pt x="277" y="241"/>
                    </a:lnTo>
                    <a:lnTo>
                      <a:pt x="277" y="239"/>
                    </a:lnTo>
                    <a:lnTo>
                      <a:pt x="277" y="237"/>
                    </a:lnTo>
                    <a:lnTo>
                      <a:pt x="275" y="235"/>
                    </a:lnTo>
                    <a:lnTo>
                      <a:pt x="273" y="232"/>
                    </a:lnTo>
                    <a:lnTo>
                      <a:pt x="269" y="228"/>
                    </a:lnTo>
                    <a:lnTo>
                      <a:pt x="267" y="224"/>
                    </a:lnTo>
                    <a:lnTo>
                      <a:pt x="267" y="222"/>
                    </a:lnTo>
                    <a:lnTo>
                      <a:pt x="267" y="220"/>
                    </a:lnTo>
                    <a:lnTo>
                      <a:pt x="267" y="218"/>
                    </a:lnTo>
                    <a:lnTo>
                      <a:pt x="269" y="218"/>
                    </a:lnTo>
                    <a:lnTo>
                      <a:pt x="269" y="216"/>
                    </a:lnTo>
                    <a:lnTo>
                      <a:pt x="271" y="216"/>
                    </a:lnTo>
                    <a:lnTo>
                      <a:pt x="273" y="216"/>
                    </a:lnTo>
                    <a:lnTo>
                      <a:pt x="273" y="214"/>
                    </a:lnTo>
                    <a:lnTo>
                      <a:pt x="277" y="216"/>
                    </a:lnTo>
                    <a:lnTo>
                      <a:pt x="283" y="216"/>
                    </a:lnTo>
                    <a:lnTo>
                      <a:pt x="287" y="216"/>
                    </a:lnTo>
                    <a:lnTo>
                      <a:pt x="291" y="216"/>
                    </a:lnTo>
                    <a:lnTo>
                      <a:pt x="292" y="216"/>
                    </a:lnTo>
                    <a:lnTo>
                      <a:pt x="294" y="216"/>
                    </a:lnTo>
                    <a:lnTo>
                      <a:pt x="294" y="214"/>
                    </a:lnTo>
                    <a:lnTo>
                      <a:pt x="296" y="214"/>
                    </a:lnTo>
                    <a:lnTo>
                      <a:pt x="296" y="212"/>
                    </a:lnTo>
                    <a:lnTo>
                      <a:pt x="296" y="210"/>
                    </a:lnTo>
                    <a:lnTo>
                      <a:pt x="296" y="208"/>
                    </a:lnTo>
                    <a:lnTo>
                      <a:pt x="296" y="206"/>
                    </a:lnTo>
                    <a:lnTo>
                      <a:pt x="294" y="204"/>
                    </a:lnTo>
                    <a:lnTo>
                      <a:pt x="291" y="201"/>
                    </a:lnTo>
                    <a:lnTo>
                      <a:pt x="289" y="197"/>
                    </a:lnTo>
                    <a:lnTo>
                      <a:pt x="287" y="193"/>
                    </a:lnTo>
                    <a:lnTo>
                      <a:pt x="287" y="191"/>
                    </a:lnTo>
                    <a:lnTo>
                      <a:pt x="287" y="189"/>
                    </a:lnTo>
                    <a:lnTo>
                      <a:pt x="287" y="187"/>
                    </a:lnTo>
                    <a:lnTo>
                      <a:pt x="289" y="187"/>
                    </a:lnTo>
                    <a:lnTo>
                      <a:pt x="289" y="185"/>
                    </a:lnTo>
                    <a:lnTo>
                      <a:pt x="291" y="185"/>
                    </a:lnTo>
                    <a:lnTo>
                      <a:pt x="292" y="185"/>
                    </a:lnTo>
                    <a:lnTo>
                      <a:pt x="296" y="185"/>
                    </a:lnTo>
                    <a:lnTo>
                      <a:pt x="300" y="185"/>
                    </a:lnTo>
                    <a:lnTo>
                      <a:pt x="306" y="185"/>
                    </a:lnTo>
                    <a:lnTo>
                      <a:pt x="310" y="185"/>
                    </a:lnTo>
                    <a:lnTo>
                      <a:pt x="312" y="185"/>
                    </a:lnTo>
                    <a:lnTo>
                      <a:pt x="314" y="185"/>
                    </a:lnTo>
                    <a:lnTo>
                      <a:pt x="314" y="183"/>
                    </a:lnTo>
                    <a:lnTo>
                      <a:pt x="316" y="181"/>
                    </a:lnTo>
                    <a:lnTo>
                      <a:pt x="316" y="179"/>
                    </a:lnTo>
                    <a:lnTo>
                      <a:pt x="316" y="177"/>
                    </a:lnTo>
                    <a:lnTo>
                      <a:pt x="314" y="174"/>
                    </a:lnTo>
                    <a:lnTo>
                      <a:pt x="310" y="170"/>
                    </a:lnTo>
                    <a:lnTo>
                      <a:pt x="308" y="166"/>
                    </a:lnTo>
                    <a:lnTo>
                      <a:pt x="306" y="162"/>
                    </a:lnTo>
                    <a:lnTo>
                      <a:pt x="306" y="160"/>
                    </a:lnTo>
                    <a:lnTo>
                      <a:pt x="306" y="158"/>
                    </a:lnTo>
                    <a:lnTo>
                      <a:pt x="306" y="156"/>
                    </a:lnTo>
                    <a:lnTo>
                      <a:pt x="308" y="156"/>
                    </a:lnTo>
                    <a:lnTo>
                      <a:pt x="308" y="154"/>
                    </a:lnTo>
                    <a:lnTo>
                      <a:pt x="310" y="154"/>
                    </a:lnTo>
                    <a:lnTo>
                      <a:pt x="312" y="154"/>
                    </a:lnTo>
                    <a:lnTo>
                      <a:pt x="316" y="154"/>
                    </a:lnTo>
                    <a:lnTo>
                      <a:pt x="319" y="154"/>
                    </a:lnTo>
                    <a:lnTo>
                      <a:pt x="325" y="154"/>
                    </a:lnTo>
                    <a:lnTo>
                      <a:pt x="329" y="154"/>
                    </a:lnTo>
                    <a:lnTo>
                      <a:pt x="331" y="154"/>
                    </a:lnTo>
                    <a:lnTo>
                      <a:pt x="333" y="154"/>
                    </a:lnTo>
                    <a:lnTo>
                      <a:pt x="333" y="152"/>
                    </a:lnTo>
                    <a:lnTo>
                      <a:pt x="335" y="150"/>
                    </a:lnTo>
                    <a:lnTo>
                      <a:pt x="335" y="149"/>
                    </a:lnTo>
                    <a:lnTo>
                      <a:pt x="335" y="147"/>
                    </a:lnTo>
                    <a:lnTo>
                      <a:pt x="333" y="147"/>
                    </a:lnTo>
                    <a:lnTo>
                      <a:pt x="333" y="143"/>
                    </a:lnTo>
                    <a:lnTo>
                      <a:pt x="329" y="139"/>
                    </a:lnTo>
                    <a:lnTo>
                      <a:pt x="327" y="135"/>
                    </a:lnTo>
                    <a:lnTo>
                      <a:pt x="325" y="131"/>
                    </a:lnTo>
                    <a:lnTo>
                      <a:pt x="325" y="129"/>
                    </a:lnTo>
                    <a:lnTo>
                      <a:pt x="325" y="127"/>
                    </a:lnTo>
                    <a:lnTo>
                      <a:pt x="325" y="125"/>
                    </a:lnTo>
                    <a:lnTo>
                      <a:pt x="327" y="125"/>
                    </a:lnTo>
                    <a:lnTo>
                      <a:pt x="327" y="123"/>
                    </a:lnTo>
                    <a:lnTo>
                      <a:pt x="329" y="123"/>
                    </a:lnTo>
                    <a:lnTo>
                      <a:pt x="331" y="123"/>
                    </a:lnTo>
                    <a:lnTo>
                      <a:pt x="335" y="123"/>
                    </a:lnTo>
                    <a:lnTo>
                      <a:pt x="339" y="123"/>
                    </a:lnTo>
                    <a:lnTo>
                      <a:pt x="344" y="123"/>
                    </a:lnTo>
                    <a:lnTo>
                      <a:pt x="348" y="123"/>
                    </a:lnTo>
                    <a:lnTo>
                      <a:pt x="350" y="123"/>
                    </a:lnTo>
                    <a:lnTo>
                      <a:pt x="352" y="123"/>
                    </a:lnTo>
                    <a:lnTo>
                      <a:pt x="352" y="122"/>
                    </a:lnTo>
                    <a:lnTo>
                      <a:pt x="354" y="122"/>
                    </a:lnTo>
                    <a:lnTo>
                      <a:pt x="354" y="120"/>
                    </a:lnTo>
                    <a:lnTo>
                      <a:pt x="354" y="118"/>
                    </a:lnTo>
                    <a:lnTo>
                      <a:pt x="352" y="116"/>
                    </a:lnTo>
                    <a:lnTo>
                      <a:pt x="352" y="112"/>
                    </a:lnTo>
                    <a:lnTo>
                      <a:pt x="348" y="108"/>
                    </a:lnTo>
                    <a:lnTo>
                      <a:pt x="346" y="104"/>
                    </a:lnTo>
                    <a:lnTo>
                      <a:pt x="344" y="102"/>
                    </a:lnTo>
                    <a:lnTo>
                      <a:pt x="344" y="100"/>
                    </a:lnTo>
                    <a:lnTo>
                      <a:pt x="344" y="98"/>
                    </a:lnTo>
                    <a:lnTo>
                      <a:pt x="344" y="96"/>
                    </a:lnTo>
                    <a:lnTo>
                      <a:pt x="344" y="95"/>
                    </a:lnTo>
                    <a:lnTo>
                      <a:pt x="346" y="95"/>
                    </a:lnTo>
                    <a:lnTo>
                      <a:pt x="346" y="93"/>
                    </a:lnTo>
                    <a:lnTo>
                      <a:pt x="348" y="93"/>
                    </a:lnTo>
                    <a:lnTo>
                      <a:pt x="350" y="93"/>
                    </a:lnTo>
                    <a:lnTo>
                      <a:pt x="354" y="93"/>
                    </a:lnTo>
                    <a:lnTo>
                      <a:pt x="358" y="93"/>
                    </a:lnTo>
                    <a:lnTo>
                      <a:pt x="362" y="95"/>
                    </a:lnTo>
                    <a:lnTo>
                      <a:pt x="366" y="95"/>
                    </a:lnTo>
                    <a:lnTo>
                      <a:pt x="368" y="95"/>
                    </a:lnTo>
                    <a:lnTo>
                      <a:pt x="369" y="93"/>
                    </a:lnTo>
                    <a:lnTo>
                      <a:pt x="371" y="93"/>
                    </a:lnTo>
                    <a:lnTo>
                      <a:pt x="371" y="91"/>
                    </a:lnTo>
                    <a:lnTo>
                      <a:pt x="373" y="89"/>
                    </a:lnTo>
                    <a:lnTo>
                      <a:pt x="371" y="87"/>
                    </a:lnTo>
                    <a:lnTo>
                      <a:pt x="371" y="85"/>
                    </a:lnTo>
                    <a:lnTo>
                      <a:pt x="369" y="81"/>
                    </a:lnTo>
                    <a:lnTo>
                      <a:pt x="368" y="77"/>
                    </a:lnTo>
                    <a:lnTo>
                      <a:pt x="366" y="75"/>
                    </a:lnTo>
                    <a:lnTo>
                      <a:pt x="364" y="71"/>
                    </a:lnTo>
                    <a:lnTo>
                      <a:pt x="364" y="69"/>
                    </a:lnTo>
                    <a:lnTo>
                      <a:pt x="364" y="68"/>
                    </a:lnTo>
                    <a:lnTo>
                      <a:pt x="364" y="66"/>
                    </a:lnTo>
                    <a:lnTo>
                      <a:pt x="364" y="64"/>
                    </a:lnTo>
                    <a:lnTo>
                      <a:pt x="366" y="64"/>
                    </a:lnTo>
                    <a:lnTo>
                      <a:pt x="368" y="62"/>
                    </a:lnTo>
                    <a:lnTo>
                      <a:pt x="369" y="62"/>
                    </a:lnTo>
                    <a:lnTo>
                      <a:pt x="373" y="62"/>
                    </a:lnTo>
                    <a:lnTo>
                      <a:pt x="377" y="64"/>
                    </a:lnTo>
                    <a:lnTo>
                      <a:pt x="381" y="64"/>
                    </a:lnTo>
                    <a:lnTo>
                      <a:pt x="385" y="64"/>
                    </a:lnTo>
                    <a:lnTo>
                      <a:pt x="387" y="64"/>
                    </a:lnTo>
                    <a:lnTo>
                      <a:pt x="389" y="64"/>
                    </a:lnTo>
                    <a:lnTo>
                      <a:pt x="389" y="62"/>
                    </a:lnTo>
                    <a:lnTo>
                      <a:pt x="391" y="62"/>
                    </a:lnTo>
                    <a:lnTo>
                      <a:pt x="391" y="60"/>
                    </a:lnTo>
                    <a:lnTo>
                      <a:pt x="391" y="58"/>
                    </a:lnTo>
                    <a:lnTo>
                      <a:pt x="391" y="56"/>
                    </a:lnTo>
                    <a:lnTo>
                      <a:pt x="391" y="54"/>
                    </a:lnTo>
                    <a:lnTo>
                      <a:pt x="389" y="52"/>
                    </a:lnTo>
                    <a:lnTo>
                      <a:pt x="387" y="48"/>
                    </a:lnTo>
                    <a:lnTo>
                      <a:pt x="385" y="44"/>
                    </a:lnTo>
                    <a:lnTo>
                      <a:pt x="383" y="41"/>
                    </a:lnTo>
                    <a:lnTo>
                      <a:pt x="383" y="39"/>
                    </a:lnTo>
                    <a:lnTo>
                      <a:pt x="381" y="39"/>
                    </a:lnTo>
                    <a:lnTo>
                      <a:pt x="381" y="37"/>
                    </a:lnTo>
                    <a:lnTo>
                      <a:pt x="383" y="37"/>
                    </a:lnTo>
                    <a:lnTo>
                      <a:pt x="383" y="35"/>
                    </a:lnTo>
                    <a:lnTo>
                      <a:pt x="383" y="33"/>
                    </a:lnTo>
                    <a:lnTo>
                      <a:pt x="385" y="33"/>
                    </a:lnTo>
                    <a:lnTo>
                      <a:pt x="387" y="33"/>
                    </a:lnTo>
                    <a:lnTo>
                      <a:pt x="389" y="33"/>
                    </a:lnTo>
                    <a:lnTo>
                      <a:pt x="393" y="33"/>
                    </a:lnTo>
                    <a:lnTo>
                      <a:pt x="396" y="33"/>
                    </a:lnTo>
                    <a:lnTo>
                      <a:pt x="400" y="33"/>
                    </a:lnTo>
                    <a:lnTo>
                      <a:pt x="404" y="33"/>
                    </a:lnTo>
                    <a:lnTo>
                      <a:pt x="406" y="33"/>
                    </a:lnTo>
                    <a:lnTo>
                      <a:pt x="408" y="33"/>
                    </a:lnTo>
                    <a:lnTo>
                      <a:pt x="408" y="31"/>
                    </a:lnTo>
                    <a:lnTo>
                      <a:pt x="410" y="31"/>
                    </a:lnTo>
                    <a:lnTo>
                      <a:pt x="410" y="29"/>
                    </a:lnTo>
                    <a:lnTo>
                      <a:pt x="410" y="27"/>
                    </a:lnTo>
                    <a:lnTo>
                      <a:pt x="410" y="25"/>
                    </a:lnTo>
                    <a:lnTo>
                      <a:pt x="408" y="21"/>
                    </a:lnTo>
                    <a:lnTo>
                      <a:pt x="406" y="17"/>
                    </a:lnTo>
                    <a:lnTo>
                      <a:pt x="404" y="14"/>
                    </a:lnTo>
                    <a:lnTo>
                      <a:pt x="402" y="10"/>
                    </a:lnTo>
                    <a:lnTo>
                      <a:pt x="400" y="10"/>
                    </a:lnTo>
                    <a:lnTo>
                      <a:pt x="400" y="8"/>
                    </a:lnTo>
                    <a:lnTo>
                      <a:pt x="400" y="6"/>
                    </a:lnTo>
                    <a:lnTo>
                      <a:pt x="402" y="6"/>
                    </a:lnTo>
                    <a:lnTo>
                      <a:pt x="402" y="4"/>
                    </a:lnTo>
                    <a:lnTo>
                      <a:pt x="404" y="2"/>
                    </a:lnTo>
                    <a:lnTo>
                      <a:pt x="406" y="2"/>
                    </a:lnTo>
                    <a:lnTo>
                      <a:pt x="408" y="2"/>
                    </a:lnTo>
                    <a:lnTo>
                      <a:pt x="410" y="2"/>
                    </a:lnTo>
                    <a:lnTo>
                      <a:pt x="416" y="2"/>
                    </a:lnTo>
                    <a:lnTo>
                      <a:pt x="420" y="4"/>
                    </a:lnTo>
                    <a:lnTo>
                      <a:pt x="423" y="4"/>
                    </a:lnTo>
                    <a:lnTo>
                      <a:pt x="425" y="4"/>
                    </a:lnTo>
                    <a:lnTo>
                      <a:pt x="425" y="2"/>
                    </a:lnTo>
                    <a:lnTo>
                      <a:pt x="427" y="2"/>
                    </a:lnTo>
                    <a:lnTo>
                      <a:pt x="427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" name="Line 35">
                <a:extLst>
                  <a:ext uri="{FF2B5EF4-FFF2-40B4-BE49-F238E27FC236}">
                    <a16:creationId xmlns:a16="http://schemas.microsoft.com/office/drawing/2014/main" id="{DAFA184E-EB1C-FA90-A6F5-98956D5B90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906097" flipV="1">
                <a:off x="988" y="1832"/>
                <a:ext cx="91" cy="4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" name="Line 36">
                <a:extLst>
                  <a:ext uri="{FF2B5EF4-FFF2-40B4-BE49-F238E27FC236}">
                    <a16:creationId xmlns:a16="http://schemas.microsoft.com/office/drawing/2014/main" id="{F8D35054-1393-03C7-3FEF-0DF4DE755C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9693903" flipH="1" flipV="1">
                <a:off x="1103" y="1868"/>
                <a:ext cx="120" cy="3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" name="Line 37">
                <a:extLst>
                  <a:ext uri="{FF2B5EF4-FFF2-40B4-BE49-F238E27FC236}">
                    <a16:creationId xmlns:a16="http://schemas.microsoft.com/office/drawing/2014/main" id="{DED6C7C8-BF1F-0804-0C09-BA7EE70026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906097" flipH="1">
                <a:off x="1171" y="2124"/>
                <a:ext cx="171" cy="1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2" name="Text Box 38">
                <a:extLst>
                  <a:ext uri="{FF2B5EF4-FFF2-40B4-BE49-F238E27FC236}">
                    <a16:creationId xmlns:a16="http://schemas.microsoft.com/office/drawing/2014/main" id="{59A03B3B-197B-B8B1-808D-D2E9F2C1A029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844" y="2081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it-IT" altLang="it-IT" sz="2400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·</a:t>
                </a:r>
              </a:p>
            </p:txBody>
          </p:sp>
          <p:sp>
            <p:nvSpPr>
              <p:cNvPr id="33" name="Text Box 39">
                <a:extLst>
                  <a:ext uri="{FF2B5EF4-FFF2-40B4-BE49-F238E27FC236}">
                    <a16:creationId xmlns:a16="http://schemas.microsoft.com/office/drawing/2014/main" id="{DBB574E4-E4B6-2396-85EF-0AD66A1A20D3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069" y="1680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it-IT" altLang="it-IT" sz="2400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·</a:t>
                </a:r>
              </a:p>
            </p:txBody>
          </p:sp>
          <p:sp>
            <p:nvSpPr>
              <p:cNvPr id="34" name="Text Box 40">
                <a:extLst>
                  <a:ext uri="{FF2B5EF4-FFF2-40B4-BE49-F238E27FC236}">
                    <a16:creationId xmlns:a16="http://schemas.microsoft.com/office/drawing/2014/main" id="{90C8E79F-45BD-F758-CE17-30CFE681FF00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087" y="2021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it-IT" altLang="it-IT" sz="2400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·</a:t>
                </a:r>
              </a:p>
            </p:txBody>
          </p:sp>
          <p:sp>
            <p:nvSpPr>
              <p:cNvPr id="35" name="Text Box 41">
                <a:extLst>
                  <a:ext uri="{FF2B5EF4-FFF2-40B4-BE49-F238E27FC236}">
                    <a16:creationId xmlns:a16="http://schemas.microsoft.com/office/drawing/2014/main" id="{A1B2355C-AF7A-1B6F-9172-E9C0DAB4B843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276" y="1983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it-IT" altLang="it-IT" sz="2400" b="1">
                    <a:solidFill>
                      <a:srgbClr val="000000"/>
                    </a:solidFill>
                    <a:cs typeface="Arial" panose="020B0604020202020204" pitchFamily="34" charset="0"/>
                  </a:rPr>
                  <a:t>·</a:t>
                </a:r>
              </a:p>
            </p:txBody>
          </p:sp>
        </p:grpSp>
        <p:sp>
          <p:nvSpPr>
            <p:cNvPr id="17" name="Line 44">
              <a:extLst>
                <a:ext uri="{FF2B5EF4-FFF2-40B4-BE49-F238E27FC236}">
                  <a16:creationId xmlns:a16="http://schemas.microsoft.com/office/drawing/2014/main" id="{C01EEBE4-FB33-DE38-B425-EF44AC2D9B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52"/>
              <a:ext cx="0" cy="240"/>
            </a:xfrm>
            <a:prstGeom prst="line">
              <a:avLst/>
            </a:prstGeom>
            <a:noFill/>
            <a:ln w="6350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 Box 45">
              <a:extLst>
                <a:ext uri="{FF2B5EF4-FFF2-40B4-BE49-F238E27FC236}">
                  <a16:creationId xmlns:a16="http://schemas.microsoft.com/office/drawing/2014/main" id="{55920C91-27C9-EBB9-6B11-C09C85FC1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2256"/>
              <a:ext cx="3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3200" b="1">
                  <a:solidFill>
                    <a:srgbClr val="000000"/>
                  </a:solidFill>
                  <a:cs typeface="Arial" panose="020B0604020202020204" pitchFamily="34" charset="0"/>
                </a:rPr>
                <a:t>g</a:t>
              </a:r>
            </a:p>
          </p:txBody>
        </p:sp>
      </p:grpSp>
      <p:pic>
        <p:nvPicPr>
          <p:cNvPr id="36" name="Picture 3">
            <a:extLst>
              <a:ext uri="{FF2B5EF4-FFF2-40B4-BE49-F238E27FC236}">
                <a16:creationId xmlns:a16="http://schemas.microsoft.com/office/drawing/2014/main" id="{BE69989B-E4CC-9861-3C19-1F3629712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" b="70569"/>
          <a:stretch>
            <a:fillRect/>
          </a:stretch>
        </p:blipFill>
        <p:spPr bwMode="auto">
          <a:xfrm>
            <a:off x="7222165" y="752115"/>
            <a:ext cx="228282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B8BCC9-A615-0D28-1237-6623897CDD71}"/>
              </a:ext>
            </a:extLst>
          </p:cNvPr>
          <p:cNvGrpSpPr>
            <a:grpSpLocks/>
          </p:cNvGrpSpPr>
          <p:nvPr/>
        </p:nvGrpSpPr>
        <p:grpSpPr bwMode="auto">
          <a:xfrm>
            <a:off x="5007603" y="4547827"/>
            <a:ext cx="3024187" cy="2162175"/>
            <a:chOff x="2744" y="663"/>
            <a:chExt cx="1905" cy="1362"/>
          </a:xfrm>
        </p:grpSpPr>
        <p:pic>
          <p:nvPicPr>
            <p:cNvPr id="38" name="Picture 37" descr="p10p25p46">
              <a:extLst>
                <a:ext uri="{FF2B5EF4-FFF2-40B4-BE49-F238E27FC236}">
                  <a16:creationId xmlns:a16="http://schemas.microsoft.com/office/drawing/2014/main" id="{EC2AEE52-8916-A8AC-74F3-547DF116F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t="1907" r="3305"/>
            <a:stretch>
              <a:fillRect/>
            </a:stretch>
          </p:blipFill>
          <p:spPr bwMode="auto">
            <a:xfrm>
              <a:off x="2744" y="663"/>
              <a:ext cx="1905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21EE7ED4-4C95-3FEF-8BCA-975038A82C8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744" y="996"/>
              <a:ext cx="190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82E4C053-EE9D-732B-06E1-B991E7D30CD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744" y="1328"/>
              <a:ext cx="190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" name="Line 40">
              <a:extLst>
                <a:ext uri="{FF2B5EF4-FFF2-40B4-BE49-F238E27FC236}">
                  <a16:creationId xmlns:a16="http://schemas.microsoft.com/office/drawing/2014/main" id="{9DCA67FE-0DDE-AD58-D6BC-1D5D57CA30A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744" y="1660"/>
              <a:ext cx="190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" name="Line 41">
              <a:extLst>
                <a:ext uri="{FF2B5EF4-FFF2-40B4-BE49-F238E27FC236}">
                  <a16:creationId xmlns:a16="http://schemas.microsoft.com/office/drawing/2014/main" id="{A5CF26B8-2A8B-3CB9-B8CD-012E819F365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744" y="2015"/>
              <a:ext cx="190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" name="Line 42">
              <a:extLst>
                <a:ext uri="{FF2B5EF4-FFF2-40B4-BE49-F238E27FC236}">
                  <a16:creationId xmlns:a16="http://schemas.microsoft.com/office/drawing/2014/main" id="{939D9770-CCE5-D35B-97A4-FE3CBC1CD47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744" y="663"/>
              <a:ext cx="190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4" name="Line 43">
              <a:extLst>
                <a:ext uri="{FF2B5EF4-FFF2-40B4-BE49-F238E27FC236}">
                  <a16:creationId xmlns:a16="http://schemas.microsoft.com/office/drawing/2014/main" id="{BEC8DDE6-0399-D241-383F-54B58F3C558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386" y="663"/>
              <a:ext cx="0" cy="135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5" name="Line 44">
              <a:extLst>
                <a:ext uri="{FF2B5EF4-FFF2-40B4-BE49-F238E27FC236}">
                  <a16:creationId xmlns:a16="http://schemas.microsoft.com/office/drawing/2014/main" id="{FB4860EF-26C9-DFB6-4E99-E9674D8B0C8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020" y="663"/>
              <a:ext cx="0" cy="997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6" name="Line 45">
              <a:extLst>
                <a:ext uri="{FF2B5EF4-FFF2-40B4-BE49-F238E27FC236}">
                  <a16:creationId xmlns:a16="http://schemas.microsoft.com/office/drawing/2014/main" id="{8F2EAB48-4A76-8137-4FDD-0AA4E03E917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649" y="663"/>
              <a:ext cx="0" cy="136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" name="Line 46">
              <a:extLst>
                <a:ext uri="{FF2B5EF4-FFF2-40B4-BE49-F238E27FC236}">
                  <a16:creationId xmlns:a16="http://schemas.microsoft.com/office/drawing/2014/main" id="{07D0CE91-D37B-449A-0DB4-65F9A72F176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744" y="663"/>
              <a:ext cx="0" cy="135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" name="Text Box 47">
              <a:extLst>
                <a:ext uri="{FF2B5EF4-FFF2-40B4-BE49-F238E27FC236}">
                  <a16:creationId xmlns:a16="http://schemas.microsoft.com/office/drawing/2014/main" id="{D2E28C74-13D4-B3A3-516E-F58162C433D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831" y="996"/>
              <a:ext cx="189" cy="126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it-IT" sz="700" b="1">
                  <a:solidFill>
                    <a:srgbClr val="000000"/>
                  </a:solidFill>
                  <a:cs typeface="Arial" panose="020B0604020202020204" pitchFamily="34" charset="0"/>
                </a:rPr>
                <a:t>B4</a:t>
              </a:r>
            </a:p>
          </p:txBody>
        </p:sp>
        <p:sp>
          <p:nvSpPr>
            <p:cNvPr id="49" name="Text Box 48">
              <a:extLst>
                <a:ext uri="{FF2B5EF4-FFF2-40B4-BE49-F238E27FC236}">
                  <a16:creationId xmlns:a16="http://schemas.microsoft.com/office/drawing/2014/main" id="{B020252B-65C2-D279-EF90-5708E98D993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459" y="996"/>
              <a:ext cx="189" cy="126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it-IT" sz="700" b="1">
                  <a:solidFill>
                    <a:srgbClr val="000000"/>
                  </a:solidFill>
                  <a:cs typeface="Arial" panose="020B0604020202020204" pitchFamily="34" charset="0"/>
                </a:rPr>
                <a:t>B5</a:t>
              </a:r>
            </a:p>
          </p:txBody>
        </p:sp>
        <p:sp>
          <p:nvSpPr>
            <p:cNvPr id="50" name="Text Box 49">
              <a:extLst>
                <a:ext uri="{FF2B5EF4-FFF2-40B4-BE49-F238E27FC236}">
                  <a16:creationId xmlns:a16="http://schemas.microsoft.com/office/drawing/2014/main" id="{8CD3CD3F-DF5C-5B23-8C02-A374CA671E5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203" y="996"/>
              <a:ext cx="189" cy="126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it-IT" sz="700" b="1">
                  <a:solidFill>
                    <a:srgbClr val="000000"/>
                  </a:solidFill>
                  <a:cs typeface="Arial" panose="020B0604020202020204" pitchFamily="34" charset="0"/>
                </a:rPr>
                <a:t>B3</a:t>
              </a:r>
            </a:p>
          </p:txBody>
        </p:sp>
        <p:sp>
          <p:nvSpPr>
            <p:cNvPr id="51" name="Text Box 50">
              <a:extLst>
                <a:ext uri="{FF2B5EF4-FFF2-40B4-BE49-F238E27FC236}">
                  <a16:creationId xmlns:a16="http://schemas.microsoft.com/office/drawing/2014/main" id="{2B7CDC04-88AD-CA96-DECD-BBF9BAC2A10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831" y="1326"/>
              <a:ext cx="189" cy="126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it-IT" sz="700" b="1">
                  <a:solidFill>
                    <a:srgbClr val="000000"/>
                  </a:solidFill>
                  <a:cs typeface="Arial" panose="020B0604020202020204" pitchFamily="34" charset="0"/>
                </a:rPr>
                <a:t>C4</a:t>
              </a:r>
            </a:p>
          </p:txBody>
        </p:sp>
        <p:sp>
          <p:nvSpPr>
            <p:cNvPr id="52" name="Text Box 51">
              <a:extLst>
                <a:ext uri="{FF2B5EF4-FFF2-40B4-BE49-F238E27FC236}">
                  <a16:creationId xmlns:a16="http://schemas.microsoft.com/office/drawing/2014/main" id="{1D66883E-A369-0697-9444-C46FD0394D9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459" y="1326"/>
              <a:ext cx="189" cy="126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it-IT" sz="700" b="1">
                  <a:solidFill>
                    <a:srgbClr val="000000"/>
                  </a:solidFill>
                  <a:cs typeface="Arial" panose="020B0604020202020204" pitchFamily="34" charset="0"/>
                </a:rPr>
                <a:t>C5</a:t>
              </a:r>
            </a:p>
          </p:txBody>
        </p:sp>
        <p:sp>
          <p:nvSpPr>
            <p:cNvPr id="53" name="Text Box 52">
              <a:extLst>
                <a:ext uri="{FF2B5EF4-FFF2-40B4-BE49-F238E27FC236}">
                  <a16:creationId xmlns:a16="http://schemas.microsoft.com/office/drawing/2014/main" id="{10B237F7-E4F2-A777-B395-9D7772955E3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203" y="1326"/>
              <a:ext cx="189" cy="126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it-IT" sz="700" b="1">
                  <a:solidFill>
                    <a:srgbClr val="000000"/>
                  </a:solidFill>
                  <a:cs typeface="Arial" panose="020B0604020202020204" pitchFamily="34" charset="0"/>
                </a:rPr>
                <a:t>C3</a:t>
              </a:r>
            </a:p>
          </p:txBody>
        </p:sp>
        <p:sp>
          <p:nvSpPr>
            <p:cNvPr id="54" name="Text Box 53">
              <a:extLst>
                <a:ext uri="{FF2B5EF4-FFF2-40B4-BE49-F238E27FC236}">
                  <a16:creationId xmlns:a16="http://schemas.microsoft.com/office/drawing/2014/main" id="{F99C63DD-7357-76A8-19DA-C33E427D297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101" y="1899"/>
              <a:ext cx="280" cy="126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it-IT" sz="700" b="1">
                  <a:solidFill>
                    <a:srgbClr val="000000"/>
                  </a:solidFill>
                  <a:cs typeface="Arial" panose="020B0604020202020204" pitchFamily="34" charset="0"/>
                </a:rPr>
                <a:t>CORE</a:t>
              </a:r>
            </a:p>
          </p:txBody>
        </p:sp>
        <p:sp>
          <p:nvSpPr>
            <p:cNvPr id="55" name="Text Box 54">
              <a:extLst>
                <a:ext uri="{FF2B5EF4-FFF2-40B4-BE49-F238E27FC236}">
                  <a16:creationId xmlns:a16="http://schemas.microsoft.com/office/drawing/2014/main" id="{6F9F9E68-A4E7-D625-54E3-625B91666EE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830" y="663"/>
              <a:ext cx="191" cy="125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it-IT" sz="700" b="1">
                  <a:solidFill>
                    <a:srgbClr val="000000"/>
                  </a:solidFill>
                  <a:cs typeface="Arial" panose="020B0604020202020204" pitchFamily="34" charset="0"/>
                </a:rPr>
                <a:t>A4</a:t>
              </a:r>
            </a:p>
          </p:txBody>
        </p:sp>
        <p:sp>
          <p:nvSpPr>
            <p:cNvPr id="56" name="Text Box 55">
              <a:extLst>
                <a:ext uri="{FF2B5EF4-FFF2-40B4-BE49-F238E27FC236}">
                  <a16:creationId xmlns:a16="http://schemas.microsoft.com/office/drawing/2014/main" id="{3B6BB882-0024-D1D2-1F72-8530DB7BE68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458" y="663"/>
              <a:ext cx="191" cy="125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it-IT" sz="700" b="1">
                  <a:solidFill>
                    <a:srgbClr val="000000"/>
                  </a:solidFill>
                  <a:cs typeface="Arial" panose="020B0604020202020204" pitchFamily="34" charset="0"/>
                </a:rPr>
                <a:t>A5</a:t>
              </a:r>
            </a:p>
          </p:txBody>
        </p:sp>
        <p:sp>
          <p:nvSpPr>
            <p:cNvPr id="57" name="Text Box 56">
              <a:extLst>
                <a:ext uri="{FF2B5EF4-FFF2-40B4-BE49-F238E27FC236}">
                  <a16:creationId xmlns:a16="http://schemas.microsoft.com/office/drawing/2014/main" id="{35DCBC3E-8CBD-BECD-BADE-05D04AA0031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202" y="663"/>
              <a:ext cx="191" cy="125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it-IT" sz="700" b="1">
                  <a:solidFill>
                    <a:srgbClr val="000000"/>
                  </a:solidFill>
                  <a:cs typeface="Arial" panose="020B0604020202020204" pitchFamily="34" charset="0"/>
                </a:rPr>
                <a:t>A3</a:t>
              </a:r>
            </a:p>
          </p:txBody>
        </p:sp>
        <p:sp>
          <p:nvSpPr>
            <p:cNvPr id="58" name="Line 57">
              <a:extLst>
                <a:ext uri="{FF2B5EF4-FFF2-40B4-BE49-F238E27FC236}">
                  <a16:creationId xmlns:a16="http://schemas.microsoft.com/office/drawing/2014/main" id="{E2F4C9E7-105E-2B14-1CCF-2DA672217C6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631" y="1812"/>
              <a:ext cx="15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9" name="Line 58">
              <a:extLst>
                <a:ext uri="{FF2B5EF4-FFF2-40B4-BE49-F238E27FC236}">
                  <a16:creationId xmlns:a16="http://schemas.microsoft.com/office/drawing/2014/main" id="{97603318-8537-B4B1-65C8-AB24260B106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631" y="1906"/>
              <a:ext cx="15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0" name="Text Box 59">
              <a:extLst>
                <a:ext uri="{FF2B5EF4-FFF2-40B4-BE49-F238E27FC236}">
                  <a16:creationId xmlns:a16="http://schemas.microsoft.com/office/drawing/2014/main" id="{95B5D633-9634-A5BC-2096-9970DD289CC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785" y="1706"/>
              <a:ext cx="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it-IT" sz="1200">
                  <a:solidFill>
                    <a:srgbClr val="000000"/>
                  </a:solidFill>
                  <a:cs typeface="Arial" panose="020B0604020202020204" pitchFamily="34" charset="0"/>
                </a:rPr>
                <a:t>measured</a:t>
              </a:r>
              <a:br>
                <a:rPr lang="en-US" altLang="it-IT" sz="1200">
                  <a:solidFill>
                    <a:srgbClr val="000000"/>
                  </a:solidFill>
                  <a:cs typeface="Arial" panose="020B0604020202020204" pitchFamily="34" charset="0"/>
                </a:rPr>
              </a:br>
              <a:r>
                <a:rPr lang="en-US" altLang="it-IT" sz="1200">
                  <a:solidFill>
                    <a:srgbClr val="000000"/>
                  </a:solidFill>
                  <a:cs typeface="Arial" panose="020B0604020202020204" pitchFamily="34" charset="0"/>
                </a:rPr>
                <a:t>calculated</a:t>
              </a:r>
            </a:p>
          </p:txBody>
        </p:sp>
      </p:grpSp>
      <p:sp>
        <p:nvSpPr>
          <p:cNvPr id="61" name="Text Box 5">
            <a:extLst>
              <a:ext uri="{FF2B5EF4-FFF2-40B4-BE49-F238E27FC236}">
                <a16:creationId xmlns:a16="http://schemas.microsoft.com/office/drawing/2014/main" id="{C3E3E653-4226-381D-78C5-E4E8E643E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9403" y="3323865"/>
            <a:ext cx="2808287" cy="738187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1400" b="1" dirty="0" err="1">
                <a:solidFill>
                  <a:srgbClr val="000000"/>
                </a:solidFill>
                <a:cs typeface="Arial" charset="0"/>
              </a:rPr>
              <a:t>Deconvolution</a:t>
            </a:r>
            <a:r>
              <a:rPr lang="it-IT" sz="1400" b="1" dirty="0">
                <a:solidFill>
                  <a:srgbClr val="000000"/>
                </a:solidFill>
                <a:cs typeface="Arial" charset="0"/>
              </a:rPr>
              <a:t> of the </a:t>
            </a:r>
            <a:r>
              <a:rPr lang="it-IT" sz="1400" b="1" dirty="0" err="1">
                <a:solidFill>
                  <a:srgbClr val="000000"/>
                </a:solidFill>
                <a:cs typeface="Arial" charset="0"/>
              </a:rPr>
              <a:t>recorded</a:t>
            </a:r>
            <a:r>
              <a:rPr lang="it-IT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cs typeface="Arial" charset="0"/>
              </a:rPr>
              <a:t>waves</a:t>
            </a:r>
            <a:r>
              <a:rPr lang="it-IT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cs typeface="Arial" charset="0"/>
              </a:rPr>
              <a:t>through</a:t>
            </a:r>
            <a:r>
              <a:rPr lang="it-IT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cs typeface="Arial" charset="0"/>
              </a:rPr>
              <a:t>comparison</a:t>
            </a:r>
            <a:r>
              <a:rPr lang="it-IT" sz="1400" b="1" dirty="0">
                <a:solidFill>
                  <a:srgbClr val="000000"/>
                </a:solidFill>
                <a:cs typeface="Arial" charset="0"/>
              </a:rPr>
              <a:t> with </a:t>
            </a:r>
            <a:r>
              <a:rPr lang="it-IT" sz="1400" b="1" dirty="0" err="1">
                <a:solidFill>
                  <a:srgbClr val="000000"/>
                </a:solidFill>
                <a:cs typeface="Arial" charset="0"/>
              </a:rPr>
              <a:t>reference</a:t>
            </a:r>
            <a:r>
              <a:rPr lang="it-IT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cs typeface="Arial" charset="0"/>
              </a:rPr>
              <a:t>signals</a:t>
            </a:r>
            <a:r>
              <a:rPr lang="it-IT" sz="1400" b="1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790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Image 5" descr="_STR7931.jpg">
            <a:extLst>
              <a:ext uri="{FF2B5EF4-FFF2-40B4-BE49-F238E27FC236}">
                <a16:creationId xmlns:a16="http://schemas.microsoft.com/office/drawing/2014/main" id="{C86AB7D8-92DC-1AA2-D251-3E8958F2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190" y="3481143"/>
            <a:ext cx="122872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">
            <a:extLst>
              <a:ext uri="{FF2B5EF4-FFF2-40B4-BE49-F238E27FC236}">
                <a16:creationId xmlns:a16="http://schemas.microsoft.com/office/drawing/2014/main" id="{2B25D48A-F983-1BCA-337F-885C3666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853" y="3651006"/>
            <a:ext cx="1622425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DF636145-1122-C0C2-3ED0-E13220231889}"/>
              </a:ext>
            </a:extLst>
          </p:cNvPr>
          <p:cNvSpPr txBox="1">
            <a:spLocks noChangeArrowheads="1"/>
          </p:cNvSpPr>
          <p:nvPr/>
        </p:nvSpPr>
        <p:spPr>
          <a:xfrm>
            <a:off x="872128" y="746675"/>
            <a:ext cx="8305800" cy="9144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dirty="0"/>
              <a:t>The AGATA time line</a:t>
            </a: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B5352E9D-87CE-448F-63C2-2187AF28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93" b="12888"/>
          <a:stretch>
            <a:fillRect/>
          </a:stretch>
        </p:blipFill>
        <p:spPr bwMode="auto">
          <a:xfrm>
            <a:off x="1784940" y="3631956"/>
            <a:ext cx="14509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BFF624B-EB64-521D-B7C2-62E5B4F6532F}"/>
              </a:ext>
            </a:extLst>
          </p:cNvPr>
          <p:cNvSpPr txBox="1"/>
          <p:nvPr/>
        </p:nvSpPr>
        <p:spPr>
          <a:xfrm>
            <a:off x="1578565" y="3019181"/>
            <a:ext cx="1657350" cy="3683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dirty="0">
                <a:solidFill>
                  <a:schemeClr val="tx1"/>
                </a:solidFill>
              </a:rPr>
              <a:t>AGATA@LNL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FCA34CB-2D62-7156-BDD3-36A1BF39541F}"/>
              </a:ext>
            </a:extLst>
          </p:cNvPr>
          <p:cNvSpPr txBox="1"/>
          <p:nvPr/>
        </p:nvSpPr>
        <p:spPr>
          <a:xfrm>
            <a:off x="5425078" y="3019181"/>
            <a:ext cx="1964550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dirty="0"/>
              <a:t>AGATA@GANIL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A2F0BD7-1047-00DE-B810-A7C8CCD69425}"/>
              </a:ext>
            </a:extLst>
          </p:cNvPr>
          <p:cNvSpPr txBox="1"/>
          <p:nvPr/>
        </p:nvSpPr>
        <p:spPr>
          <a:xfrm>
            <a:off x="3655015" y="3036643"/>
            <a:ext cx="1622425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dirty="0"/>
              <a:t>AGATA@GSI</a:t>
            </a:r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7BCB94BB-803F-1AE6-BE5F-A5BE16D5E56C}"/>
              </a:ext>
            </a:extLst>
          </p:cNvPr>
          <p:cNvSpPr/>
          <p:nvPr/>
        </p:nvSpPr>
        <p:spPr>
          <a:xfrm>
            <a:off x="2948578" y="5582993"/>
            <a:ext cx="1103312" cy="558800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  <p:sp>
        <p:nvSpPr>
          <p:cNvPr id="13" name="Freccia destra 12">
            <a:extLst>
              <a:ext uri="{FF2B5EF4-FFF2-40B4-BE49-F238E27FC236}">
                <a16:creationId xmlns:a16="http://schemas.microsoft.com/office/drawing/2014/main" id="{53AB5093-A5AD-BCC7-D5C4-0E547674F766}"/>
              </a:ext>
            </a:extLst>
          </p:cNvPr>
          <p:cNvSpPr/>
          <p:nvPr/>
        </p:nvSpPr>
        <p:spPr>
          <a:xfrm>
            <a:off x="4990103" y="5582993"/>
            <a:ext cx="1101725" cy="558800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EBE85A5-F211-7060-91F8-7A2387310090}"/>
              </a:ext>
            </a:extLst>
          </p:cNvPr>
          <p:cNvSpPr/>
          <p:nvPr/>
        </p:nvSpPr>
        <p:spPr>
          <a:xfrm>
            <a:off x="2057990" y="5678243"/>
            <a:ext cx="698500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dirty="0"/>
              <a:t>2009</a:t>
            </a:r>
            <a:r>
              <a:rPr lang="en-US" dirty="0"/>
              <a:t> 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AC25F83-0B7F-CA28-98CC-5F0492312776}"/>
              </a:ext>
            </a:extLst>
          </p:cNvPr>
          <p:cNvSpPr txBox="1"/>
          <p:nvPr/>
        </p:nvSpPr>
        <p:spPr>
          <a:xfrm>
            <a:off x="8652465" y="5678243"/>
            <a:ext cx="1379538" cy="3381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600" dirty="0"/>
              <a:t>2021-2025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89BF607-A619-603B-ACA0-8F1B093EA848}"/>
              </a:ext>
            </a:extLst>
          </p:cNvPr>
          <p:cNvSpPr/>
          <p:nvPr/>
        </p:nvSpPr>
        <p:spPr>
          <a:xfrm>
            <a:off x="4186828" y="5678243"/>
            <a:ext cx="679450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dirty="0"/>
              <a:t>2011</a:t>
            </a:r>
            <a:r>
              <a:rPr lang="en-US" dirty="0"/>
              <a:t> </a:t>
            </a:r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2A68081-ABE2-9FE3-B157-226877A0D733}"/>
              </a:ext>
            </a:extLst>
          </p:cNvPr>
          <p:cNvSpPr/>
          <p:nvPr/>
        </p:nvSpPr>
        <p:spPr>
          <a:xfrm>
            <a:off x="6261690" y="5678243"/>
            <a:ext cx="698500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dirty="0"/>
              <a:t>2014</a:t>
            </a:r>
            <a:r>
              <a:rPr lang="en-US" dirty="0"/>
              <a:t> </a:t>
            </a:r>
            <a:endParaRPr lang="it-IT" dirty="0"/>
          </a:p>
        </p:txBody>
      </p:sp>
      <p:sp>
        <p:nvSpPr>
          <p:cNvPr id="18" name="Freccia destra 14">
            <a:extLst>
              <a:ext uri="{FF2B5EF4-FFF2-40B4-BE49-F238E27FC236}">
                <a16:creationId xmlns:a16="http://schemas.microsoft.com/office/drawing/2014/main" id="{2136CE6B-0C78-2241-DE76-0EC6140F71CC}"/>
              </a:ext>
            </a:extLst>
          </p:cNvPr>
          <p:cNvSpPr/>
          <p:nvPr/>
        </p:nvSpPr>
        <p:spPr>
          <a:xfrm>
            <a:off x="7172915" y="5582993"/>
            <a:ext cx="1379538" cy="558800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pic>
        <p:nvPicPr>
          <p:cNvPr id="19" name="Google Shape;206;p34">
            <a:extLst>
              <a:ext uri="{FF2B5EF4-FFF2-40B4-BE49-F238E27FC236}">
                <a16:creationId xmlns:a16="http://schemas.microsoft.com/office/drawing/2014/main" id="{FD75AFFC-758D-6488-B784-5D2FB47D0DD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25775" r="31197" b="29906"/>
          <a:stretch>
            <a:fillRect/>
          </a:stretch>
        </p:blipFill>
        <p:spPr bwMode="auto">
          <a:xfrm>
            <a:off x="7758703" y="2774706"/>
            <a:ext cx="1754187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eft-right Arrow 1">
            <a:extLst>
              <a:ext uri="{FF2B5EF4-FFF2-40B4-BE49-F238E27FC236}">
                <a16:creationId xmlns:a16="http://schemas.microsoft.com/office/drawing/2014/main" id="{22FF2030-D3DD-BC59-036A-C46E8A98F570}"/>
              </a:ext>
            </a:extLst>
          </p:cNvPr>
          <p:cNvSpPr/>
          <p:nvPr/>
        </p:nvSpPr>
        <p:spPr>
          <a:xfrm>
            <a:off x="1880190" y="6533906"/>
            <a:ext cx="5741988" cy="214312"/>
          </a:xfrm>
          <a:prstGeom prst="leftRight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2" name="Left-right Arrow 2">
            <a:extLst>
              <a:ext uri="{FF2B5EF4-FFF2-40B4-BE49-F238E27FC236}">
                <a16:creationId xmlns:a16="http://schemas.microsoft.com/office/drawing/2014/main" id="{FC3D3340-BE6C-5755-B3EB-CD22E77E3642}"/>
              </a:ext>
            </a:extLst>
          </p:cNvPr>
          <p:cNvSpPr/>
          <p:nvPr/>
        </p:nvSpPr>
        <p:spPr>
          <a:xfrm>
            <a:off x="7766640" y="6533906"/>
            <a:ext cx="2470150" cy="204787"/>
          </a:xfrm>
          <a:prstGeom prst="leftRight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9B621F2E-72C8-71F6-CD9C-138932A59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828" y="6160843"/>
            <a:ext cx="1381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400" b="1">
                <a:solidFill>
                  <a:srgbClr val="7030A0"/>
                </a:solidFill>
              </a:rPr>
              <a:t>Phase 1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3356B990-7F96-BEB7-FEB2-504823F70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640" y="6184656"/>
            <a:ext cx="1381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400" b="1">
                <a:solidFill>
                  <a:srgbClr val="7030A0"/>
                </a:solidFill>
              </a:rPr>
              <a:t>Phase 2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E94C586E-5C54-43BE-9CC2-A70340BB780D}"/>
              </a:ext>
            </a:extLst>
          </p:cNvPr>
          <p:cNvSpPr txBox="1"/>
          <p:nvPr/>
        </p:nvSpPr>
        <p:spPr>
          <a:xfrm>
            <a:off x="7260228" y="5289306"/>
            <a:ext cx="2751137" cy="3079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1400" dirty="0"/>
              <a:t>M. </a:t>
            </a:r>
            <a:r>
              <a:rPr lang="it-IT" sz="1400" dirty="0" err="1"/>
              <a:t>Zielinska</a:t>
            </a:r>
            <a:r>
              <a:rPr lang="it-IT" sz="1400" dirty="0"/>
              <a:t> </a:t>
            </a:r>
            <a:r>
              <a:rPr lang="it-IT" sz="1400" dirty="0" err="1"/>
              <a:t>physics</a:t>
            </a:r>
            <a:r>
              <a:rPr lang="it-IT" sz="1400" dirty="0"/>
              <a:t> coordinator 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177AA8C6-8F0A-BD48-3457-A2D5BECCF991}"/>
              </a:ext>
            </a:extLst>
          </p:cNvPr>
          <p:cNvSpPr txBox="1"/>
          <p:nvPr/>
        </p:nvSpPr>
        <p:spPr>
          <a:xfrm>
            <a:off x="10236790" y="4014543"/>
            <a:ext cx="314325" cy="4603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2400" dirty="0"/>
              <a:t>?</a:t>
            </a:r>
          </a:p>
        </p:txBody>
      </p:sp>
      <p:sp>
        <p:nvSpPr>
          <p:cNvPr id="27" name="Freccia destra 13">
            <a:extLst>
              <a:ext uri="{FF2B5EF4-FFF2-40B4-BE49-F238E27FC236}">
                <a16:creationId xmlns:a16="http://schemas.microsoft.com/office/drawing/2014/main" id="{F3E1EEEF-C832-15AB-E32D-FFC86DECD2CF}"/>
              </a:ext>
            </a:extLst>
          </p:cNvPr>
          <p:cNvSpPr/>
          <p:nvPr/>
        </p:nvSpPr>
        <p:spPr>
          <a:xfrm>
            <a:off x="9630365" y="3995493"/>
            <a:ext cx="501650" cy="558800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  <p:pic>
        <p:nvPicPr>
          <p:cNvPr id="28" name="Immagine 3" descr="Screen Shot 2014-09-17 at 18.02.42.png">
            <a:extLst>
              <a:ext uri="{FF2B5EF4-FFF2-40B4-BE49-F238E27FC236}">
                <a16:creationId xmlns:a16="http://schemas.microsoft.com/office/drawing/2014/main" id="{9C80222C-3DC9-8A30-190D-29772F380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928" y="2612781"/>
            <a:ext cx="1398587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3">
            <a:extLst>
              <a:ext uri="{FF2B5EF4-FFF2-40B4-BE49-F238E27FC236}">
                <a16:creationId xmlns:a16="http://schemas.microsoft.com/office/drawing/2014/main" id="{F45E9600-CFB1-3635-D2F3-812902A3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828" y="742706"/>
            <a:ext cx="3255962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asellaDiTesto 4">
            <a:extLst>
              <a:ext uri="{FF2B5EF4-FFF2-40B4-BE49-F238E27FC236}">
                <a16:creationId xmlns:a16="http://schemas.microsoft.com/office/drawing/2014/main" id="{F5ED17CE-0768-14EA-EE36-B64099C99573}"/>
              </a:ext>
            </a:extLst>
          </p:cNvPr>
          <p:cNvSpPr txBox="1"/>
          <p:nvPr/>
        </p:nvSpPr>
        <p:spPr>
          <a:xfrm>
            <a:off x="7855540" y="2998543"/>
            <a:ext cx="1657350" cy="3683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dirty="0"/>
              <a:t>AGATA@LNL</a:t>
            </a: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C53F5BF5-5FCD-D386-BB0F-904800648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690" y="515693"/>
            <a:ext cx="2854325" cy="369888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/>
              <a:t>Celebration 10(+2) years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68AB9A3-8923-877D-02DB-1AAF1CAA0CB2}"/>
              </a:ext>
            </a:extLst>
          </p:cNvPr>
          <p:cNvSpPr txBox="1"/>
          <p:nvPr/>
        </p:nvSpPr>
        <p:spPr>
          <a:xfrm>
            <a:off x="659219" y="1807535"/>
            <a:ext cx="3441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MoU</a:t>
            </a:r>
            <a:r>
              <a:rPr lang="it-IT" sz="2000" dirty="0"/>
              <a:t> </a:t>
            </a:r>
            <a:r>
              <a:rPr lang="it-IT" sz="2000" dirty="0" err="1"/>
              <a:t>signed</a:t>
            </a:r>
            <a:r>
              <a:rPr lang="it-IT" sz="2000" dirty="0"/>
              <a:t> for a 3𝜋 array</a:t>
            </a:r>
          </a:p>
        </p:txBody>
      </p:sp>
    </p:spTree>
    <p:extLst>
      <p:ext uri="{BB962C8B-B14F-4D97-AF65-F5344CB8AC3E}">
        <p14:creationId xmlns:p14="http://schemas.microsoft.com/office/powerpoint/2010/main" val="698439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2DE079-4F35-C577-5DC4-A9EFBD5A1DE8}"/>
              </a:ext>
            </a:extLst>
          </p:cNvPr>
          <p:cNvSpPr txBox="1">
            <a:spLocks noChangeArrowheads="1"/>
          </p:cNvSpPr>
          <p:nvPr/>
        </p:nvSpPr>
        <p:spPr>
          <a:xfrm>
            <a:off x="49841" y="319088"/>
            <a:ext cx="7772400" cy="9144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it-IT" dirty="0"/>
              <a:t>Complementary detectors </a:t>
            </a:r>
          </a:p>
        </p:txBody>
      </p:sp>
      <p:pic>
        <p:nvPicPr>
          <p:cNvPr id="7" name="Picture 10" descr="A picture containing indoor, blue, equipment, cluttered&#10;&#10;Description automatically generated">
            <a:extLst>
              <a:ext uri="{FF2B5EF4-FFF2-40B4-BE49-F238E27FC236}">
                <a16:creationId xmlns:a16="http://schemas.microsoft.com/office/drawing/2014/main" id="{BDE7039A-178A-4B74-7598-719194C49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26" y="4845330"/>
            <a:ext cx="197485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AD3ECC49-F335-27B2-95D6-3E2EA881E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13" y="3391180"/>
            <a:ext cx="1881188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CDE9C3DB-D135-2064-BE8F-753003ADA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8" r="15125"/>
          <a:stretch>
            <a:fillRect/>
          </a:stretch>
        </p:blipFill>
        <p:spPr bwMode="auto">
          <a:xfrm>
            <a:off x="4730713" y="4745318"/>
            <a:ext cx="18827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A7EDA29-0AA0-AE8A-1EB0-4EB98AA22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29"/>
          <a:stretch>
            <a:fillRect/>
          </a:stretch>
        </p:blipFill>
        <p:spPr bwMode="auto">
          <a:xfrm>
            <a:off x="1412838" y="5135843"/>
            <a:ext cx="11017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548D177C-8778-8E32-52D1-405B90484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7" t="20432" r="14610" b="14853"/>
          <a:stretch>
            <a:fillRect/>
          </a:stretch>
        </p:blipFill>
        <p:spPr bwMode="auto">
          <a:xfrm>
            <a:off x="1177095" y="3505750"/>
            <a:ext cx="1152525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0EF7E1B6-4509-63A6-1608-A22611CBD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26" y="3442261"/>
            <a:ext cx="16573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C1BBA14-1720-0656-4515-411998D04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19315" y="4951413"/>
            <a:ext cx="125888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DB6669DE-869C-2311-2B8F-3F45C629E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18284" y="4917282"/>
            <a:ext cx="1597025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FBC8BFE6-7017-0BF9-5D2B-728543445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2478" y="6369050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/>
              <a:t>NEDA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F8D5FC35-539F-E808-2E99-EB0C46E2C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6165" y="6224588"/>
            <a:ext cx="788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/>
              <a:t>GRIT</a:t>
            </a:r>
          </a:p>
        </p:txBody>
      </p:sp>
      <p:pic>
        <p:nvPicPr>
          <p:cNvPr id="24" name="Picture 11">
            <a:extLst>
              <a:ext uri="{FF2B5EF4-FFF2-40B4-BE49-F238E27FC236}">
                <a16:creationId xmlns:a16="http://schemas.microsoft.com/office/drawing/2014/main" id="{4B2D7204-D4E3-F025-8BDD-C5E39F3AE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978" y="2663825"/>
            <a:ext cx="21812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3">
            <a:extLst>
              <a:ext uri="{FF2B5EF4-FFF2-40B4-BE49-F238E27FC236}">
                <a16:creationId xmlns:a16="http://schemas.microsoft.com/office/drawing/2014/main" id="{72131716-E089-7EEA-F897-DCFD86402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7290" y="3140075"/>
            <a:ext cx="865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/>
              <a:t>PARIS</a:t>
            </a:r>
          </a:p>
        </p:txBody>
      </p:sp>
      <p:pic>
        <p:nvPicPr>
          <p:cNvPr id="27" name="Picture 22" descr="Diagram&#10;&#10;Description automatically generated">
            <a:extLst>
              <a:ext uri="{FF2B5EF4-FFF2-40B4-BE49-F238E27FC236}">
                <a16:creationId xmlns:a16="http://schemas.microsoft.com/office/drawing/2014/main" id="{8EB4AFB0-ECD7-6251-ECB8-1623ACBD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1" t="26184" r="24232" b="24905"/>
          <a:stretch>
            <a:fillRect/>
          </a:stretch>
        </p:blipFill>
        <p:spPr bwMode="auto">
          <a:xfrm>
            <a:off x="5338726" y="1811618"/>
            <a:ext cx="10985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5">
            <a:extLst>
              <a:ext uri="{FF2B5EF4-FFF2-40B4-BE49-F238E27FC236}">
                <a16:creationId xmlns:a16="http://schemas.microsoft.com/office/drawing/2014/main" id="{03BA4BDD-D771-140E-AA5B-B55EC2BE4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2253" y="1079500"/>
            <a:ext cx="2995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/>
              <a:t>Targets: CTADIR + SUGAR</a:t>
            </a: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FCEEA1CD-36C0-81E4-A7D5-D14D77CF2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r="27344"/>
          <a:stretch>
            <a:fillRect/>
          </a:stretch>
        </p:blipFill>
        <p:spPr bwMode="auto">
          <a:xfrm>
            <a:off x="8119103" y="1517650"/>
            <a:ext cx="15335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F9CD5071-3DB9-6983-0BD7-2F7D7806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803" y="1517650"/>
            <a:ext cx="15716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le 6">
            <a:extLst>
              <a:ext uri="{FF2B5EF4-FFF2-40B4-BE49-F238E27FC236}">
                <a16:creationId xmlns:a16="http://schemas.microsoft.com/office/drawing/2014/main" id="{7A243520-84FF-5540-D47E-518D1255EB1A}"/>
              </a:ext>
            </a:extLst>
          </p:cNvPr>
          <p:cNvSpPr/>
          <p:nvPr/>
        </p:nvSpPr>
        <p:spPr>
          <a:xfrm>
            <a:off x="7722228" y="1079500"/>
            <a:ext cx="3729037" cy="562610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9D6F8D58-3047-1204-CD53-93556584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828" y="2719388"/>
            <a:ext cx="16319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4E21C9D5-8EAF-A2D3-FBE9-F701FE30AAE6}"/>
              </a:ext>
            </a:extLst>
          </p:cNvPr>
          <p:cNvSpPr/>
          <p:nvPr/>
        </p:nvSpPr>
        <p:spPr>
          <a:xfrm>
            <a:off x="554777" y="1106768"/>
            <a:ext cx="6119036" cy="56261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838C376-1779-08C8-33B0-8B700608E391}"/>
              </a:ext>
            </a:extLst>
          </p:cNvPr>
          <p:cNvSpPr txBox="1"/>
          <p:nvPr/>
        </p:nvSpPr>
        <p:spPr>
          <a:xfrm>
            <a:off x="1154447" y="1168180"/>
            <a:ext cx="33345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PRISMA/VAMOS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GAL-TRACE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EUCLIDES/DIAMANT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SPIDER/annular CD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LaBr3/PARIS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PLUNGER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NEDA/Neutron Wall</a:t>
            </a:r>
          </a:p>
        </p:txBody>
      </p:sp>
    </p:spTree>
    <p:extLst>
      <p:ext uri="{BB962C8B-B14F-4D97-AF65-F5344CB8AC3E}">
        <p14:creationId xmlns:p14="http://schemas.microsoft.com/office/powerpoint/2010/main" val="3801968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6C9AD8-195F-F87E-069C-79604D6172A3}"/>
              </a:ext>
            </a:extLst>
          </p:cNvPr>
          <p:cNvSpPr txBox="1"/>
          <p:nvPr/>
        </p:nvSpPr>
        <p:spPr>
          <a:xfrm>
            <a:off x="5254352" y="6355819"/>
            <a:ext cx="3556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>
                <a:effectLst/>
              </a:rPr>
              <a:t>W. Raniero et al. nuovo Cim, 44, 1–5 (2021)</a:t>
            </a:r>
            <a:endParaRPr lang="en-GB" sz="1200">
              <a:effectLst/>
            </a:endParaRPr>
          </a:p>
          <a:p>
            <a:r>
              <a:rPr lang="en-GB" sz="1200" i="1">
                <a:effectLst/>
              </a:rPr>
              <a:t>D. De Salvador et al. Patent WO 2021/214028 A1</a:t>
            </a:r>
            <a:endParaRPr lang="en-GB" sz="1200">
              <a:effectLst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8CC08F-7FE4-50D3-49CB-0676270097A5}"/>
              </a:ext>
            </a:extLst>
          </p:cNvPr>
          <p:cNvSpPr txBox="1"/>
          <p:nvPr/>
        </p:nvSpPr>
        <p:spPr>
          <a:xfrm>
            <a:off x="85061" y="1268772"/>
            <a:ext cx="115575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effectLst/>
              </a:rPr>
              <a:t>Fabrication of p-</a:t>
            </a:r>
            <a:r>
              <a:rPr lang="en-GB" i="1" dirty="0" err="1">
                <a:effectLst/>
              </a:rPr>
              <a:t>HPGe</a:t>
            </a:r>
            <a:r>
              <a:rPr lang="en-GB" i="1" dirty="0">
                <a:effectLst/>
              </a:rPr>
              <a:t> detector using a new doping technique: </a:t>
            </a:r>
          </a:p>
          <a:p>
            <a:r>
              <a:rPr lang="en-GB" i="1" dirty="0">
                <a:effectLst/>
              </a:rPr>
              <a:t>pulsed laser melting</a:t>
            </a:r>
            <a:r>
              <a:rPr lang="en-GB" dirty="0"/>
              <a:t> </a:t>
            </a:r>
            <a:r>
              <a:rPr lang="en-GB" i="1" dirty="0">
                <a:effectLst/>
              </a:rPr>
              <a:t>200-300 nm junction for n and p side without bulk contamination.</a:t>
            </a:r>
            <a:endParaRPr lang="en-GB" dirty="0">
              <a:effectLst/>
            </a:endParaRPr>
          </a:p>
          <a:p>
            <a:endParaRPr lang="en-GB" i="1" dirty="0">
              <a:effectLst/>
            </a:endParaRPr>
          </a:p>
          <a:p>
            <a:r>
              <a:rPr lang="en-GB" i="1" dirty="0">
                <a:effectLst/>
              </a:rPr>
              <a:t>• New generation of electronics, DAQ and cryostat for this technology</a:t>
            </a:r>
            <a:endParaRPr lang="en-GB" dirty="0">
              <a:effectLst/>
            </a:endParaRPr>
          </a:p>
          <a:p>
            <a:r>
              <a:rPr lang="en-GB" i="1" dirty="0">
                <a:effectLst/>
              </a:rPr>
              <a:t>• Performance and rad-hardness test</a:t>
            </a:r>
            <a:endParaRPr lang="en-GB" dirty="0">
              <a:effectLst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7DBE38-9334-1DDB-0A55-4FAE0F42C7B3}"/>
              </a:ext>
            </a:extLst>
          </p:cNvPr>
          <p:cNvSpPr txBox="1"/>
          <p:nvPr/>
        </p:nvSpPr>
        <p:spPr>
          <a:xfrm>
            <a:off x="159489" y="4989063"/>
            <a:ext cx="66612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>
                <a:effectLst/>
              </a:rPr>
              <a:t>RETURN TO</a:t>
            </a:r>
            <a:endParaRPr lang="en-GB">
              <a:effectLst/>
            </a:endParaRPr>
          </a:p>
          <a:p>
            <a:r>
              <a:rPr lang="en-GB" i="1">
                <a:effectLst/>
              </a:rPr>
              <a:t>1. International gamma ray community</a:t>
            </a:r>
            <a:endParaRPr lang="en-GB">
              <a:effectLst/>
            </a:endParaRPr>
          </a:p>
          <a:p>
            <a:r>
              <a:rPr lang="en-GB" i="1">
                <a:effectLst/>
              </a:rPr>
              <a:t>2. INFN CSN3: new detector</a:t>
            </a:r>
            <a:endParaRPr lang="en-GB">
              <a:effectLst/>
            </a:endParaRPr>
          </a:p>
          <a:p>
            <a:r>
              <a:rPr lang="en-GB" i="1">
                <a:effectLst/>
              </a:rPr>
              <a:t>3. Detector repair infrastructure @ LNL</a:t>
            </a:r>
            <a:endParaRPr lang="en-GB">
              <a:effectLst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8AE0C09-DA68-CE41-5520-5358398CC847}"/>
              </a:ext>
            </a:extLst>
          </p:cNvPr>
          <p:cNvSpPr txBox="1"/>
          <p:nvPr/>
        </p:nvSpPr>
        <p:spPr>
          <a:xfrm>
            <a:off x="311003" y="3136815"/>
            <a:ext cx="6661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effectLst/>
              </a:rPr>
              <a:t>1. Planar detector prototype (PRONG- INFN)</a:t>
            </a:r>
            <a:endParaRPr lang="en-GB" dirty="0">
              <a:effectLst/>
            </a:endParaRPr>
          </a:p>
          <a:p>
            <a:r>
              <a:rPr lang="en-GB" i="1" dirty="0">
                <a:effectLst/>
              </a:rPr>
              <a:t>2. Coaxial geometry upgrade</a:t>
            </a:r>
            <a:endParaRPr lang="en-GB" dirty="0">
              <a:effectLst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FF5D85-F114-AF14-2553-6F09A6D7C05A}"/>
              </a:ext>
            </a:extLst>
          </p:cNvPr>
          <p:cNvSpPr txBox="1"/>
          <p:nvPr/>
        </p:nvSpPr>
        <p:spPr>
          <a:xfrm>
            <a:off x="5561312" y="2947838"/>
            <a:ext cx="37453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>
                <a:effectLst/>
              </a:rPr>
              <a:t>1. n-side segmentation</a:t>
            </a:r>
            <a:endParaRPr lang="en-GB">
              <a:effectLst/>
            </a:endParaRPr>
          </a:p>
          <a:p>
            <a:r>
              <a:rPr lang="en-GB" i="1">
                <a:effectLst/>
              </a:rPr>
              <a:t>2. Higher active volume</a:t>
            </a:r>
            <a:endParaRPr lang="en-GB">
              <a:effectLst/>
            </a:endParaRPr>
          </a:p>
          <a:p>
            <a:r>
              <a:rPr lang="en-GB" i="1">
                <a:effectLst/>
              </a:rPr>
              <a:t>3. Easy segmentation: 300nm</a:t>
            </a:r>
            <a:endParaRPr lang="en-GB">
              <a:effectLst/>
            </a:endParaRPr>
          </a:p>
          <a:p>
            <a:r>
              <a:rPr lang="en-GB" i="1">
                <a:effectLst/>
              </a:rPr>
              <a:t>junctions</a:t>
            </a:r>
            <a:endParaRPr lang="en-GB">
              <a:effectLst/>
            </a:endParaRPr>
          </a:p>
          <a:p>
            <a:r>
              <a:rPr lang="en-GB" i="1">
                <a:effectLst/>
              </a:rPr>
              <a:t>4. Lower annealing deterioration</a:t>
            </a:r>
            <a:endParaRPr lang="en-GB">
              <a:effectLst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6EABBFF-7978-DDD6-682D-05A1556D33C0}"/>
              </a:ext>
            </a:extLst>
          </p:cNvPr>
          <p:cNvSpPr txBox="1"/>
          <p:nvPr/>
        </p:nvSpPr>
        <p:spPr>
          <a:xfrm>
            <a:off x="5254352" y="5782719"/>
            <a:ext cx="6661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i="1" dirty="0">
                <a:effectLst/>
              </a:rPr>
              <a:t>1) G. Maggioni et al. Eur. </a:t>
            </a:r>
            <a:r>
              <a:rPr lang="it-IT" sz="1200" i="1" dirty="0" err="1">
                <a:effectLst/>
              </a:rPr>
              <a:t>Phys</a:t>
            </a:r>
            <a:r>
              <a:rPr lang="it-IT" sz="1200" i="1" dirty="0">
                <a:effectLst/>
              </a:rPr>
              <a:t>. </a:t>
            </a:r>
            <a:r>
              <a:rPr lang="it-IT" sz="1200" i="1" dirty="0" err="1">
                <a:effectLst/>
              </a:rPr>
              <a:t>J</a:t>
            </a:r>
            <a:r>
              <a:rPr lang="it-IT" sz="1200" i="1" dirty="0">
                <a:effectLst/>
              </a:rPr>
              <a:t>. A, 54, 34 (2018)</a:t>
            </a:r>
            <a:endParaRPr lang="it-IT" sz="1200" dirty="0">
              <a:effectLst/>
            </a:endParaRPr>
          </a:p>
          <a:p>
            <a:r>
              <a:rPr lang="it-IT" sz="1200" i="1" dirty="0">
                <a:effectLst/>
              </a:rPr>
              <a:t>2) V. Boldrini et al. </a:t>
            </a:r>
            <a:r>
              <a:rPr lang="it-IT" sz="1200" i="1" dirty="0" err="1">
                <a:effectLst/>
              </a:rPr>
              <a:t>J</a:t>
            </a:r>
            <a:r>
              <a:rPr lang="it-IT" sz="1200" i="1" dirty="0">
                <a:effectLst/>
              </a:rPr>
              <a:t>. </a:t>
            </a:r>
            <a:r>
              <a:rPr lang="it-IT" sz="1200" i="1" dirty="0" err="1">
                <a:effectLst/>
              </a:rPr>
              <a:t>Phys</a:t>
            </a:r>
            <a:r>
              <a:rPr lang="it-IT" sz="1200" i="1" dirty="0">
                <a:effectLst/>
              </a:rPr>
              <a:t>. D. </a:t>
            </a:r>
            <a:r>
              <a:rPr lang="it-IT" sz="1200" i="1" dirty="0" err="1">
                <a:effectLst/>
              </a:rPr>
              <a:t>Appl</a:t>
            </a:r>
            <a:r>
              <a:rPr lang="it-IT" sz="1200" i="1" dirty="0">
                <a:effectLst/>
              </a:rPr>
              <a:t>. </a:t>
            </a:r>
            <a:r>
              <a:rPr lang="it-IT" sz="1200" i="1" dirty="0" err="1">
                <a:effectLst/>
              </a:rPr>
              <a:t>Phys</a:t>
            </a:r>
            <a:r>
              <a:rPr lang="it-IT" sz="1200" i="1" dirty="0">
                <a:effectLst/>
              </a:rPr>
              <a:t>., 52, 11 (2019)</a:t>
            </a:r>
            <a:endParaRPr lang="it-IT" sz="1200" dirty="0">
              <a:effectLst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153518-BED9-40F0-EAC7-694FEC5274F1}"/>
              </a:ext>
            </a:extLst>
          </p:cNvPr>
          <p:cNvSpPr txBox="1"/>
          <p:nvPr/>
        </p:nvSpPr>
        <p:spPr>
          <a:xfrm>
            <a:off x="159489" y="640575"/>
            <a:ext cx="11880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FF0000"/>
                </a:solidFill>
              </a:rPr>
              <a:t>Developement</a:t>
            </a:r>
            <a:r>
              <a:rPr lang="en-GB" sz="2800" b="1" dirty="0">
                <a:solidFill>
                  <a:srgbClr val="FF0000"/>
                </a:solidFill>
              </a:rPr>
              <a:t> of new p-type </a:t>
            </a:r>
            <a:r>
              <a:rPr lang="en-GB" sz="2800" b="1" dirty="0" err="1">
                <a:solidFill>
                  <a:srgbClr val="FF0000"/>
                </a:solidFill>
              </a:rPr>
              <a:t>HPGe</a:t>
            </a:r>
            <a:r>
              <a:rPr lang="en-GB" sz="2800" b="1" dirty="0">
                <a:solidFill>
                  <a:srgbClr val="FF0000"/>
                </a:solidFill>
              </a:rPr>
              <a:t> for 𝛾-ray spectroscopy: N3G </a:t>
            </a:r>
            <a:endParaRPr lang="en-GB" sz="2800" dirty="0">
              <a:solidFill>
                <a:srgbClr val="FF0000"/>
              </a:solidFill>
              <a:effectLst/>
              <a:latin typeface="Helvetica" pitchFamily="2" charset="0"/>
            </a:endParaRPr>
          </a:p>
          <a:p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B3F5A99-A348-C137-B7F1-A069FA58D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624" y="3690899"/>
            <a:ext cx="2161029" cy="28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9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A8B4A82-6EEB-4749-A7C6-9D16D0D9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3" name="Segnaposto numero diapositiva 3">
            <a:extLst>
              <a:ext uri="{FF2B5EF4-FFF2-40B4-BE49-F238E27FC236}">
                <a16:creationId xmlns:a16="http://schemas.microsoft.com/office/drawing/2014/main" id="{A1263621-A350-49BD-8161-4F1A37127754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F61D2A-8A85-4ED8-97B3-4B4DB777C2E5}"/>
              </a:ext>
            </a:extLst>
          </p:cNvPr>
          <p:cNvSpPr txBox="1"/>
          <p:nvPr/>
        </p:nvSpPr>
        <p:spPr>
          <a:xfrm>
            <a:off x="7195585" y="238694"/>
            <a:ext cx="6119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NuPECC LRP2024-WTG-Detectors and Exp. Techniques</a:t>
            </a:r>
            <a:endParaRPr lang="it-IT" sz="1200" b="1" dirty="0"/>
          </a:p>
        </p:txBody>
      </p:sp>
      <p:sp>
        <p:nvSpPr>
          <p:cNvPr id="4" name="CasellaDiTesto 18">
            <a:extLst>
              <a:ext uri="{FF2B5EF4-FFF2-40B4-BE49-F238E27FC236}">
                <a16:creationId xmlns:a16="http://schemas.microsoft.com/office/drawing/2014/main" id="{F38BC09B-2D85-DAA6-1FA2-C8CC95D61BC0}"/>
              </a:ext>
            </a:extLst>
          </p:cNvPr>
          <p:cNvSpPr txBox="1"/>
          <p:nvPr/>
        </p:nvSpPr>
        <p:spPr>
          <a:xfrm>
            <a:off x="4260" y="-49976"/>
            <a:ext cx="5971238" cy="3739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latin typeface="Calibri"/>
                <a:cs typeface="Calibri"/>
              </a:rPr>
              <a:t>Perspectives for detectors for low-energy nuclear physics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F91457C-55F6-CEC5-448D-DACD409BD824}"/>
              </a:ext>
            </a:extLst>
          </p:cNvPr>
          <p:cNvSpPr txBox="1"/>
          <p:nvPr/>
        </p:nvSpPr>
        <p:spPr>
          <a:xfrm>
            <a:off x="87818" y="496557"/>
            <a:ext cx="78037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Scintillator</a:t>
            </a:r>
            <a:r>
              <a:rPr lang="it-IT" sz="2800" b="1" dirty="0">
                <a:solidFill>
                  <a:srgbClr val="FF0000"/>
                </a:solidFill>
              </a:rPr>
              <a:t> arrays for 𝛾-ray </a:t>
            </a:r>
            <a:r>
              <a:rPr lang="en-GB" sz="2800" b="1" dirty="0">
                <a:solidFill>
                  <a:srgbClr val="FF0000"/>
                </a:solidFill>
              </a:rPr>
              <a:t>spectroscopy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endParaRPr lang="it-IT" sz="2800" dirty="0">
              <a:solidFill>
                <a:srgbClr val="FF0000"/>
              </a:solidFill>
              <a:effectLst/>
              <a:latin typeface="Helvetica" pitchFamily="2" charset="0"/>
            </a:endParaRPr>
          </a:p>
          <a:p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32C4FE5-D580-FF0E-700A-EA732B159837}"/>
              </a:ext>
            </a:extLst>
          </p:cNvPr>
          <p:cNvSpPr txBox="1"/>
          <p:nvPr/>
        </p:nvSpPr>
        <p:spPr>
          <a:xfrm>
            <a:off x="87818" y="984454"/>
            <a:ext cx="66562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PARIS</a:t>
            </a:r>
            <a:endParaRPr lang="it-IT" sz="2800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8" name="Obraz 11" descr="Graph1_2">
            <a:extLst>
              <a:ext uri="{FF2B5EF4-FFF2-40B4-BE49-F238E27FC236}">
                <a16:creationId xmlns:a16="http://schemas.microsoft.com/office/drawing/2014/main" id="{84B28EFA-7D1A-030A-5341-035BFCA0BBC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6" y="2019326"/>
            <a:ext cx="3240360" cy="2221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E5265CCB-B955-012D-79E3-174927EAEB0F}"/>
              </a:ext>
            </a:extLst>
          </p:cNvPr>
          <p:cNvGrpSpPr/>
          <p:nvPr/>
        </p:nvGrpSpPr>
        <p:grpSpPr>
          <a:xfrm>
            <a:off x="1622634" y="4467922"/>
            <a:ext cx="2182495" cy="1292225"/>
            <a:chOff x="0" y="0"/>
            <a:chExt cx="2183040" cy="129276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20DA9C16-F482-AF02-6845-2242A0709AF8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0" y="0"/>
              <a:ext cx="2183040" cy="1292760"/>
            </a:xfrm>
            <a:prstGeom prst="rect">
              <a:avLst/>
            </a:prstGeom>
            <a:ln w="9360">
              <a:noFill/>
            </a:ln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9A118CBF-2312-A183-57C6-5FA63DACC2B9}"/>
                </a:ext>
              </a:extLst>
            </p:cNvPr>
            <p:cNvSpPr/>
            <p:nvPr/>
          </p:nvSpPr>
          <p:spPr>
            <a:xfrm>
              <a:off x="1179720" y="162720"/>
              <a:ext cx="944540" cy="2138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hangingPunct="0">
                <a:lnSpc>
                  <a:spcPct val="115000"/>
                </a:lnSpc>
                <a:spcAft>
                  <a:spcPts val="0"/>
                </a:spcAft>
              </a:pPr>
              <a:r>
                <a:rPr lang="it-IT" sz="800" b="1" dirty="0" err="1">
                  <a:solidFill>
                    <a:srgbClr val="FF0000"/>
                  </a:solidFill>
                  <a:effectLst/>
                  <a:ea typeface="Times New Roman"/>
                  <a:cs typeface="Times New Roman"/>
                </a:rPr>
                <a:t>Mechanical</a:t>
              </a:r>
              <a:r>
                <a:rPr lang="it-IT" sz="800" b="1" dirty="0">
                  <a:solidFill>
                    <a:srgbClr val="FF0000"/>
                  </a:solidFill>
                  <a:effectLst/>
                  <a:ea typeface="Times New Roman"/>
                  <a:cs typeface="Times New Roman"/>
                </a:rPr>
                <a:t> </a:t>
              </a:r>
              <a:r>
                <a:rPr lang="it-IT" sz="800" b="1" dirty="0" err="1">
                  <a:solidFill>
                    <a:srgbClr val="FF0000"/>
                  </a:solidFill>
                  <a:effectLst/>
                  <a:ea typeface="Times New Roman"/>
                  <a:cs typeface="Times New Roman"/>
                </a:rPr>
                <a:t>piece</a:t>
              </a:r>
              <a:endParaRPr lang="it-IT" sz="1100" dirty="0">
                <a:effectLst/>
                <a:ea typeface="Times New Roman"/>
                <a:cs typeface="Times New Roman"/>
              </a:endParaRPr>
            </a:p>
          </p:txBody>
        </p:sp>
        <p:sp>
          <p:nvSpPr>
            <p:cNvPr id="13" name="Figura a mano libera 12">
              <a:extLst>
                <a:ext uri="{FF2B5EF4-FFF2-40B4-BE49-F238E27FC236}">
                  <a16:creationId xmlns:a16="http://schemas.microsoft.com/office/drawing/2014/main" id="{64470EAE-0BBE-F9BA-5B3C-D8C16664A87F}"/>
                </a:ext>
              </a:extLst>
            </p:cNvPr>
            <p:cNvSpPr/>
            <p:nvPr/>
          </p:nvSpPr>
          <p:spPr>
            <a:xfrm rot="10800000" flipV="1">
              <a:off x="1096560" y="249480"/>
              <a:ext cx="108000" cy="147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pic>
        <p:nvPicPr>
          <p:cNvPr id="14" name="Image4">
            <a:extLst>
              <a:ext uri="{FF2B5EF4-FFF2-40B4-BE49-F238E27FC236}">
                <a16:creationId xmlns:a16="http://schemas.microsoft.com/office/drawing/2014/main" id="{C6681B08-99E9-71F2-12B2-49F92820E25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3828334" y="4486542"/>
            <a:ext cx="1600835" cy="1302385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1AF0A3F3-6792-293A-0015-174A6A3CFCDF}"/>
              </a:ext>
            </a:extLst>
          </p:cNvPr>
          <p:cNvSpPr/>
          <p:nvPr/>
        </p:nvSpPr>
        <p:spPr>
          <a:xfrm>
            <a:off x="4204260" y="1458450"/>
            <a:ext cx="737459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432FF"/>
                </a:solidFill>
              </a:rPr>
              <a:t>major array/calorimeter  for high-energy photons (5-25 MeV) and medium-energy resolution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workhorse for present and future experiments with </a:t>
            </a:r>
            <a:r>
              <a:rPr lang="en-US" sz="1400" b="1" dirty="0">
                <a:solidFill>
                  <a:srgbClr val="0432FF"/>
                </a:solidFill>
              </a:rPr>
              <a:t>STABLE</a:t>
            </a:r>
            <a:r>
              <a:rPr lang="en-US" sz="1400" dirty="0"/>
              <a:t> and </a:t>
            </a:r>
            <a:r>
              <a:rPr lang="en-US" sz="1400" b="1" dirty="0">
                <a:solidFill>
                  <a:srgbClr val="0432FF"/>
                </a:solidFill>
              </a:rPr>
              <a:t>RADIOACTIVE</a:t>
            </a:r>
            <a:r>
              <a:rPr lang="en-US" sz="1400" dirty="0"/>
              <a:t> beams (at LNL, GANIL, GSI, Orsay, ...)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It can be used STAND-ALONE or COUPLED with:</a:t>
            </a:r>
          </a:p>
          <a:p>
            <a:r>
              <a:rPr lang="en-US" sz="1400" dirty="0"/>
              <a:t>          - germanium arrays (e.g., AGATA, EXOGAM)</a:t>
            </a:r>
          </a:p>
          <a:p>
            <a:r>
              <a:rPr lang="en-US" sz="1400" dirty="0"/>
              <a:t>          - particle detectors (e.g., GRIT, NEDA, FAZIA, ACTAR) </a:t>
            </a:r>
          </a:p>
          <a:p>
            <a:r>
              <a:rPr lang="en-US" sz="1400" dirty="0"/>
              <a:t>          - heavy-ion spectrometers (e.g., VAMOS, PRISMA, LISE, S</a:t>
            </a:r>
            <a:r>
              <a:rPr lang="en-US" sz="1400" baseline="30000" dirty="0"/>
              <a:t>3</a:t>
            </a:r>
            <a:r>
              <a:rPr lang="en-US" sz="1400" dirty="0"/>
              <a:t>, </a:t>
            </a:r>
            <a:r>
              <a:rPr lang="en-US" sz="1400" dirty="0" err="1"/>
              <a:t>SuperFRS</a:t>
            </a:r>
            <a:r>
              <a:rPr lang="en-US" sz="1400" dirty="0"/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432FF"/>
                </a:solidFill>
              </a:rPr>
              <a:t>in 2024: possible campaign with AGATAL@LNL</a:t>
            </a:r>
            <a:endParaRPr lang="it-IT" sz="1400" i="1" dirty="0">
              <a:solidFill>
                <a:srgbClr val="0432FF"/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90F3BDF-72E3-CC94-2898-BDD9BD5E8493}"/>
              </a:ext>
            </a:extLst>
          </p:cNvPr>
          <p:cNvSpPr/>
          <p:nvPr/>
        </p:nvSpPr>
        <p:spPr>
          <a:xfrm>
            <a:off x="5511066" y="4486542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collaboration and the array development are described and formalized in a </a:t>
            </a:r>
            <a:r>
              <a:rPr lang="en-US" sz="1400" b="1" dirty="0">
                <a:solidFill>
                  <a:srgbClr val="0432FF"/>
                </a:solidFill>
              </a:rPr>
              <a:t>PARIS MoU </a:t>
            </a:r>
            <a:r>
              <a:rPr lang="en-US" sz="1400" dirty="0"/>
              <a:t>and its amendments.</a:t>
            </a:r>
            <a:endParaRPr lang="it-IT" sz="140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0307CD7-CF07-64C1-7C87-16D76D749E6F}"/>
              </a:ext>
            </a:extLst>
          </p:cNvPr>
          <p:cNvSpPr/>
          <p:nvPr/>
        </p:nvSpPr>
        <p:spPr>
          <a:xfrm>
            <a:off x="1130596" y="5951580"/>
            <a:ext cx="9277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INTERNATIONAL PARTNERS: </a:t>
            </a:r>
            <a:r>
              <a:rPr lang="en-US" sz="1400" dirty="0"/>
              <a:t>IN2P3 and GANIL (France), COPIN Consortium (Poland), INFN (Italy), TIFR/BARC/VECC (India), IFIN HH (Romania), University of Surrey, University of York (U.K.), </a:t>
            </a:r>
            <a:r>
              <a:rPr lang="en-US" sz="1400" dirty="0" err="1"/>
              <a:t>Nigde</a:t>
            </a:r>
            <a:r>
              <a:rPr lang="en-US" sz="1400" dirty="0"/>
              <a:t> University, </a:t>
            </a:r>
            <a:r>
              <a:rPr lang="en-US" sz="1400" dirty="0" err="1"/>
              <a:t>Sebahattin</a:t>
            </a:r>
            <a:r>
              <a:rPr lang="en-US" sz="1400" dirty="0"/>
              <a:t> Zaim University, Istanbul Technical University, Akdeniz University (Turkey), and GSI/FAIR (Germany). 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47776E4-6798-A658-2437-926D2714DFEA}"/>
              </a:ext>
            </a:extLst>
          </p:cNvPr>
          <p:cNvSpPr/>
          <p:nvPr/>
        </p:nvSpPr>
        <p:spPr>
          <a:xfrm>
            <a:off x="5511066" y="50190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PARIS is composed of “</a:t>
            </a:r>
            <a:r>
              <a:rPr lang="en-US" sz="1400" b="1" dirty="0" err="1">
                <a:solidFill>
                  <a:srgbClr val="0432FF"/>
                </a:solidFill>
              </a:rPr>
              <a:t>phoswich</a:t>
            </a:r>
            <a:r>
              <a:rPr lang="en-US" sz="1400" b="1" dirty="0">
                <a:solidFill>
                  <a:srgbClr val="0432FF"/>
                </a:solidFill>
              </a:rPr>
              <a:t>” detectors</a:t>
            </a:r>
            <a:r>
              <a:rPr lang="en-US" sz="1400" dirty="0"/>
              <a:t>: a frontal part 2”×2”×2” composed by LaBr</a:t>
            </a:r>
            <a:r>
              <a:rPr lang="en-US" sz="1400" baseline="-25000" dirty="0"/>
              <a:t>3</a:t>
            </a:r>
            <a:r>
              <a:rPr lang="en-US" sz="1400" dirty="0"/>
              <a:t>:Ce/CeBr</a:t>
            </a:r>
            <a:r>
              <a:rPr lang="en-US" sz="1400" baseline="-25000" dirty="0"/>
              <a:t>3</a:t>
            </a:r>
            <a:r>
              <a:rPr lang="en-US" sz="1400" dirty="0"/>
              <a:t> scintillators coupled to a 2”×2”×6” </a:t>
            </a:r>
            <a:r>
              <a:rPr lang="en-US" sz="1400" dirty="0" err="1"/>
              <a:t>NaI</a:t>
            </a:r>
            <a:r>
              <a:rPr lang="en-US" sz="1400" dirty="0"/>
              <a:t> scintillator 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2842204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amonto">
  <a:themeElements>
    <a:clrScheme name="Personalizzato 14">
      <a:dk1>
        <a:sysClr val="windowText" lastClr="000000"/>
      </a:dk1>
      <a:lt1>
        <a:sysClr val="window" lastClr="FFFFFF"/>
      </a:lt1>
      <a:dk2>
        <a:srgbClr val="002A48"/>
      </a:dk2>
      <a:lt2>
        <a:srgbClr val="E9E5DC"/>
      </a:lt2>
      <a:accent1>
        <a:srgbClr val="D34817"/>
      </a:accent1>
      <a:accent2>
        <a:srgbClr val="4FB5F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ramont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amont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6534</TotalTime>
  <Words>3261</Words>
  <Application>Microsoft Macintosh PowerPoint</Application>
  <PresentationFormat>Widescreen</PresentationFormat>
  <Paragraphs>504</Paragraphs>
  <Slides>26</Slides>
  <Notes>2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26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Daytona</vt:lpstr>
      <vt:lpstr>Garamond</vt:lpstr>
      <vt:lpstr>Georgia</vt:lpstr>
      <vt:lpstr>Helvetica</vt:lpstr>
      <vt:lpstr>Liberation Sans</vt:lpstr>
      <vt:lpstr>Libre Franklin</vt:lpstr>
      <vt:lpstr>Roboto</vt:lpstr>
      <vt:lpstr>Symbol</vt:lpstr>
      <vt:lpstr>Times New Roman</vt:lpstr>
      <vt:lpstr>Trebuchet MS</vt:lpstr>
      <vt:lpstr>Wingdings</vt:lpstr>
      <vt:lpstr>Wingdings 2</vt:lpstr>
      <vt:lpstr>Tema di Office</vt:lpstr>
      <vt:lpstr>Tramonto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Near Far Silicon Telescope Array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>Andrea Gottardo</cp:lastModifiedBy>
  <cp:revision>36</cp:revision>
  <dcterms:created xsi:type="dcterms:W3CDTF">2022-11-21T08:49:43Z</dcterms:created>
  <dcterms:modified xsi:type="dcterms:W3CDTF">2023-06-13T12:24:09Z</dcterms:modified>
</cp:coreProperties>
</file>