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4" r:id="rId3"/>
    <p:sldId id="265" r:id="rId4"/>
    <p:sldId id="261" r:id="rId5"/>
    <p:sldId id="257" r:id="rId6"/>
    <p:sldId id="258" r:id="rId7"/>
    <p:sldId id="259" r:id="rId8"/>
    <p:sldId id="260" r:id="rId9"/>
    <p:sldId id="263" r:id="rId10"/>
    <p:sldId id="266" r:id="rId11"/>
    <p:sldId id="270" r:id="rId12"/>
    <p:sldId id="271" r:id="rId13"/>
    <p:sldId id="272" r:id="rId14"/>
    <p:sldId id="273" r:id="rId15"/>
    <p:sldId id="262" r:id="rId16"/>
    <p:sldId id="274" r:id="rId17"/>
    <p:sldId id="275" r:id="rId18"/>
    <p:sldId id="276" r:id="rId19"/>
    <p:sldId id="277" r:id="rId20"/>
    <p:sldId id="278" r:id="rId21"/>
    <p:sldId id="279" r:id="rId22"/>
    <p:sldId id="267" r:id="rId23"/>
    <p:sldId id="280" r:id="rId24"/>
    <p:sldId id="281" r:id="rId25"/>
    <p:sldId id="282" r:id="rId26"/>
    <p:sldId id="283" r:id="rId27"/>
    <p:sldId id="284" r:id="rId28"/>
    <p:sldId id="285" r:id="rId29"/>
    <p:sldId id="286" r:id="rId30"/>
    <p:sldId id="287" r:id="rId31"/>
    <p:sldId id="288" r:id="rId32"/>
    <p:sldId id="268" r:id="rId33"/>
    <p:sldId id="290" r:id="rId34"/>
    <p:sldId id="291" r:id="rId35"/>
    <p:sldId id="292" r:id="rId36"/>
    <p:sldId id="293" r:id="rId37"/>
    <p:sldId id="294" r:id="rId38"/>
    <p:sldId id="295" r:id="rId39"/>
    <p:sldId id="289" r:id="rId40"/>
    <p:sldId id="269" r:id="rId41"/>
    <p:sldId id="297" r:id="rId42"/>
    <p:sldId id="296" r:id="rId43"/>
  </p:sldIdLst>
  <p:sldSz cx="12192000" cy="6858000"/>
  <p:notesSz cx="6858000" cy="9144000"/>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405"/>
  </p:normalViewPr>
  <p:slideViewPr>
    <p:cSldViewPr snapToGrid="0">
      <p:cViewPr varScale="1">
        <p:scale>
          <a:sx n="127" d="100"/>
          <a:sy n="127" d="100"/>
        </p:scale>
        <p:origin x="44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4911C-4BD1-6693-67BC-339B5A43FBD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DE"/>
          </a:p>
        </p:txBody>
      </p:sp>
      <p:sp>
        <p:nvSpPr>
          <p:cNvPr id="3" name="Subtitle 2">
            <a:extLst>
              <a:ext uri="{FF2B5EF4-FFF2-40B4-BE49-F238E27FC236}">
                <a16:creationId xmlns:a16="http://schemas.microsoft.com/office/drawing/2014/main" id="{659A43D1-AE23-E94E-C94D-398A1DA100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DE"/>
          </a:p>
        </p:txBody>
      </p:sp>
      <p:sp>
        <p:nvSpPr>
          <p:cNvPr id="4" name="Date Placeholder 3">
            <a:extLst>
              <a:ext uri="{FF2B5EF4-FFF2-40B4-BE49-F238E27FC236}">
                <a16:creationId xmlns:a16="http://schemas.microsoft.com/office/drawing/2014/main" id="{FD2F6F42-3FB8-76C0-0A0B-78296BA24884}"/>
              </a:ext>
            </a:extLst>
          </p:cNvPr>
          <p:cNvSpPr>
            <a:spLocks noGrp="1"/>
          </p:cNvSpPr>
          <p:nvPr>
            <p:ph type="dt" sz="half" idx="10"/>
          </p:nvPr>
        </p:nvSpPr>
        <p:spPr/>
        <p:txBody>
          <a:bodyPr/>
          <a:lstStyle/>
          <a:p>
            <a:fld id="{D93498F0-7C53-0241-AE9C-F2CC6FD1AB7F}" type="datetimeFigureOut">
              <a:rPr lang="en-DE" smtClean="0"/>
              <a:t>01.06.23</a:t>
            </a:fld>
            <a:endParaRPr lang="en-DE"/>
          </a:p>
        </p:txBody>
      </p:sp>
      <p:sp>
        <p:nvSpPr>
          <p:cNvPr id="5" name="Footer Placeholder 4">
            <a:extLst>
              <a:ext uri="{FF2B5EF4-FFF2-40B4-BE49-F238E27FC236}">
                <a16:creationId xmlns:a16="http://schemas.microsoft.com/office/drawing/2014/main" id="{50B76BCC-90FC-7F22-BA8F-D6068E22BC49}"/>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3E4B634E-0B2C-62D3-E86B-641B577FBFB3}"/>
              </a:ext>
            </a:extLst>
          </p:cNvPr>
          <p:cNvSpPr>
            <a:spLocks noGrp="1"/>
          </p:cNvSpPr>
          <p:nvPr>
            <p:ph type="sldNum" sz="quarter" idx="12"/>
          </p:nvPr>
        </p:nvSpPr>
        <p:spPr/>
        <p:txBody>
          <a:bodyPr/>
          <a:lstStyle/>
          <a:p>
            <a:fld id="{D5FDE2EE-E226-ED4A-8059-4EBB756AFBE6}" type="slidenum">
              <a:rPr lang="en-DE" smtClean="0"/>
              <a:t>‹#›</a:t>
            </a:fld>
            <a:endParaRPr lang="en-DE"/>
          </a:p>
        </p:txBody>
      </p:sp>
    </p:spTree>
    <p:extLst>
      <p:ext uri="{BB962C8B-B14F-4D97-AF65-F5344CB8AC3E}">
        <p14:creationId xmlns:p14="http://schemas.microsoft.com/office/powerpoint/2010/main" val="3856690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91675-ABA7-FCD7-F471-9E8A488A78AD}"/>
              </a:ext>
            </a:extLst>
          </p:cNvPr>
          <p:cNvSpPr>
            <a:spLocks noGrp="1"/>
          </p:cNvSpPr>
          <p:nvPr>
            <p:ph type="title"/>
          </p:nvPr>
        </p:nvSpPr>
        <p:spPr/>
        <p:txBody>
          <a:bodyPr/>
          <a:lstStyle/>
          <a:p>
            <a:r>
              <a:rPr lang="en-GB"/>
              <a:t>Click to edit Master title style</a:t>
            </a:r>
            <a:endParaRPr lang="en-DE"/>
          </a:p>
        </p:txBody>
      </p:sp>
      <p:sp>
        <p:nvSpPr>
          <p:cNvPr id="3" name="Vertical Text Placeholder 2">
            <a:extLst>
              <a:ext uri="{FF2B5EF4-FFF2-40B4-BE49-F238E27FC236}">
                <a16:creationId xmlns:a16="http://schemas.microsoft.com/office/drawing/2014/main" id="{6770B731-839B-14B6-3CC5-B1BAC872E05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839423C7-EFDE-99A2-171F-C317B4B19DCD}"/>
              </a:ext>
            </a:extLst>
          </p:cNvPr>
          <p:cNvSpPr>
            <a:spLocks noGrp="1"/>
          </p:cNvSpPr>
          <p:nvPr>
            <p:ph type="dt" sz="half" idx="10"/>
          </p:nvPr>
        </p:nvSpPr>
        <p:spPr/>
        <p:txBody>
          <a:bodyPr/>
          <a:lstStyle/>
          <a:p>
            <a:fld id="{D93498F0-7C53-0241-AE9C-F2CC6FD1AB7F}" type="datetimeFigureOut">
              <a:rPr lang="en-DE" smtClean="0"/>
              <a:t>01.06.23</a:t>
            </a:fld>
            <a:endParaRPr lang="en-DE"/>
          </a:p>
        </p:txBody>
      </p:sp>
      <p:sp>
        <p:nvSpPr>
          <p:cNvPr id="5" name="Footer Placeholder 4">
            <a:extLst>
              <a:ext uri="{FF2B5EF4-FFF2-40B4-BE49-F238E27FC236}">
                <a16:creationId xmlns:a16="http://schemas.microsoft.com/office/drawing/2014/main" id="{60B402B8-8539-023C-7C9F-59A6933623FD}"/>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A9C108E7-9B7E-983A-D27F-24C660BF975D}"/>
              </a:ext>
            </a:extLst>
          </p:cNvPr>
          <p:cNvSpPr>
            <a:spLocks noGrp="1"/>
          </p:cNvSpPr>
          <p:nvPr>
            <p:ph type="sldNum" sz="quarter" idx="12"/>
          </p:nvPr>
        </p:nvSpPr>
        <p:spPr/>
        <p:txBody>
          <a:bodyPr/>
          <a:lstStyle/>
          <a:p>
            <a:fld id="{D5FDE2EE-E226-ED4A-8059-4EBB756AFBE6}" type="slidenum">
              <a:rPr lang="en-DE" smtClean="0"/>
              <a:t>‹#›</a:t>
            </a:fld>
            <a:endParaRPr lang="en-DE"/>
          </a:p>
        </p:txBody>
      </p:sp>
    </p:spTree>
    <p:extLst>
      <p:ext uri="{BB962C8B-B14F-4D97-AF65-F5344CB8AC3E}">
        <p14:creationId xmlns:p14="http://schemas.microsoft.com/office/powerpoint/2010/main" val="2678832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83E67E-057E-7E79-CC5A-81431E9CFB4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DE"/>
          </a:p>
        </p:txBody>
      </p:sp>
      <p:sp>
        <p:nvSpPr>
          <p:cNvPr id="3" name="Vertical Text Placeholder 2">
            <a:extLst>
              <a:ext uri="{FF2B5EF4-FFF2-40B4-BE49-F238E27FC236}">
                <a16:creationId xmlns:a16="http://schemas.microsoft.com/office/drawing/2014/main" id="{AABCC007-67B1-9CF6-6163-38028285511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F144FE7B-D537-2A52-9755-6C37F76C77C7}"/>
              </a:ext>
            </a:extLst>
          </p:cNvPr>
          <p:cNvSpPr>
            <a:spLocks noGrp="1"/>
          </p:cNvSpPr>
          <p:nvPr>
            <p:ph type="dt" sz="half" idx="10"/>
          </p:nvPr>
        </p:nvSpPr>
        <p:spPr/>
        <p:txBody>
          <a:bodyPr/>
          <a:lstStyle/>
          <a:p>
            <a:fld id="{D93498F0-7C53-0241-AE9C-F2CC6FD1AB7F}" type="datetimeFigureOut">
              <a:rPr lang="en-DE" smtClean="0"/>
              <a:t>01.06.23</a:t>
            </a:fld>
            <a:endParaRPr lang="en-DE"/>
          </a:p>
        </p:txBody>
      </p:sp>
      <p:sp>
        <p:nvSpPr>
          <p:cNvPr id="5" name="Footer Placeholder 4">
            <a:extLst>
              <a:ext uri="{FF2B5EF4-FFF2-40B4-BE49-F238E27FC236}">
                <a16:creationId xmlns:a16="http://schemas.microsoft.com/office/drawing/2014/main" id="{65ED4934-FF50-8559-D01E-B2B59F1ECC07}"/>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C2A1E8DE-9FAC-6C3C-08FC-4642B6F27145}"/>
              </a:ext>
            </a:extLst>
          </p:cNvPr>
          <p:cNvSpPr>
            <a:spLocks noGrp="1"/>
          </p:cNvSpPr>
          <p:nvPr>
            <p:ph type="sldNum" sz="quarter" idx="12"/>
          </p:nvPr>
        </p:nvSpPr>
        <p:spPr/>
        <p:txBody>
          <a:bodyPr/>
          <a:lstStyle/>
          <a:p>
            <a:fld id="{D5FDE2EE-E226-ED4A-8059-4EBB756AFBE6}" type="slidenum">
              <a:rPr lang="en-DE" smtClean="0"/>
              <a:t>‹#›</a:t>
            </a:fld>
            <a:endParaRPr lang="en-DE"/>
          </a:p>
        </p:txBody>
      </p:sp>
    </p:spTree>
    <p:extLst>
      <p:ext uri="{BB962C8B-B14F-4D97-AF65-F5344CB8AC3E}">
        <p14:creationId xmlns:p14="http://schemas.microsoft.com/office/powerpoint/2010/main" val="3699835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E65ED-18E6-480E-5BDC-7101913F6ECD}"/>
              </a:ext>
            </a:extLst>
          </p:cNvPr>
          <p:cNvSpPr>
            <a:spLocks noGrp="1"/>
          </p:cNvSpPr>
          <p:nvPr>
            <p:ph type="title"/>
          </p:nvPr>
        </p:nvSpPr>
        <p:spPr/>
        <p:txBody>
          <a:bodyPr/>
          <a:lstStyle/>
          <a:p>
            <a:r>
              <a:rPr lang="en-GB"/>
              <a:t>Click to edit Master title style</a:t>
            </a:r>
            <a:endParaRPr lang="en-DE"/>
          </a:p>
        </p:txBody>
      </p:sp>
      <p:sp>
        <p:nvSpPr>
          <p:cNvPr id="3" name="Content Placeholder 2">
            <a:extLst>
              <a:ext uri="{FF2B5EF4-FFF2-40B4-BE49-F238E27FC236}">
                <a16:creationId xmlns:a16="http://schemas.microsoft.com/office/drawing/2014/main" id="{BEBAC56F-47A2-9A58-D414-63B047A7FAA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5BF3E5BB-2EF1-3626-3DA7-4A9164CA16A6}"/>
              </a:ext>
            </a:extLst>
          </p:cNvPr>
          <p:cNvSpPr>
            <a:spLocks noGrp="1"/>
          </p:cNvSpPr>
          <p:nvPr>
            <p:ph type="dt" sz="half" idx="10"/>
          </p:nvPr>
        </p:nvSpPr>
        <p:spPr/>
        <p:txBody>
          <a:bodyPr/>
          <a:lstStyle/>
          <a:p>
            <a:fld id="{D93498F0-7C53-0241-AE9C-F2CC6FD1AB7F}" type="datetimeFigureOut">
              <a:rPr lang="en-DE" smtClean="0"/>
              <a:t>01.06.23</a:t>
            </a:fld>
            <a:endParaRPr lang="en-DE"/>
          </a:p>
        </p:txBody>
      </p:sp>
      <p:sp>
        <p:nvSpPr>
          <p:cNvPr id="5" name="Footer Placeholder 4">
            <a:extLst>
              <a:ext uri="{FF2B5EF4-FFF2-40B4-BE49-F238E27FC236}">
                <a16:creationId xmlns:a16="http://schemas.microsoft.com/office/drawing/2014/main" id="{F24E3578-74A7-1A31-781C-87708937D003}"/>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29278ADA-4CF8-549E-0618-5DE0BD6EFF53}"/>
              </a:ext>
            </a:extLst>
          </p:cNvPr>
          <p:cNvSpPr>
            <a:spLocks noGrp="1"/>
          </p:cNvSpPr>
          <p:nvPr>
            <p:ph type="sldNum" sz="quarter" idx="12"/>
          </p:nvPr>
        </p:nvSpPr>
        <p:spPr/>
        <p:txBody>
          <a:bodyPr/>
          <a:lstStyle/>
          <a:p>
            <a:fld id="{D5FDE2EE-E226-ED4A-8059-4EBB756AFBE6}" type="slidenum">
              <a:rPr lang="en-DE" smtClean="0"/>
              <a:t>‹#›</a:t>
            </a:fld>
            <a:endParaRPr lang="en-DE"/>
          </a:p>
        </p:txBody>
      </p:sp>
    </p:spTree>
    <p:extLst>
      <p:ext uri="{BB962C8B-B14F-4D97-AF65-F5344CB8AC3E}">
        <p14:creationId xmlns:p14="http://schemas.microsoft.com/office/powerpoint/2010/main" val="4067023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A72B4-70B4-4248-F139-A4BA6B7E990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DE"/>
          </a:p>
        </p:txBody>
      </p:sp>
      <p:sp>
        <p:nvSpPr>
          <p:cNvPr id="3" name="Text Placeholder 2">
            <a:extLst>
              <a:ext uri="{FF2B5EF4-FFF2-40B4-BE49-F238E27FC236}">
                <a16:creationId xmlns:a16="http://schemas.microsoft.com/office/drawing/2014/main" id="{E2BD53AE-9261-6AF9-4892-D43EE12A79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9535A9F-FC96-8A2B-705F-D69AA3E163C6}"/>
              </a:ext>
            </a:extLst>
          </p:cNvPr>
          <p:cNvSpPr>
            <a:spLocks noGrp="1"/>
          </p:cNvSpPr>
          <p:nvPr>
            <p:ph type="dt" sz="half" idx="10"/>
          </p:nvPr>
        </p:nvSpPr>
        <p:spPr/>
        <p:txBody>
          <a:bodyPr/>
          <a:lstStyle/>
          <a:p>
            <a:fld id="{D93498F0-7C53-0241-AE9C-F2CC6FD1AB7F}" type="datetimeFigureOut">
              <a:rPr lang="en-DE" smtClean="0"/>
              <a:t>01.06.23</a:t>
            </a:fld>
            <a:endParaRPr lang="en-DE"/>
          </a:p>
        </p:txBody>
      </p:sp>
      <p:sp>
        <p:nvSpPr>
          <p:cNvPr id="5" name="Footer Placeholder 4">
            <a:extLst>
              <a:ext uri="{FF2B5EF4-FFF2-40B4-BE49-F238E27FC236}">
                <a16:creationId xmlns:a16="http://schemas.microsoft.com/office/drawing/2014/main" id="{DDB6D677-48EE-4947-0912-02D28E27826C}"/>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8ABE732D-9EB1-8B17-AB19-BB26963E107D}"/>
              </a:ext>
            </a:extLst>
          </p:cNvPr>
          <p:cNvSpPr>
            <a:spLocks noGrp="1"/>
          </p:cNvSpPr>
          <p:nvPr>
            <p:ph type="sldNum" sz="quarter" idx="12"/>
          </p:nvPr>
        </p:nvSpPr>
        <p:spPr/>
        <p:txBody>
          <a:bodyPr/>
          <a:lstStyle/>
          <a:p>
            <a:fld id="{D5FDE2EE-E226-ED4A-8059-4EBB756AFBE6}" type="slidenum">
              <a:rPr lang="en-DE" smtClean="0"/>
              <a:t>‹#›</a:t>
            </a:fld>
            <a:endParaRPr lang="en-DE"/>
          </a:p>
        </p:txBody>
      </p:sp>
    </p:spTree>
    <p:extLst>
      <p:ext uri="{BB962C8B-B14F-4D97-AF65-F5344CB8AC3E}">
        <p14:creationId xmlns:p14="http://schemas.microsoft.com/office/powerpoint/2010/main" val="1211532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70621-A2C1-980E-926A-D4D152E7AE27}"/>
              </a:ext>
            </a:extLst>
          </p:cNvPr>
          <p:cNvSpPr>
            <a:spLocks noGrp="1"/>
          </p:cNvSpPr>
          <p:nvPr>
            <p:ph type="title"/>
          </p:nvPr>
        </p:nvSpPr>
        <p:spPr/>
        <p:txBody>
          <a:bodyPr/>
          <a:lstStyle/>
          <a:p>
            <a:r>
              <a:rPr lang="en-GB"/>
              <a:t>Click to edit Master title style</a:t>
            </a:r>
            <a:endParaRPr lang="en-DE"/>
          </a:p>
        </p:txBody>
      </p:sp>
      <p:sp>
        <p:nvSpPr>
          <p:cNvPr id="3" name="Content Placeholder 2">
            <a:extLst>
              <a:ext uri="{FF2B5EF4-FFF2-40B4-BE49-F238E27FC236}">
                <a16:creationId xmlns:a16="http://schemas.microsoft.com/office/drawing/2014/main" id="{80F68C33-7D17-E2CD-D492-0A187C23889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Content Placeholder 3">
            <a:extLst>
              <a:ext uri="{FF2B5EF4-FFF2-40B4-BE49-F238E27FC236}">
                <a16:creationId xmlns:a16="http://schemas.microsoft.com/office/drawing/2014/main" id="{8A113484-FDA6-5EDA-EED8-600229946AE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5" name="Date Placeholder 4">
            <a:extLst>
              <a:ext uri="{FF2B5EF4-FFF2-40B4-BE49-F238E27FC236}">
                <a16:creationId xmlns:a16="http://schemas.microsoft.com/office/drawing/2014/main" id="{EC508320-5356-B2EF-078F-FAE64541D0E0}"/>
              </a:ext>
            </a:extLst>
          </p:cNvPr>
          <p:cNvSpPr>
            <a:spLocks noGrp="1"/>
          </p:cNvSpPr>
          <p:nvPr>
            <p:ph type="dt" sz="half" idx="10"/>
          </p:nvPr>
        </p:nvSpPr>
        <p:spPr/>
        <p:txBody>
          <a:bodyPr/>
          <a:lstStyle/>
          <a:p>
            <a:fld id="{D93498F0-7C53-0241-AE9C-F2CC6FD1AB7F}" type="datetimeFigureOut">
              <a:rPr lang="en-DE" smtClean="0"/>
              <a:t>01.06.23</a:t>
            </a:fld>
            <a:endParaRPr lang="en-DE"/>
          </a:p>
        </p:txBody>
      </p:sp>
      <p:sp>
        <p:nvSpPr>
          <p:cNvPr id="6" name="Footer Placeholder 5">
            <a:extLst>
              <a:ext uri="{FF2B5EF4-FFF2-40B4-BE49-F238E27FC236}">
                <a16:creationId xmlns:a16="http://schemas.microsoft.com/office/drawing/2014/main" id="{0F38D561-5D0C-9722-20CD-611738B35AFB}"/>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ADB3E3D1-F233-7102-1C36-5C9820C4A3DC}"/>
              </a:ext>
            </a:extLst>
          </p:cNvPr>
          <p:cNvSpPr>
            <a:spLocks noGrp="1"/>
          </p:cNvSpPr>
          <p:nvPr>
            <p:ph type="sldNum" sz="quarter" idx="12"/>
          </p:nvPr>
        </p:nvSpPr>
        <p:spPr/>
        <p:txBody>
          <a:bodyPr/>
          <a:lstStyle/>
          <a:p>
            <a:fld id="{D5FDE2EE-E226-ED4A-8059-4EBB756AFBE6}" type="slidenum">
              <a:rPr lang="en-DE" smtClean="0"/>
              <a:t>‹#›</a:t>
            </a:fld>
            <a:endParaRPr lang="en-DE"/>
          </a:p>
        </p:txBody>
      </p:sp>
    </p:spTree>
    <p:extLst>
      <p:ext uri="{BB962C8B-B14F-4D97-AF65-F5344CB8AC3E}">
        <p14:creationId xmlns:p14="http://schemas.microsoft.com/office/powerpoint/2010/main" val="2927818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068A8-D03A-5265-D914-DE1ECEA35BF2}"/>
              </a:ext>
            </a:extLst>
          </p:cNvPr>
          <p:cNvSpPr>
            <a:spLocks noGrp="1"/>
          </p:cNvSpPr>
          <p:nvPr>
            <p:ph type="title"/>
          </p:nvPr>
        </p:nvSpPr>
        <p:spPr>
          <a:xfrm>
            <a:off x="839788" y="365125"/>
            <a:ext cx="10515600" cy="1325563"/>
          </a:xfrm>
        </p:spPr>
        <p:txBody>
          <a:bodyPr/>
          <a:lstStyle/>
          <a:p>
            <a:r>
              <a:rPr lang="en-GB"/>
              <a:t>Click to edit Master title style</a:t>
            </a:r>
            <a:endParaRPr lang="en-DE"/>
          </a:p>
        </p:txBody>
      </p:sp>
      <p:sp>
        <p:nvSpPr>
          <p:cNvPr id="3" name="Text Placeholder 2">
            <a:extLst>
              <a:ext uri="{FF2B5EF4-FFF2-40B4-BE49-F238E27FC236}">
                <a16:creationId xmlns:a16="http://schemas.microsoft.com/office/drawing/2014/main" id="{AA8F3882-63F9-640D-2895-44368834E7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336CDE8-61ED-102C-31CD-8961E54E6ED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5" name="Text Placeholder 4">
            <a:extLst>
              <a:ext uri="{FF2B5EF4-FFF2-40B4-BE49-F238E27FC236}">
                <a16:creationId xmlns:a16="http://schemas.microsoft.com/office/drawing/2014/main" id="{69218C63-A8EE-387E-A06F-36D6FB2687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8DD15B8-6CAF-022E-1E73-7D308221077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7" name="Date Placeholder 6">
            <a:extLst>
              <a:ext uri="{FF2B5EF4-FFF2-40B4-BE49-F238E27FC236}">
                <a16:creationId xmlns:a16="http://schemas.microsoft.com/office/drawing/2014/main" id="{56DA59C4-8260-A286-9335-9F9A8D90A5DD}"/>
              </a:ext>
            </a:extLst>
          </p:cNvPr>
          <p:cNvSpPr>
            <a:spLocks noGrp="1"/>
          </p:cNvSpPr>
          <p:nvPr>
            <p:ph type="dt" sz="half" idx="10"/>
          </p:nvPr>
        </p:nvSpPr>
        <p:spPr/>
        <p:txBody>
          <a:bodyPr/>
          <a:lstStyle/>
          <a:p>
            <a:fld id="{D93498F0-7C53-0241-AE9C-F2CC6FD1AB7F}" type="datetimeFigureOut">
              <a:rPr lang="en-DE" smtClean="0"/>
              <a:t>01.06.23</a:t>
            </a:fld>
            <a:endParaRPr lang="en-DE"/>
          </a:p>
        </p:txBody>
      </p:sp>
      <p:sp>
        <p:nvSpPr>
          <p:cNvPr id="8" name="Footer Placeholder 7">
            <a:extLst>
              <a:ext uri="{FF2B5EF4-FFF2-40B4-BE49-F238E27FC236}">
                <a16:creationId xmlns:a16="http://schemas.microsoft.com/office/drawing/2014/main" id="{AEA98AD2-0390-4C64-873F-C3737B115EC5}"/>
              </a:ext>
            </a:extLst>
          </p:cNvPr>
          <p:cNvSpPr>
            <a:spLocks noGrp="1"/>
          </p:cNvSpPr>
          <p:nvPr>
            <p:ph type="ftr" sz="quarter" idx="11"/>
          </p:nvPr>
        </p:nvSpPr>
        <p:spPr/>
        <p:txBody>
          <a:bodyPr/>
          <a:lstStyle/>
          <a:p>
            <a:endParaRPr lang="en-DE"/>
          </a:p>
        </p:txBody>
      </p:sp>
      <p:sp>
        <p:nvSpPr>
          <p:cNvPr id="9" name="Slide Number Placeholder 8">
            <a:extLst>
              <a:ext uri="{FF2B5EF4-FFF2-40B4-BE49-F238E27FC236}">
                <a16:creationId xmlns:a16="http://schemas.microsoft.com/office/drawing/2014/main" id="{F74479FC-F21A-141F-75AD-345E9E6FB22E}"/>
              </a:ext>
            </a:extLst>
          </p:cNvPr>
          <p:cNvSpPr>
            <a:spLocks noGrp="1"/>
          </p:cNvSpPr>
          <p:nvPr>
            <p:ph type="sldNum" sz="quarter" idx="12"/>
          </p:nvPr>
        </p:nvSpPr>
        <p:spPr/>
        <p:txBody>
          <a:bodyPr/>
          <a:lstStyle/>
          <a:p>
            <a:fld id="{D5FDE2EE-E226-ED4A-8059-4EBB756AFBE6}" type="slidenum">
              <a:rPr lang="en-DE" smtClean="0"/>
              <a:t>‹#›</a:t>
            </a:fld>
            <a:endParaRPr lang="en-DE"/>
          </a:p>
        </p:txBody>
      </p:sp>
    </p:spTree>
    <p:extLst>
      <p:ext uri="{BB962C8B-B14F-4D97-AF65-F5344CB8AC3E}">
        <p14:creationId xmlns:p14="http://schemas.microsoft.com/office/powerpoint/2010/main" val="3836103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1A922-8D01-CA98-CDA3-9AC67B1B6187}"/>
              </a:ext>
            </a:extLst>
          </p:cNvPr>
          <p:cNvSpPr>
            <a:spLocks noGrp="1"/>
          </p:cNvSpPr>
          <p:nvPr>
            <p:ph type="title"/>
          </p:nvPr>
        </p:nvSpPr>
        <p:spPr/>
        <p:txBody>
          <a:bodyPr/>
          <a:lstStyle/>
          <a:p>
            <a:r>
              <a:rPr lang="en-GB"/>
              <a:t>Click to edit Master title style</a:t>
            </a:r>
            <a:endParaRPr lang="en-DE"/>
          </a:p>
        </p:txBody>
      </p:sp>
      <p:sp>
        <p:nvSpPr>
          <p:cNvPr id="3" name="Date Placeholder 2">
            <a:extLst>
              <a:ext uri="{FF2B5EF4-FFF2-40B4-BE49-F238E27FC236}">
                <a16:creationId xmlns:a16="http://schemas.microsoft.com/office/drawing/2014/main" id="{A4C259E8-9A20-186F-508C-99B041E8C204}"/>
              </a:ext>
            </a:extLst>
          </p:cNvPr>
          <p:cNvSpPr>
            <a:spLocks noGrp="1"/>
          </p:cNvSpPr>
          <p:nvPr>
            <p:ph type="dt" sz="half" idx="10"/>
          </p:nvPr>
        </p:nvSpPr>
        <p:spPr/>
        <p:txBody>
          <a:bodyPr/>
          <a:lstStyle/>
          <a:p>
            <a:fld id="{D93498F0-7C53-0241-AE9C-F2CC6FD1AB7F}" type="datetimeFigureOut">
              <a:rPr lang="en-DE" smtClean="0"/>
              <a:t>01.06.23</a:t>
            </a:fld>
            <a:endParaRPr lang="en-DE"/>
          </a:p>
        </p:txBody>
      </p:sp>
      <p:sp>
        <p:nvSpPr>
          <p:cNvPr id="4" name="Footer Placeholder 3">
            <a:extLst>
              <a:ext uri="{FF2B5EF4-FFF2-40B4-BE49-F238E27FC236}">
                <a16:creationId xmlns:a16="http://schemas.microsoft.com/office/drawing/2014/main" id="{362B7942-3BE7-34D9-C5E2-A32C20A1ED36}"/>
              </a:ext>
            </a:extLst>
          </p:cNvPr>
          <p:cNvSpPr>
            <a:spLocks noGrp="1"/>
          </p:cNvSpPr>
          <p:nvPr>
            <p:ph type="ftr" sz="quarter" idx="11"/>
          </p:nvPr>
        </p:nvSpPr>
        <p:spPr/>
        <p:txBody>
          <a:bodyPr/>
          <a:lstStyle/>
          <a:p>
            <a:endParaRPr lang="en-DE"/>
          </a:p>
        </p:txBody>
      </p:sp>
      <p:sp>
        <p:nvSpPr>
          <p:cNvPr id="5" name="Slide Number Placeholder 4">
            <a:extLst>
              <a:ext uri="{FF2B5EF4-FFF2-40B4-BE49-F238E27FC236}">
                <a16:creationId xmlns:a16="http://schemas.microsoft.com/office/drawing/2014/main" id="{53DC70A5-9E39-BCF3-9137-9135CB462D15}"/>
              </a:ext>
            </a:extLst>
          </p:cNvPr>
          <p:cNvSpPr>
            <a:spLocks noGrp="1"/>
          </p:cNvSpPr>
          <p:nvPr>
            <p:ph type="sldNum" sz="quarter" idx="12"/>
          </p:nvPr>
        </p:nvSpPr>
        <p:spPr/>
        <p:txBody>
          <a:bodyPr/>
          <a:lstStyle/>
          <a:p>
            <a:fld id="{D5FDE2EE-E226-ED4A-8059-4EBB756AFBE6}" type="slidenum">
              <a:rPr lang="en-DE" smtClean="0"/>
              <a:t>‹#›</a:t>
            </a:fld>
            <a:endParaRPr lang="en-DE"/>
          </a:p>
        </p:txBody>
      </p:sp>
    </p:spTree>
    <p:extLst>
      <p:ext uri="{BB962C8B-B14F-4D97-AF65-F5344CB8AC3E}">
        <p14:creationId xmlns:p14="http://schemas.microsoft.com/office/powerpoint/2010/main" val="3614591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7E99BD-BA46-C5A5-10F4-06B49FE2EDDD}"/>
              </a:ext>
            </a:extLst>
          </p:cNvPr>
          <p:cNvSpPr>
            <a:spLocks noGrp="1"/>
          </p:cNvSpPr>
          <p:nvPr>
            <p:ph type="dt" sz="half" idx="10"/>
          </p:nvPr>
        </p:nvSpPr>
        <p:spPr/>
        <p:txBody>
          <a:bodyPr/>
          <a:lstStyle/>
          <a:p>
            <a:fld id="{D93498F0-7C53-0241-AE9C-F2CC6FD1AB7F}" type="datetimeFigureOut">
              <a:rPr lang="en-DE" smtClean="0"/>
              <a:t>01.06.23</a:t>
            </a:fld>
            <a:endParaRPr lang="en-DE"/>
          </a:p>
        </p:txBody>
      </p:sp>
      <p:sp>
        <p:nvSpPr>
          <p:cNvPr id="3" name="Footer Placeholder 2">
            <a:extLst>
              <a:ext uri="{FF2B5EF4-FFF2-40B4-BE49-F238E27FC236}">
                <a16:creationId xmlns:a16="http://schemas.microsoft.com/office/drawing/2014/main" id="{3033CEBD-E174-0C85-4DF6-07894324A3C4}"/>
              </a:ext>
            </a:extLst>
          </p:cNvPr>
          <p:cNvSpPr>
            <a:spLocks noGrp="1"/>
          </p:cNvSpPr>
          <p:nvPr>
            <p:ph type="ftr" sz="quarter" idx="11"/>
          </p:nvPr>
        </p:nvSpPr>
        <p:spPr/>
        <p:txBody>
          <a:bodyPr/>
          <a:lstStyle/>
          <a:p>
            <a:endParaRPr lang="en-DE"/>
          </a:p>
        </p:txBody>
      </p:sp>
      <p:sp>
        <p:nvSpPr>
          <p:cNvPr id="4" name="Slide Number Placeholder 3">
            <a:extLst>
              <a:ext uri="{FF2B5EF4-FFF2-40B4-BE49-F238E27FC236}">
                <a16:creationId xmlns:a16="http://schemas.microsoft.com/office/drawing/2014/main" id="{81FEF7A3-7150-6184-7CC0-22EF1F486E25}"/>
              </a:ext>
            </a:extLst>
          </p:cNvPr>
          <p:cNvSpPr>
            <a:spLocks noGrp="1"/>
          </p:cNvSpPr>
          <p:nvPr>
            <p:ph type="sldNum" sz="quarter" idx="12"/>
          </p:nvPr>
        </p:nvSpPr>
        <p:spPr/>
        <p:txBody>
          <a:bodyPr/>
          <a:lstStyle/>
          <a:p>
            <a:fld id="{D5FDE2EE-E226-ED4A-8059-4EBB756AFBE6}" type="slidenum">
              <a:rPr lang="en-DE" smtClean="0"/>
              <a:t>‹#›</a:t>
            </a:fld>
            <a:endParaRPr lang="en-DE"/>
          </a:p>
        </p:txBody>
      </p:sp>
    </p:spTree>
    <p:extLst>
      <p:ext uri="{BB962C8B-B14F-4D97-AF65-F5344CB8AC3E}">
        <p14:creationId xmlns:p14="http://schemas.microsoft.com/office/powerpoint/2010/main" val="327602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0200C-436C-5F7C-BF5B-876933ADC41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DE"/>
          </a:p>
        </p:txBody>
      </p:sp>
      <p:sp>
        <p:nvSpPr>
          <p:cNvPr id="3" name="Content Placeholder 2">
            <a:extLst>
              <a:ext uri="{FF2B5EF4-FFF2-40B4-BE49-F238E27FC236}">
                <a16:creationId xmlns:a16="http://schemas.microsoft.com/office/drawing/2014/main" id="{60CA56AE-0EB8-778C-0C1C-56ABEBCD79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Text Placeholder 3">
            <a:extLst>
              <a:ext uri="{FF2B5EF4-FFF2-40B4-BE49-F238E27FC236}">
                <a16:creationId xmlns:a16="http://schemas.microsoft.com/office/drawing/2014/main" id="{FBDBBC3D-101F-9EB5-5E88-E3A65A7096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97B7334-008F-EE0A-F639-CA749FF13999}"/>
              </a:ext>
            </a:extLst>
          </p:cNvPr>
          <p:cNvSpPr>
            <a:spLocks noGrp="1"/>
          </p:cNvSpPr>
          <p:nvPr>
            <p:ph type="dt" sz="half" idx="10"/>
          </p:nvPr>
        </p:nvSpPr>
        <p:spPr/>
        <p:txBody>
          <a:bodyPr/>
          <a:lstStyle/>
          <a:p>
            <a:fld id="{D93498F0-7C53-0241-AE9C-F2CC6FD1AB7F}" type="datetimeFigureOut">
              <a:rPr lang="en-DE" smtClean="0"/>
              <a:t>01.06.23</a:t>
            </a:fld>
            <a:endParaRPr lang="en-DE"/>
          </a:p>
        </p:txBody>
      </p:sp>
      <p:sp>
        <p:nvSpPr>
          <p:cNvPr id="6" name="Footer Placeholder 5">
            <a:extLst>
              <a:ext uri="{FF2B5EF4-FFF2-40B4-BE49-F238E27FC236}">
                <a16:creationId xmlns:a16="http://schemas.microsoft.com/office/drawing/2014/main" id="{9884538E-555B-1F21-B409-3D529E99A568}"/>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9BA4BF18-5F41-2296-E7AB-D5A05C82EB0E}"/>
              </a:ext>
            </a:extLst>
          </p:cNvPr>
          <p:cNvSpPr>
            <a:spLocks noGrp="1"/>
          </p:cNvSpPr>
          <p:nvPr>
            <p:ph type="sldNum" sz="quarter" idx="12"/>
          </p:nvPr>
        </p:nvSpPr>
        <p:spPr/>
        <p:txBody>
          <a:bodyPr/>
          <a:lstStyle/>
          <a:p>
            <a:fld id="{D5FDE2EE-E226-ED4A-8059-4EBB756AFBE6}" type="slidenum">
              <a:rPr lang="en-DE" smtClean="0"/>
              <a:t>‹#›</a:t>
            </a:fld>
            <a:endParaRPr lang="en-DE"/>
          </a:p>
        </p:txBody>
      </p:sp>
    </p:spTree>
    <p:extLst>
      <p:ext uri="{BB962C8B-B14F-4D97-AF65-F5344CB8AC3E}">
        <p14:creationId xmlns:p14="http://schemas.microsoft.com/office/powerpoint/2010/main" val="3032747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92B35-7FF0-2DC9-09B2-F0E5705180A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DE"/>
          </a:p>
        </p:txBody>
      </p:sp>
      <p:sp>
        <p:nvSpPr>
          <p:cNvPr id="3" name="Picture Placeholder 2">
            <a:extLst>
              <a:ext uri="{FF2B5EF4-FFF2-40B4-BE49-F238E27FC236}">
                <a16:creationId xmlns:a16="http://schemas.microsoft.com/office/drawing/2014/main" id="{EC29CFAF-D0C1-495C-827E-10CBBF6441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DE"/>
          </a:p>
        </p:txBody>
      </p:sp>
      <p:sp>
        <p:nvSpPr>
          <p:cNvPr id="4" name="Text Placeholder 3">
            <a:extLst>
              <a:ext uri="{FF2B5EF4-FFF2-40B4-BE49-F238E27FC236}">
                <a16:creationId xmlns:a16="http://schemas.microsoft.com/office/drawing/2014/main" id="{BE1010FA-DCB4-7760-9D5B-025456250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40A8B8-D40A-4121-D35E-1989ED06423C}"/>
              </a:ext>
            </a:extLst>
          </p:cNvPr>
          <p:cNvSpPr>
            <a:spLocks noGrp="1"/>
          </p:cNvSpPr>
          <p:nvPr>
            <p:ph type="dt" sz="half" idx="10"/>
          </p:nvPr>
        </p:nvSpPr>
        <p:spPr/>
        <p:txBody>
          <a:bodyPr/>
          <a:lstStyle/>
          <a:p>
            <a:fld id="{D93498F0-7C53-0241-AE9C-F2CC6FD1AB7F}" type="datetimeFigureOut">
              <a:rPr lang="en-DE" smtClean="0"/>
              <a:t>01.06.23</a:t>
            </a:fld>
            <a:endParaRPr lang="en-DE"/>
          </a:p>
        </p:txBody>
      </p:sp>
      <p:sp>
        <p:nvSpPr>
          <p:cNvPr id="6" name="Footer Placeholder 5">
            <a:extLst>
              <a:ext uri="{FF2B5EF4-FFF2-40B4-BE49-F238E27FC236}">
                <a16:creationId xmlns:a16="http://schemas.microsoft.com/office/drawing/2014/main" id="{4F9A008C-3F9E-4D04-1F8B-CE8A5690E7B0}"/>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EF4BD7FD-4B58-C583-3E38-10C7E9C31BE8}"/>
              </a:ext>
            </a:extLst>
          </p:cNvPr>
          <p:cNvSpPr>
            <a:spLocks noGrp="1"/>
          </p:cNvSpPr>
          <p:nvPr>
            <p:ph type="sldNum" sz="quarter" idx="12"/>
          </p:nvPr>
        </p:nvSpPr>
        <p:spPr/>
        <p:txBody>
          <a:bodyPr/>
          <a:lstStyle/>
          <a:p>
            <a:fld id="{D5FDE2EE-E226-ED4A-8059-4EBB756AFBE6}" type="slidenum">
              <a:rPr lang="en-DE" smtClean="0"/>
              <a:t>‹#›</a:t>
            </a:fld>
            <a:endParaRPr lang="en-DE"/>
          </a:p>
        </p:txBody>
      </p:sp>
    </p:spTree>
    <p:extLst>
      <p:ext uri="{BB962C8B-B14F-4D97-AF65-F5344CB8AC3E}">
        <p14:creationId xmlns:p14="http://schemas.microsoft.com/office/powerpoint/2010/main" val="2785241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7BDD1F-0B61-178C-52A8-6BBDA9BB4F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DE"/>
          </a:p>
        </p:txBody>
      </p:sp>
      <p:sp>
        <p:nvSpPr>
          <p:cNvPr id="3" name="Text Placeholder 2">
            <a:extLst>
              <a:ext uri="{FF2B5EF4-FFF2-40B4-BE49-F238E27FC236}">
                <a16:creationId xmlns:a16="http://schemas.microsoft.com/office/drawing/2014/main" id="{61FC132F-A63B-6822-04F0-9FF4BF48C9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4D7133D8-B9F3-D4E8-BAB9-98302E9B4C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3498F0-7C53-0241-AE9C-F2CC6FD1AB7F}" type="datetimeFigureOut">
              <a:rPr lang="en-DE" smtClean="0"/>
              <a:t>01.06.23</a:t>
            </a:fld>
            <a:endParaRPr lang="en-DE"/>
          </a:p>
        </p:txBody>
      </p:sp>
      <p:sp>
        <p:nvSpPr>
          <p:cNvPr id="5" name="Footer Placeholder 4">
            <a:extLst>
              <a:ext uri="{FF2B5EF4-FFF2-40B4-BE49-F238E27FC236}">
                <a16:creationId xmlns:a16="http://schemas.microsoft.com/office/drawing/2014/main" id="{C84F4D3E-C93D-CF4E-26FA-DA0B6D83DD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DE"/>
          </a:p>
        </p:txBody>
      </p:sp>
      <p:sp>
        <p:nvSpPr>
          <p:cNvPr id="6" name="Slide Number Placeholder 5">
            <a:extLst>
              <a:ext uri="{FF2B5EF4-FFF2-40B4-BE49-F238E27FC236}">
                <a16:creationId xmlns:a16="http://schemas.microsoft.com/office/drawing/2014/main" id="{B82E4585-82A2-A1EF-4098-1D5F15DC77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FDE2EE-E226-ED4A-8059-4EBB756AFBE6}" type="slidenum">
              <a:rPr lang="en-DE" smtClean="0"/>
              <a:t>‹#›</a:t>
            </a:fld>
            <a:endParaRPr lang="en-DE"/>
          </a:p>
        </p:txBody>
      </p:sp>
    </p:spTree>
    <p:extLst>
      <p:ext uri="{BB962C8B-B14F-4D97-AF65-F5344CB8AC3E}">
        <p14:creationId xmlns:p14="http://schemas.microsoft.com/office/powerpoint/2010/main" val="1097023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f.gsi.de/f/98dcfc11c1aa42508f9b/?dl=1" TargetMode="External"/><Relationship Id="rId2" Type="http://schemas.openxmlformats.org/officeDocument/2006/relationships/hyperlink" Target="https://sf.gsi.de/f/ceea4117f25e44a9a472/?dl=1" TargetMode="External"/><Relationship Id="rId1" Type="http://schemas.openxmlformats.org/officeDocument/2006/relationships/slideLayout" Target="../slideLayouts/slideLayout2.xml"/><Relationship Id="rId6" Type="http://schemas.openxmlformats.org/officeDocument/2006/relationships/hyperlink" Target="https://sf.gsi.de/f/583a10b431df4ccf889d/?dl=1" TargetMode="External"/><Relationship Id="rId5" Type="http://schemas.openxmlformats.org/officeDocument/2006/relationships/hyperlink" Target="https://sf.gsi.de/f/bf00859f5bf6436f95e2/?dl=1" TargetMode="External"/><Relationship Id="rId4" Type="http://schemas.openxmlformats.org/officeDocument/2006/relationships/hyperlink" Target="https://sf.gsi.de/f/2dd8d32135ea4b22bca5/?dl=1"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6FAEE5E-496D-3A60-A9B0-7928C062D3A7}"/>
              </a:ext>
            </a:extLst>
          </p:cNvPr>
          <p:cNvSpPr>
            <a:spLocks noGrp="1"/>
          </p:cNvSpPr>
          <p:nvPr>
            <p:ph type="subTitle" idx="1"/>
          </p:nvPr>
        </p:nvSpPr>
        <p:spPr/>
        <p:txBody>
          <a:bodyPr/>
          <a:lstStyle/>
          <a:p>
            <a:r>
              <a:rPr lang="en-DE" dirty="0"/>
              <a:t>LRP 2024</a:t>
            </a:r>
          </a:p>
          <a:p>
            <a:r>
              <a:rPr lang="en-DE" dirty="0"/>
              <a:t>Analysis of the community input on </a:t>
            </a:r>
          </a:p>
          <a:p>
            <a:r>
              <a:rPr lang="en-DE" b="1" dirty="0"/>
              <a:t>High Energy Nuclear Physics</a:t>
            </a:r>
          </a:p>
        </p:txBody>
      </p:sp>
    </p:spTree>
    <p:extLst>
      <p:ext uri="{BB962C8B-B14F-4D97-AF65-F5344CB8AC3E}">
        <p14:creationId xmlns:p14="http://schemas.microsoft.com/office/powerpoint/2010/main" val="4151486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29F14-7363-EF73-7395-A64E2B13B174}"/>
              </a:ext>
            </a:extLst>
          </p:cNvPr>
          <p:cNvSpPr>
            <a:spLocks noGrp="1"/>
          </p:cNvSpPr>
          <p:nvPr>
            <p:ph type="title"/>
          </p:nvPr>
        </p:nvSpPr>
        <p:spPr/>
        <p:txBody>
          <a:bodyPr/>
          <a:lstStyle/>
          <a:p>
            <a:r>
              <a:rPr lang="en-DE" dirty="0"/>
              <a:t>Part II</a:t>
            </a:r>
          </a:p>
        </p:txBody>
      </p:sp>
      <p:sp>
        <p:nvSpPr>
          <p:cNvPr id="3" name="Content Placeholder 2">
            <a:extLst>
              <a:ext uri="{FF2B5EF4-FFF2-40B4-BE49-F238E27FC236}">
                <a16:creationId xmlns:a16="http://schemas.microsoft.com/office/drawing/2014/main" id="{9ABD5D00-4922-5EB6-0C9D-E6F2A14CC297}"/>
              </a:ext>
            </a:extLst>
          </p:cNvPr>
          <p:cNvSpPr>
            <a:spLocks noGrp="1"/>
          </p:cNvSpPr>
          <p:nvPr>
            <p:ph idx="1"/>
          </p:nvPr>
        </p:nvSpPr>
        <p:spPr/>
        <p:txBody>
          <a:bodyPr/>
          <a:lstStyle/>
          <a:p>
            <a:endParaRPr lang="en-DE"/>
          </a:p>
        </p:txBody>
      </p:sp>
    </p:spTree>
    <p:extLst>
      <p:ext uri="{BB962C8B-B14F-4D97-AF65-F5344CB8AC3E}">
        <p14:creationId xmlns:p14="http://schemas.microsoft.com/office/powerpoint/2010/main" val="366917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90542E-623A-2AB6-4713-5F997E8BED8D}"/>
              </a:ext>
            </a:extLst>
          </p:cNvPr>
          <p:cNvSpPr>
            <a:spLocks noGrp="1"/>
          </p:cNvSpPr>
          <p:nvPr>
            <p:ph type="title"/>
          </p:nvPr>
        </p:nvSpPr>
        <p:spPr>
          <a:xfrm>
            <a:off x="838200" y="365126"/>
            <a:ext cx="10515600" cy="635000"/>
          </a:xfrm>
        </p:spPr>
        <p:txBody>
          <a:bodyPr>
            <a:normAutofit/>
          </a:bodyPr>
          <a:lstStyle/>
          <a:p>
            <a:r>
              <a:rPr lang="en-DE" sz="3200" dirty="0">
                <a:solidFill>
                  <a:srgbClr val="C00000"/>
                </a:solidFill>
              </a:rPr>
              <a:t>The CBM experiment at FAIR</a:t>
            </a:r>
          </a:p>
        </p:txBody>
      </p:sp>
      <p:sp>
        <p:nvSpPr>
          <p:cNvPr id="5" name="Content Placeholder 4">
            <a:extLst>
              <a:ext uri="{FF2B5EF4-FFF2-40B4-BE49-F238E27FC236}">
                <a16:creationId xmlns:a16="http://schemas.microsoft.com/office/drawing/2014/main" id="{678C486B-8BC0-EB54-82F1-BAB119121A98}"/>
              </a:ext>
            </a:extLst>
          </p:cNvPr>
          <p:cNvSpPr>
            <a:spLocks noGrp="1"/>
          </p:cNvSpPr>
          <p:nvPr>
            <p:ph idx="1"/>
          </p:nvPr>
        </p:nvSpPr>
        <p:spPr>
          <a:xfrm>
            <a:off x="486697" y="1035296"/>
            <a:ext cx="10515600" cy="948377"/>
          </a:xfrm>
        </p:spPr>
        <p:txBody>
          <a:bodyPr/>
          <a:lstStyle/>
          <a:p>
            <a:pPr marL="0" indent="0">
              <a:buNone/>
            </a:pPr>
            <a:r>
              <a:rPr lang="en-DE" sz="2400" dirty="0">
                <a:solidFill>
                  <a:schemeClr val="accent1"/>
                </a:solidFill>
              </a:rPr>
              <a:t>Explore the phase structure of strongly interacting matter at large net-baryon densities and moderate temperatures with heavy-ion collisions at √s</a:t>
            </a:r>
            <a:r>
              <a:rPr lang="en-DE" sz="2400" baseline="-25000" dirty="0">
                <a:solidFill>
                  <a:schemeClr val="accent1"/>
                </a:solidFill>
              </a:rPr>
              <a:t>NN</a:t>
            </a:r>
            <a:r>
              <a:rPr lang="en-DE" sz="2400" dirty="0">
                <a:solidFill>
                  <a:schemeClr val="accent1"/>
                </a:solidFill>
              </a:rPr>
              <a:t>=2.7-4.9 GeV</a:t>
            </a:r>
          </a:p>
          <a:p>
            <a:pPr marL="0" indent="0">
              <a:buNone/>
            </a:pPr>
            <a:endParaRPr lang="en-DE" dirty="0"/>
          </a:p>
        </p:txBody>
      </p:sp>
      <p:sp>
        <p:nvSpPr>
          <p:cNvPr id="6" name="Slide Number Placeholder 5">
            <a:extLst>
              <a:ext uri="{FF2B5EF4-FFF2-40B4-BE49-F238E27FC236}">
                <a16:creationId xmlns:a16="http://schemas.microsoft.com/office/drawing/2014/main" id="{D59607DB-96DA-FB52-EC13-35D4C13731D8}"/>
              </a:ext>
            </a:extLst>
          </p:cNvPr>
          <p:cNvSpPr>
            <a:spLocks noGrp="1"/>
          </p:cNvSpPr>
          <p:nvPr>
            <p:ph type="sldNum" sz="quarter" idx="12"/>
          </p:nvPr>
        </p:nvSpPr>
        <p:spPr/>
        <p:txBody>
          <a:bodyPr/>
          <a:lstStyle/>
          <a:p>
            <a:fld id="{B692DC40-7514-5147-829E-2A1E7012628C}" type="slidenum">
              <a:rPr lang="en-DE" smtClean="0"/>
              <a:t>11</a:t>
            </a:fld>
            <a:endParaRPr lang="en-DE"/>
          </a:p>
        </p:txBody>
      </p:sp>
      <p:pic>
        <p:nvPicPr>
          <p:cNvPr id="7" name="Picture 6">
            <a:extLst>
              <a:ext uri="{FF2B5EF4-FFF2-40B4-BE49-F238E27FC236}">
                <a16:creationId xmlns:a16="http://schemas.microsoft.com/office/drawing/2014/main" id="{EE84EEE5-1211-882F-26EC-C357D7CF33A5}"/>
              </a:ext>
            </a:extLst>
          </p:cNvPr>
          <p:cNvPicPr>
            <a:picLocks noChangeAspect="1"/>
          </p:cNvPicPr>
          <p:nvPr/>
        </p:nvPicPr>
        <p:blipFill>
          <a:blip r:embed="rId2"/>
          <a:stretch>
            <a:fillRect/>
          </a:stretch>
        </p:blipFill>
        <p:spPr>
          <a:xfrm>
            <a:off x="11026901" y="239761"/>
            <a:ext cx="1037856" cy="1471049"/>
          </a:xfrm>
          <a:prstGeom prst="rect">
            <a:avLst/>
          </a:prstGeom>
        </p:spPr>
      </p:pic>
      <p:pic>
        <p:nvPicPr>
          <p:cNvPr id="8" name="Picture 7">
            <a:extLst>
              <a:ext uri="{FF2B5EF4-FFF2-40B4-BE49-F238E27FC236}">
                <a16:creationId xmlns:a16="http://schemas.microsoft.com/office/drawing/2014/main" id="{3B2B8690-E348-76BD-38CE-D966D453EF39}"/>
              </a:ext>
            </a:extLst>
          </p:cNvPr>
          <p:cNvPicPr>
            <a:picLocks noChangeAspect="1"/>
          </p:cNvPicPr>
          <p:nvPr/>
        </p:nvPicPr>
        <p:blipFill>
          <a:blip r:embed="rId3"/>
          <a:stretch>
            <a:fillRect/>
          </a:stretch>
        </p:blipFill>
        <p:spPr>
          <a:xfrm>
            <a:off x="6801737" y="2304576"/>
            <a:ext cx="5390263" cy="3779701"/>
          </a:xfrm>
          <a:prstGeom prst="rect">
            <a:avLst/>
          </a:prstGeom>
        </p:spPr>
      </p:pic>
      <p:sp>
        <p:nvSpPr>
          <p:cNvPr id="10" name="TextBox 9">
            <a:extLst>
              <a:ext uri="{FF2B5EF4-FFF2-40B4-BE49-F238E27FC236}">
                <a16:creationId xmlns:a16="http://schemas.microsoft.com/office/drawing/2014/main" id="{FCC41CFA-04D9-C398-AA20-38DA2B4D821A}"/>
              </a:ext>
            </a:extLst>
          </p:cNvPr>
          <p:cNvSpPr txBox="1"/>
          <p:nvPr/>
        </p:nvSpPr>
        <p:spPr>
          <a:xfrm>
            <a:off x="486697" y="2018843"/>
            <a:ext cx="6315040" cy="4339650"/>
          </a:xfrm>
          <a:prstGeom prst="rect">
            <a:avLst/>
          </a:prstGeom>
          <a:noFill/>
        </p:spPr>
        <p:txBody>
          <a:bodyPr wrap="square">
            <a:spAutoFit/>
          </a:bodyPr>
          <a:lstStyle/>
          <a:p>
            <a:pPr marL="0" indent="0">
              <a:buNone/>
            </a:pPr>
            <a:r>
              <a:rPr lang="en-DE" sz="2400" b="1" dirty="0"/>
              <a:t>Key: superb rate capability</a:t>
            </a:r>
          </a:p>
          <a:p>
            <a:pPr marL="0" indent="0">
              <a:buNone/>
            </a:pPr>
            <a:endParaRPr lang="en-DE" dirty="0"/>
          </a:p>
          <a:p>
            <a:pPr marL="285750" indent="-285750">
              <a:buFont typeface="Arial" panose="020B0604020202020204" pitchFamily="34" charset="0"/>
              <a:buChar char="•"/>
            </a:pPr>
            <a:r>
              <a:rPr lang="en-GB" dirty="0"/>
              <a:t>D</a:t>
            </a:r>
            <a:r>
              <a:rPr lang="en-DE" dirty="0"/>
              <a:t>ata acquisition: full free-streaming system without hardware trigger (peak collision rates of 10 MHz)</a:t>
            </a:r>
          </a:p>
          <a:p>
            <a:pPr marL="285750" indent="-285750">
              <a:buFont typeface="Arial" panose="020B0604020202020204" pitchFamily="34" charset="0"/>
              <a:buChar char="•"/>
            </a:pPr>
            <a:r>
              <a:rPr lang="en-GB" dirty="0"/>
              <a:t>S</a:t>
            </a:r>
            <a:r>
              <a:rPr lang="en-DE" dirty="0"/>
              <a:t>elf-triggered readout electronics, high-speed data processing and acquisition, fast algorithms for online selection</a:t>
            </a:r>
          </a:p>
          <a:p>
            <a:pPr marL="285750" indent="-285750">
              <a:buFont typeface="Arial" panose="020B0604020202020204" pitchFamily="34" charset="0"/>
              <a:buChar char="•"/>
            </a:pPr>
            <a:r>
              <a:rPr lang="en-GB" dirty="0"/>
              <a:t>R</a:t>
            </a:r>
            <a:r>
              <a:rPr lang="en-DE" dirty="0"/>
              <a:t>adiation hard detectors</a:t>
            </a:r>
          </a:p>
          <a:p>
            <a:pPr marL="285750" indent="-285750">
              <a:buFont typeface="Arial" panose="020B0604020202020204" pitchFamily="34" charset="0"/>
              <a:buChar char="•"/>
            </a:pPr>
            <a:endParaRPr lang="en-DE" dirty="0"/>
          </a:p>
          <a:p>
            <a:pPr marL="285750" indent="-285750">
              <a:buFont typeface="Arial" panose="020B0604020202020204" pitchFamily="34" charset="0"/>
              <a:buChar char="•"/>
            </a:pPr>
            <a:endParaRPr lang="en-DE" dirty="0"/>
          </a:p>
          <a:p>
            <a:r>
              <a:rPr lang="en-DE" dirty="0"/>
              <a:t>Key: detector technology</a:t>
            </a:r>
          </a:p>
          <a:p>
            <a:pPr marL="285750" indent="-285750">
              <a:buFont typeface="Arial" panose="020B0604020202020204" pitchFamily="34" charset="0"/>
              <a:buChar char="•"/>
            </a:pPr>
            <a:r>
              <a:rPr lang="en-DE" dirty="0"/>
              <a:t>CMOS monolithic active Pixel Sensor (CPS)</a:t>
            </a:r>
            <a:br>
              <a:rPr lang="en-DE" dirty="0"/>
            </a:br>
            <a:r>
              <a:rPr lang="en-DE" dirty="0">
                <a:sym typeface="Wingdings" pitchFamily="2" charset="2"/>
              </a:rPr>
              <a:t> 50 μm thick, 5 μm resolution, &lt;100mW/cm</a:t>
            </a:r>
            <a:r>
              <a:rPr lang="en-DE" baseline="30000" dirty="0">
                <a:sym typeface="Wingdings" pitchFamily="2" charset="2"/>
              </a:rPr>
              <a:t>2</a:t>
            </a:r>
            <a:r>
              <a:rPr lang="en-DE" dirty="0">
                <a:sym typeface="Wingdings" pitchFamily="2" charset="2"/>
              </a:rPr>
              <a:t> power diss.</a:t>
            </a:r>
            <a:br>
              <a:rPr lang="en-DE" dirty="0"/>
            </a:br>
            <a:r>
              <a:rPr lang="en-DE" dirty="0">
                <a:sym typeface="Wingdings" pitchFamily="2" charset="2"/>
              </a:rPr>
              <a:t> see dedicated submission to the LRP</a:t>
            </a:r>
          </a:p>
          <a:p>
            <a:pPr marL="285750" indent="-285750">
              <a:buFont typeface="Arial" panose="020B0604020202020204" pitchFamily="34" charset="0"/>
              <a:buChar char="•"/>
            </a:pPr>
            <a:r>
              <a:rPr lang="en-GB" dirty="0">
                <a:sym typeface="Wingdings" pitchFamily="2" charset="2"/>
              </a:rPr>
              <a:t>F</a:t>
            </a:r>
            <a:r>
              <a:rPr lang="en-DE" dirty="0">
                <a:sym typeface="Wingdings" pitchFamily="2" charset="2"/>
              </a:rPr>
              <a:t>ast timing by low-gain avalanche detectors (LGAD) </a:t>
            </a:r>
            <a:br>
              <a:rPr lang="en-DE" dirty="0">
                <a:sym typeface="Wingdings" pitchFamily="2" charset="2"/>
              </a:rPr>
            </a:br>
            <a:r>
              <a:rPr lang="en-DE" dirty="0">
                <a:sym typeface="Wingdings" pitchFamily="2" charset="2"/>
              </a:rPr>
              <a:t> 20-30 ps time resolution</a:t>
            </a:r>
          </a:p>
        </p:txBody>
      </p:sp>
    </p:spTree>
    <p:extLst>
      <p:ext uri="{BB962C8B-B14F-4D97-AF65-F5344CB8AC3E}">
        <p14:creationId xmlns:p14="http://schemas.microsoft.com/office/powerpoint/2010/main" val="318692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90542E-623A-2AB6-4713-5F997E8BED8D}"/>
              </a:ext>
            </a:extLst>
          </p:cNvPr>
          <p:cNvSpPr>
            <a:spLocks noGrp="1"/>
          </p:cNvSpPr>
          <p:nvPr>
            <p:ph type="title"/>
          </p:nvPr>
        </p:nvSpPr>
        <p:spPr>
          <a:xfrm>
            <a:off x="838200" y="365126"/>
            <a:ext cx="10515600" cy="635000"/>
          </a:xfrm>
        </p:spPr>
        <p:txBody>
          <a:bodyPr>
            <a:normAutofit/>
          </a:bodyPr>
          <a:lstStyle/>
          <a:p>
            <a:r>
              <a:rPr lang="en-DE" sz="3200" dirty="0">
                <a:solidFill>
                  <a:srgbClr val="C00000"/>
                </a:solidFill>
              </a:rPr>
              <a:t>Heavy-ion program in CMS at the LHC</a:t>
            </a:r>
          </a:p>
        </p:txBody>
      </p:sp>
      <p:sp>
        <p:nvSpPr>
          <p:cNvPr id="5" name="Content Placeholder 4">
            <a:extLst>
              <a:ext uri="{FF2B5EF4-FFF2-40B4-BE49-F238E27FC236}">
                <a16:creationId xmlns:a16="http://schemas.microsoft.com/office/drawing/2014/main" id="{678C486B-8BC0-EB54-82F1-BAB119121A98}"/>
              </a:ext>
            </a:extLst>
          </p:cNvPr>
          <p:cNvSpPr>
            <a:spLocks noGrp="1"/>
          </p:cNvSpPr>
          <p:nvPr>
            <p:ph idx="1"/>
          </p:nvPr>
        </p:nvSpPr>
        <p:spPr>
          <a:xfrm>
            <a:off x="838200" y="1328738"/>
            <a:ext cx="10515600" cy="4848225"/>
          </a:xfrm>
        </p:spPr>
        <p:txBody>
          <a:bodyPr>
            <a:normAutofit lnSpcReduction="10000"/>
          </a:bodyPr>
          <a:lstStyle/>
          <a:p>
            <a:pPr marL="0" indent="0">
              <a:buNone/>
            </a:pPr>
            <a:r>
              <a:rPr lang="en-DE" sz="2400" dirty="0">
                <a:solidFill>
                  <a:schemeClr val="accent1"/>
                </a:solidFill>
              </a:rPr>
              <a:t>Exploitation of the ultrarelativistic  heavy-ion program at the LHC: with a factor of &gt;10 increase in integrated luminosity, precise studies of the QGP become possible</a:t>
            </a:r>
          </a:p>
          <a:p>
            <a:pPr marL="0" indent="0">
              <a:buNone/>
            </a:pPr>
            <a:endParaRPr lang="en-DE" sz="1400" dirty="0"/>
          </a:p>
          <a:p>
            <a:pPr marL="0" indent="0">
              <a:buNone/>
            </a:pPr>
            <a:r>
              <a:rPr lang="en-DE" sz="1800" dirty="0"/>
              <a:t>Collision systems: Pb-Pb (at 5.5 TeV, 13 nb</a:t>
            </a:r>
            <a:r>
              <a:rPr lang="en-DE" sz="1800" baseline="30000" dirty="0"/>
              <a:t>-1</a:t>
            </a:r>
            <a:r>
              <a:rPr lang="en-DE" sz="1800" dirty="0"/>
              <a:t>), p-Pb (at 8.8 TeV, 1.2 pb</a:t>
            </a:r>
            <a:r>
              <a:rPr lang="en-DE" sz="1800" baseline="30000" dirty="0"/>
              <a:t>-1</a:t>
            </a:r>
            <a:r>
              <a:rPr lang="en-DE" sz="1800" dirty="0"/>
              <a:t>), plus lighter ions (larger nucleon-nucleon luminosity, small systems, heavy flavors, etc.)</a:t>
            </a:r>
            <a:br>
              <a:rPr lang="en-DE" sz="1800" dirty="0"/>
            </a:br>
            <a:endParaRPr lang="en-DE" sz="1600" dirty="0"/>
          </a:p>
          <a:p>
            <a:pPr marL="0" indent="0">
              <a:buNone/>
            </a:pPr>
            <a:r>
              <a:rPr lang="en-DE" sz="1800" dirty="0"/>
              <a:t>Detector upgrades for the HL-LHC era: </a:t>
            </a:r>
          </a:p>
          <a:p>
            <a:r>
              <a:rPr lang="en-GB" sz="1800" dirty="0"/>
              <a:t>T</a:t>
            </a:r>
            <a:r>
              <a:rPr lang="en-DE" sz="1800" dirty="0"/>
              <a:t>racker upgrades </a:t>
            </a:r>
            <a:r>
              <a:rPr lang="en-DE" sz="1800" dirty="0">
                <a:sym typeface="Wingdings" pitchFamily="2" charset="2"/>
              </a:rPr>
              <a:t> increased charged particle tracking pseudorapidity acceptance</a:t>
            </a:r>
          </a:p>
          <a:p>
            <a:r>
              <a:rPr lang="en-GB" sz="1800" dirty="0">
                <a:sym typeface="Wingdings" pitchFamily="2" charset="2"/>
              </a:rPr>
              <a:t>U</a:t>
            </a:r>
            <a:r>
              <a:rPr lang="en-DE" sz="1800" dirty="0">
                <a:sym typeface="Wingdings" pitchFamily="2" charset="2"/>
              </a:rPr>
              <a:t>pgraded Zero Degree Calorimeters  improved trigger and selection of ultra-peripheral collisions (nPDFs, photon-photon interactions for precise QED, BSM physics)</a:t>
            </a:r>
          </a:p>
          <a:p>
            <a:r>
              <a:rPr lang="en-DE" sz="1800" dirty="0">
                <a:sym typeface="Wingdings" pitchFamily="2" charset="2"/>
              </a:rPr>
              <a:t>Minimum Ionizing Particle Timing Detector (from Run 4, 30 ps timing resolution)  particle identification (pion, kaon, proton) at low momentum over 6 units in rapidity, to improve heavy flavor and neutral strange hadrons reconstruction</a:t>
            </a:r>
          </a:p>
          <a:p>
            <a:r>
              <a:rPr lang="en-GB" sz="1800" dirty="0">
                <a:sym typeface="Wingdings" pitchFamily="2" charset="2"/>
              </a:rPr>
              <a:t>L</a:t>
            </a:r>
            <a:r>
              <a:rPr lang="en-DE" sz="1800" dirty="0">
                <a:sym typeface="Wingdings" pitchFamily="2" charset="2"/>
              </a:rPr>
              <a:t>everaging upgrades to data-acquisition systems  unprecedented larged samples of minimum bias samples for precision measurements (e.g. small systems and high multiplicities, rapidity dependence of correlations)</a:t>
            </a:r>
          </a:p>
          <a:p>
            <a:r>
              <a:rPr lang="en-GB" sz="1800" dirty="0">
                <a:sym typeface="Wingdings" pitchFamily="2" charset="2"/>
              </a:rPr>
              <a:t>H</a:t>
            </a:r>
            <a:r>
              <a:rPr lang="en-DE" sz="1800" dirty="0">
                <a:sym typeface="Wingdings" pitchFamily="2" charset="2"/>
              </a:rPr>
              <a:t>igh granularity tracker and calorimeter + new algorithms  investigation of jet (sub-)structure</a:t>
            </a:r>
            <a:endParaRPr lang="en-DE" sz="1800" dirty="0"/>
          </a:p>
        </p:txBody>
      </p:sp>
      <p:sp>
        <p:nvSpPr>
          <p:cNvPr id="6" name="Slide Number Placeholder 5">
            <a:extLst>
              <a:ext uri="{FF2B5EF4-FFF2-40B4-BE49-F238E27FC236}">
                <a16:creationId xmlns:a16="http://schemas.microsoft.com/office/drawing/2014/main" id="{D59607DB-96DA-FB52-EC13-35D4C13731D8}"/>
              </a:ext>
            </a:extLst>
          </p:cNvPr>
          <p:cNvSpPr>
            <a:spLocks noGrp="1"/>
          </p:cNvSpPr>
          <p:nvPr>
            <p:ph type="sldNum" sz="quarter" idx="12"/>
          </p:nvPr>
        </p:nvSpPr>
        <p:spPr/>
        <p:txBody>
          <a:bodyPr/>
          <a:lstStyle/>
          <a:p>
            <a:fld id="{B692DC40-7514-5147-829E-2A1E7012628C}" type="slidenum">
              <a:rPr lang="en-DE" smtClean="0"/>
              <a:t>12</a:t>
            </a:fld>
            <a:endParaRPr lang="en-DE"/>
          </a:p>
        </p:txBody>
      </p:sp>
      <p:pic>
        <p:nvPicPr>
          <p:cNvPr id="3" name="Picture 2" descr="A close-up of a logo&#10;&#10;Description automatically generated with low confidence">
            <a:extLst>
              <a:ext uri="{FF2B5EF4-FFF2-40B4-BE49-F238E27FC236}">
                <a16:creationId xmlns:a16="http://schemas.microsoft.com/office/drawing/2014/main" id="{037F4080-0D6F-4E84-98B2-B4F0B3517B31}"/>
              </a:ext>
            </a:extLst>
          </p:cNvPr>
          <p:cNvPicPr>
            <a:picLocks noChangeAspect="1"/>
          </p:cNvPicPr>
          <p:nvPr/>
        </p:nvPicPr>
        <p:blipFill>
          <a:blip r:embed="rId2"/>
          <a:stretch>
            <a:fillRect/>
          </a:stretch>
        </p:blipFill>
        <p:spPr>
          <a:xfrm>
            <a:off x="10914182" y="187875"/>
            <a:ext cx="1051169" cy="1051169"/>
          </a:xfrm>
          <a:prstGeom prst="rect">
            <a:avLst/>
          </a:prstGeom>
        </p:spPr>
      </p:pic>
    </p:spTree>
    <p:extLst>
      <p:ext uri="{BB962C8B-B14F-4D97-AF65-F5344CB8AC3E}">
        <p14:creationId xmlns:p14="http://schemas.microsoft.com/office/powerpoint/2010/main" val="2532293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90542E-623A-2AB6-4713-5F997E8BED8D}"/>
              </a:ext>
            </a:extLst>
          </p:cNvPr>
          <p:cNvSpPr>
            <a:spLocks noGrp="1"/>
          </p:cNvSpPr>
          <p:nvPr>
            <p:ph type="title"/>
          </p:nvPr>
        </p:nvSpPr>
        <p:spPr>
          <a:xfrm>
            <a:off x="838200" y="365126"/>
            <a:ext cx="10515600" cy="635000"/>
          </a:xfrm>
        </p:spPr>
        <p:txBody>
          <a:bodyPr>
            <a:normAutofit/>
          </a:bodyPr>
          <a:lstStyle/>
          <a:p>
            <a:r>
              <a:rPr lang="en-DE" sz="3200" dirty="0">
                <a:solidFill>
                  <a:srgbClr val="C00000"/>
                </a:solidFill>
              </a:rPr>
              <a:t>Heavy-ion program at the LHC</a:t>
            </a:r>
          </a:p>
        </p:txBody>
      </p:sp>
      <p:sp>
        <p:nvSpPr>
          <p:cNvPr id="5" name="Content Placeholder 4">
            <a:extLst>
              <a:ext uri="{FF2B5EF4-FFF2-40B4-BE49-F238E27FC236}">
                <a16:creationId xmlns:a16="http://schemas.microsoft.com/office/drawing/2014/main" id="{678C486B-8BC0-EB54-82F1-BAB119121A98}"/>
              </a:ext>
            </a:extLst>
          </p:cNvPr>
          <p:cNvSpPr>
            <a:spLocks noGrp="1"/>
          </p:cNvSpPr>
          <p:nvPr>
            <p:ph idx="1"/>
          </p:nvPr>
        </p:nvSpPr>
        <p:spPr>
          <a:xfrm>
            <a:off x="838200" y="1328738"/>
            <a:ext cx="10515600" cy="4848225"/>
          </a:xfrm>
        </p:spPr>
        <p:txBody>
          <a:bodyPr>
            <a:normAutofit/>
          </a:bodyPr>
          <a:lstStyle/>
          <a:p>
            <a:pPr marL="0" indent="0">
              <a:buNone/>
            </a:pPr>
            <a:r>
              <a:rPr lang="en-DE" sz="1800" dirty="0"/>
              <a:t>Relevant synergies</a:t>
            </a:r>
          </a:p>
          <a:p>
            <a:r>
              <a:rPr lang="en-GB" sz="1800" dirty="0"/>
              <a:t>W</a:t>
            </a:r>
            <a:r>
              <a:rPr lang="en-DE" sz="1800" dirty="0"/>
              <a:t>ith other collider projects:</a:t>
            </a:r>
          </a:p>
          <a:p>
            <a:pPr lvl="1"/>
            <a:r>
              <a:rPr lang="en-DE" sz="1400" dirty="0"/>
              <a:t>RHIC at BNL (sPHENIX)</a:t>
            </a:r>
          </a:p>
          <a:p>
            <a:pPr lvl="1"/>
            <a:r>
              <a:rPr lang="en-DE" sz="1400" dirty="0"/>
              <a:t>EIC (nPDFs, initial state, jet (sub-)structure)</a:t>
            </a:r>
          </a:p>
          <a:p>
            <a:pPr lvl="1"/>
            <a:endParaRPr lang="en-DE" sz="1400" dirty="0"/>
          </a:p>
          <a:p>
            <a:r>
              <a:rPr lang="en-DE" sz="1800" dirty="0"/>
              <a:t>With other strategy processes</a:t>
            </a:r>
          </a:p>
          <a:p>
            <a:pPr lvl="1"/>
            <a:r>
              <a:rPr lang="en-DE" sz="1400" dirty="0"/>
              <a:t>Snowmass 2022</a:t>
            </a:r>
          </a:p>
          <a:p>
            <a:pPr lvl="1"/>
            <a:r>
              <a:rPr lang="en-DE" sz="1400" dirty="0"/>
              <a:t>European and US strategy for particle physics</a:t>
            </a:r>
          </a:p>
          <a:p>
            <a:pPr lvl="1"/>
            <a:r>
              <a:rPr lang="en-DE" sz="1400" dirty="0"/>
              <a:t>US long-range plan for nuclear physics</a:t>
            </a:r>
          </a:p>
        </p:txBody>
      </p:sp>
      <p:sp>
        <p:nvSpPr>
          <p:cNvPr id="6" name="Slide Number Placeholder 5">
            <a:extLst>
              <a:ext uri="{FF2B5EF4-FFF2-40B4-BE49-F238E27FC236}">
                <a16:creationId xmlns:a16="http://schemas.microsoft.com/office/drawing/2014/main" id="{D59607DB-96DA-FB52-EC13-35D4C13731D8}"/>
              </a:ext>
            </a:extLst>
          </p:cNvPr>
          <p:cNvSpPr>
            <a:spLocks noGrp="1"/>
          </p:cNvSpPr>
          <p:nvPr>
            <p:ph type="sldNum" sz="quarter" idx="12"/>
          </p:nvPr>
        </p:nvSpPr>
        <p:spPr/>
        <p:txBody>
          <a:bodyPr/>
          <a:lstStyle/>
          <a:p>
            <a:fld id="{B692DC40-7514-5147-829E-2A1E7012628C}" type="slidenum">
              <a:rPr lang="en-DE" smtClean="0"/>
              <a:t>13</a:t>
            </a:fld>
            <a:endParaRPr lang="en-DE"/>
          </a:p>
        </p:txBody>
      </p:sp>
    </p:spTree>
    <p:extLst>
      <p:ext uri="{BB962C8B-B14F-4D97-AF65-F5344CB8AC3E}">
        <p14:creationId xmlns:p14="http://schemas.microsoft.com/office/powerpoint/2010/main" val="882515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90542E-623A-2AB6-4713-5F997E8BED8D}"/>
              </a:ext>
            </a:extLst>
          </p:cNvPr>
          <p:cNvSpPr>
            <a:spLocks noGrp="1"/>
          </p:cNvSpPr>
          <p:nvPr>
            <p:ph type="title"/>
          </p:nvPr>
        </p:nvSpPr>
        <p:spPr>
          <a:xfrm>
            <a:off x="838200" y="365126"/>
            <a:ext cx="10515600" cy="963612"/>
          </a:xfrm>
        </p:spPr>
        <p:txBody>
          <a:bodyPr>
            <a:normAutofit/>
          </a:bodyPr>
          <a:lstStyle/>
          <a:p>
            <a:r>
              <a:rPr lang="en-DE" sz="3200" dirty="0">
                <a:solidFill>
                  <a:srgbClr val="C00000"/>
                </a:solidFill>
              </a:rPr>
              <a:t>Many-body QCD physics – heavy-ion physics</a:t>
            </a:r>
            <a:br>
              <a:rPr lang="en-DE" sz="3200" dirty="0">
                <a:solidFill>
                  <a:srgbClr val="C00000"/>
                </a:solidFill>
              </a:rPr>
            </a:br>
            <a:r>
              <a:rPr lang="en-DE" sz="2200" dirty="0">
                <a:solidFill>
                  <a:srgbClr val="C00000"/>
                </a:solidFill>
              </a:rPr>
              <a:t>Plans of the French community (CNRS, CEA, universities)</a:t>
            </a:r>
          </a:p>
        </p:txBody>
      </p:sp>
      <p:sp>
        <p:nvSpPr>
          <p:cNvPr id="5" name="Content Placeholder 4">
            <a:extLst>
              <a:ext uri="{FF2B5EF4-FFF2-40B4-BE49-F238E27FC236}">
                <a16:creationId xmlns:a16="http://schemas.microsoft.com/office/drawing/2014/main" id="{678C486B-8BC0-EB54-82F1-BAB119121A98}"/>
              </a:ext>
            </a:extLst>
          </p:cNvPr>
          <p:cNvSpPr>
            <a:spLocks noGrp="1"/>
          </p:cNvSpPr>
          <p:nvPr>
            <p:ph idx="1"/>
          </p:nvPr>
        </p:nvSpPr>
        <p:spPr>
          <a:xfrm>
            <a:off x="838200" y="1563329"/>
            <a:ext cx="10515600" cy="4613634"/>
          </a:xfrm>
        </p:spPr>
        <p:txBody>
          <a:bodyPr>
            <a:normAutofit/>
          </a:bodyPr>
          <a:lstStyle/>
          <a:p>
            <a:pPr marL="0" indent="0">
              <a:lnSpc>
                <a:spcPct val="100000"/>
              </a:lnSpc>
              <a:spcBef>
                <a:spcPts val="0"/>
              </a:spcBef>
              <a:buNone/>
            </a:pPr>
            <a:r>
              <a:rPr lang="en-DE" sz="2000" dirty="0"/>
              <a:t>Not much at all about detectors</a:t>
            </a:r>
          </a:p>
          <a:p>
            <a:pPr marL="0" indent="0">
              <a:lnSpc>
                <a:spcPct val="100000"/>
              </a:lnSpc>
              <a:spcBef>
                <a:spcPts val="0"/>
              </a:spcBef>
              <a:buNone/>
            </a:pPr>
            <a:endParaRPr lang="en-DE" sz="2000" dirty="0"/>
          </a:p>
          <a:p>
            <a:pPr marL="0" indent="0">
              <a:lnSpc>
                <a:spcPct val="100000"/>
              </a:lnSpc>
              <a:spcBef>
                <a:spcPts val="0"/>
              </a:spcBef>
              <a:buNone/>
            </a:pPr>
            <a:endParaRPr lang="en-DE" sz="2000" dirty="0"/>
          </a:p>
          <a:p>
            <a:pPr>
              <a:lnSpc>
                <a:spcPct val="100000"/>
              </a:lnSpc>
              <a:spcBef>
                <a:spcPts val="0"/>
              </a:spcBef>
            </a:pPr>
            <a:r>
              <a:rPr lang="en-DE" sz="2000" dirty="0"/>
              <a:t>LHC heavy-ion program: ALICE, CMS, LHCb (key role played by France in HI, collider + fixed target)</a:t>
            </a:r>
          </a:p>
          <a:p>
            <a:pPr lvl="1">
              <a:lnSpc>
                <a:spcPct val="100000"/>
              </a:lnSpc>
              <a:spcBef>
                <a:spcPts val="0"/>
              </a:spcBef>
            </a:pPr>
            <a:r>
              <a:rPr lang="en-DE" sz="1600" dirty="0"/>
              <a:t>ALICE upgrades for Run 3: ITS2 tracker, muon-forward tracker, electronics in muon systems, new Offline-Online software framework</a:t>
            </a:r>
          </a:p>
          <a:p>
            <a:pPr lvl="1">
              <a:lnSpc>
                <a:spcPct val="100000"/>
              </a:lnSpc>
              <a:spcBef>
                <a:spcPts val="0"/>
              </a:spcBef>
            </a:pPr>
            <a:r>
              <a:rPr lang="en-GB" sz="1600" dirty="0"/>
              <a:t>I</a:t>
            </a:r>
            <a:r>
              <a:rPr lang="en-DE" sz="1600" dirty="0"/>
              <a:t>nvolvement in the ALICE and LHCb upgrades in LS3 and LS4 (no details)</a:t>
            </a:r>
          </a:p>
          <a:p>
            <a:pPr>
              <a:lnSpc>
                <a:spcPct val="100000"/>
              </a:lnSpc>
              <a:spcBef>
                <a:spcPts val="0"/>
              </a:spcBef>
            </a:pPr>
            <a:r>
              <a:rPr lang="en-DE" sz="2000" dirty="0"/>
              <a:t>HADES at GSI, baryon-rich matter</a:t>
            </a:r>
          </a:p>
          <a:p>
            <a:pPr>
              <a:lnSpc>
                <a:spcPct val="100000"/>
              </a:lnSpc>
              <a:spcBef>
                <a:spcPts val="0"/>
              </a:spcBef>
            </a:pPr>
            <a:r>
              <a:rPr lang="en-DE" sz="2000" dirty="0"/>
              <a:t>Future at low energy, interest in 3 projects: CBM/FAIR, NA60+/CERN, J-PARC-HI</a:t>
            </a:r>
            <a:endParaRPr lang="en-GB" sz="2000" dirty="0"/>
          </a:p>
          <a:p>
            <a:pPr marL="0" indent="0">
              <a:lnSpc>
                <a:spcPct val="100000"/>
              </a:lnSpc>
              <a:spcBef>
                <a:spcPts val="0"/>
              </a:spcBef>
              <a:buNone/>
            </a:pPr>
            <a:endParaRPr lang="en-DE" sz="2000" dirty="0"/>
          </a:p>
          <a:p>
            <a:pPr marL="0" indent="0">
              <a:lnSpc>
                <a:spcPct val="100000"/>
              </a:lnSpc>
              <a:spcBef>
                <a:spcPts val="0"/>
              </a:spcBef>
              <a:buNone/>
            </a:pPr>
            <a:endParaRPr lang="en-DE" sz="2000" dirty="0"/>
          </a:p>
        </p:txBody>
      </p:sp>
      <p:sp>
        <p:nvSpPr>
          <p:cNvPr id="6" name="Slide Number Placeholder 5">
            <a:extLst>
              <a:ext uri="{FF2B5EF4-FFF2-40B4-BE49-F238E27FC236}">
                <a16:creationId xmlns:a16="http://schemas.microsoft.com/office/drawing/2014/main" id="{D59607DB-96DA-FB52-EC13-35D4C13731D8}"/>
              </a:ext>
            </a:extLst>
          </p:cNvPr>
          <p:cNvSpPr>
            <a:spLocks noGrp="1"/>
          </p:cNvSpPr>
          <p:nvPr>
            <p:ph type="sldNum" sz="quarter" idx="12"/>
          </p:nvPr>
        </p:nvSpPr>
        <p:spPr/>
        <p:txBody>
          <a:bodyPr/>
          <a:lstStyle/>
          <a:p>
            <a:fld id="{B692DC40-7514-5147-829E-2A1E7012628C}" type="slidenum">
              <a:rPr lang="en-DE" smtClean="0"/>
              <a:t>14</a:t>
            </a:fld>
            <a:endParaRPr lang="en-DE"/>
          </a:p>
        </p:txBody>
      </p:sp>
    </p:spTree>
    <p:extLst>
      <p:ext uri="{BB962C8B-B14F-4D97-AF65-F5344CB8AC3E}">
        <p14:creationId xmlns:p14="http://schemas.microsoft.com/office/powerpoint/2010/main" val="583838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90542E-623A-2AB6-4713-5F997E8BED8D}"/>
              </a:ext>
            </a:extLst>
          </p:cNvPr>
          <p:cNvSpPr>
            <a:spLocks noGrp="1"/>
          </p:cNvSpPr>
          <p:nvPr>
            <p:ph type="title"/>
          </p:nvPr>
        </p:nvSpPr>
        <p:spPr>
          <a:xfrm>
            <a:off x="838200" y="365126"/>
            <a:ext cx="10515600" cy="635000"/>
          </a:xfrm>
        </p:spPr>
        <p:txBody>
          <a:bodyPr>
            <a:normAutofit/>
          </a:bodyPr>
          <a:lstStyle/>
          <a:p>
            <a:r>
              <a:rPr lang="en-DE" sz="3200" dirty="0">
                <a:solidFill>
                  <a:srgbClr val="C00000"/>
                </a:solidFill>
              </a:rPr>
              <a:t>Nuclear physics at LHCb: future plans and prospects</a:t>
            </a:r>
          </a:p>
        </p:txBody>
      </p:sp>
      <p:sp>
        <p:nvSpPr>
          <p:cNvPr id="5" name="Content Placeholder 4">
            <a:extLst>
              <a:ext uri="{FF2B5EF4-FFF2-40B4-BE49-F238E27FC236}">
                <a16:creationId xmlns:a16="http://schemas.microsoft.com/office/drawing/2014/main" id="{678C486B-8BC0-EB54-82F1-BAB119121A98}"/>
              </a:ext>
            </a:extLst>
          </p:cNvPr>
          <p:cNvSpPr>
            <a:spLocks noGrp="1"/>
          </p:cNvSpPr>
          <p:nvPr>
            <p:ph idx="1"/>
          </p:nvPr>
        </p:nvSpPr>
        <p:spPr>
          <a:xfrm>
            <a:off x="838200" y="1328738"/>
            <a:ext cx="10515600" cy="4848225"/>
          </a:xfrm>
        </p:spPr>
        <p:txBody>
          <a:bodyPr>
            <a:normAutofit lnSpcReduction="10000"/>
          </a:bodyPr>
          <a:lstStyle/>
          <a:p>
            <a:pPr marL="0" indent="0">
              <a:buNone/>
            </a:pPr>
            <a:r>
              <a:rPr lang="en-DE" sz="2000" dirty="0"/>
              <a:t>Participation to HI program at LHC (mostly p-Pb so far) </a:t>
            </a:r>
            <a:br>
              <a:rPr lang="en-DE" sz="2000" dirty="0"/>
            </a:br>
            <a:r>
              <a:rPr lang="en-DE" sz="2000" dirty="0"/>
              <a:t>plus fixed-target program with SMOG : pNe, pAr, PbNe, and several more</a:t>
            </a:r>
          </a:p>
          <a:p>
            <a:pPr marL="0" indent="0">
              <a:buNone/>
            </a:pPr>
            <a:endParaRPr lang="en-DE" sz="2000" dirty="0"/>
          </a:p>
          <a:p>
            <a:pPr marL="0" indent="0">
              <a:buNone/>
            </a:pPr>
            <a:r>
              <a:rPr lang="en-DE" sz="2000" dirty="0"/>
              <a:t>Upgrades for Run 3: (completed)</a:t>
            </a:r>
            <a:br>
              <a:rPr lang="en-DE" sz="2000" dirty="0"/>
            </a:br>
            <a:r>
              <a:rPr lang="en-DE" sz="2000" dirty="0"/>
              <a:t>new pixel VELO, new tracker of Scintillating Fibers</a:t>
            </a:r>
            <a:br>
              <a:rPr lang="en-DE" sz="2000" dirty="0"/>
            </a:br>
            <a:r>
              <a:rPr lang="en-DE" sz="2000" dirty="0"/>
              <a:t>new gas target SMOG2 (larger effecive areal density, more gas species)</a:t>
            </a:r>
          </a:p>
          <a:p>
            <a:pPr marL="0" indent="0">
              <a:buNone/>
            </a:pPr>
            <a:endParaRPr lang="en-DE" sz="2000" dirty="0"/>
          </a:p>
          <a:p>
            <a:pPr marL="0" indent="0">
              <a:buNone/>
            </a:pPr>
            <a:r>
              <a:rPr lang="en-DE" sz="2000" dirty="0"/>
              <a:t>Beyond Run 4: second large upgrade</a:t>
            </a:r>
          </a:p>
          <a:p>
            <a:r>
              <a:rPr lang="en-GB" sz="2000" dirty="0"/>
              <a:t>N</a:t>
            </a:r>
            <a:r>
              <a:rPr lang="en-DE" sz="2000" dirty="0"/>
              <a:t>ext upstream tracker upstream of the magnet will use a </a:t>
            </a:r>
            <a:r>
              <a:rPr lang="en-DE" sz="2000" b="1" dirty="0">
                <a:solidFill>
                  <a:schemeClr val="accent5"/>
                </a:solidFill>
              </a:rPr>
              <a:t>pixel-based design </a:t>
            </a:r>
            <a:r>
              <a:rPr lang="en-DE" sz="2000" dirty="0"/>
              <a:t>to handle sensibly higher multiplicity at HL-LHC</a:t>
            </a:r>
          </a:p>
          <a:p>
            <a:r>
              <a:rPr lang="en-DE" sz="2000" dirty="0"/>
              <a:t>MIGHTY tracker downstream of the magnet also with </a:t>
            </a:r>
            <a:r>
              <a:rPr lang="en-DE" sz="2000" b="1" dirty="0">
                <a:solidFill>
                  <a:schemeClr val="accent5"/>
                </a:solidFill>
              </a:rPr>
              <a:t>pixels</a:t>
            </a:r>
            <a:r>
              <a:rPr lang="en-DE" sz="2000" dirty="0"/>
              <a:t> in the innermost region</a:t>
            </a:r>
          </a:p>
          <a:p>
            <a:r>
              <a:rPr lang="en-GB" sz="2000" dirty="0"/>
              <a:t>New</a:t>
            </a:r>
            <a:r>
              <a:rPr lang="en-DE" sz="2000" dirty="0"/>
              <a:t> </a:t>
            </a:r>
            <a:r>
              <a:rPr lang="en-DE" sz="2000" b="1" dirty="0">
                <a:solidFill>
                  <a:schemeClr val="accent5"/>
                </a:solidFill>
              </a:rPr>
              <a:t>PID</a:t>
            </a:r>
            <a:r>
              <a:rPr lang="en-DE" sz="2000" dirty="0"/>
              <a:t> systems</a:t>
            </a:r>
          </a:p>
          <a:p>
            <a:r>
              <a:rPr lang="en-GB" sz="2000" dirty="0"/>
              <a:t>A</a:t>
            </a:r>
            <a:r>
              <a:rPr lang="en-DE" sz="2000" dirty="0"/>
              <a:t>ddition of magnet stations to improve efficiency of low momentum tracks</a:t>
            </a:r>
          </a:p>
          <a:p>
            <a:pPr marL="0" indent="0">
              <a:buNone/>
            </a:pPr>
            <a:r>
              <a:rPr lang="en-DE" sz="2000" dirty="0"/>
              <a:t>All this will make access to full Pb-Pb collision program and to lowest Bjorken-x values in the lab</a:t>
            </a:r>
          </a:p>
          <a:p>
            <a:pPr marL="0" indent="0">
              <a:buNone/>
            </a:pPr>
            <a:endParaRPr lang="en-DE" sz="2000" dirty="0"/>
          </a:p>
        </p:txBody>
      </p:sp>
      <p:sp>
        <p:nvSpPr>
          <p:cNvPr id="6" name="Slide Number Placeholder 5">
            <a:extLst>
              <a:ext uri="{FF2B5EF4-FFF2-40B4-BE49-F238E27FC236}">
                <a16:creationId xmlns:a16="http://schemas.microsoft.com/office/drawing/2014/main" id="{D59607DB-96DA-FB52-EC13-35D4C13731D8}"/>
              </a:ext>
            </a:extLst>
          </p:cNvPr>
          <p:cNvSpPr>
            <a:spLocks noGrp="1"/>
          </p:cNvSpPr>
          <p:nvPr>
            <p:ph type="sldNum" sz="quarter" idx="12"/>
          </p:nvPr>
        </p:nvSpPr>
        <p:spPr/>
        <p:txBody>
          <a:bodyPr/>
          <a:lstStyle/>
          <a:p>
            <a:fld id="{B692DC40-7514-5147-829E-2A1E7012628C}" type="slidenum">
              <a:rPr lang="en-DE" smtClean="0"/>
              <a:t>15</a:t>
            </a:fld>
            <a:endParaRPr lang="en-DE"/>
          </a:p>
        </p:txBody>
      </p:sp>
    </p:spTree>
    <p:extLst>
      <p:ext uri="{BB962C8B-B14F-4D97-AF65-F5344CB8AC3E}">
        <p14:creationId xmlns:p14="http://schemas.microsoft.com/office/powerpoint/2010/main" val="2381509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90542E-623A-2AB6-4713-5F997E8BED8D}"/>
              </a:ext>
            </a:extLst>
          </p:cNvPr>
          <p:cNvSpPr>
            <a:spLocks noGrp="1"/>
          </p:cNvSpPr>
          <p:nvPr>
            <p:ph type="title"/>
          </p:nvPr>
        </p:nvSpPr>
        <p:spPr>
          <a:xfrm>
            <a:off x="838200" y="365126"/>
            <a:ext cx="10515600" cy="635000"/>
          </a:xfrm>
        </p:spPr>
        <p:txBody>
          <a:bodyPr>
            <a:normAutofit/>
          </a:bodyPr>
          <a:lstStyle/>
          <a:p>
            <a:r>
              <a:rPr lang="en-DE" sz="3200" dirty="0">
                <a:solidFill>
                  <a:srgbClr val="C00000"/>
                </a:solidFill>
              </a:rPr>
              <a:t>Electron Ion Collider (BNL, JLAB) – 1/2</a:t>
            </a:r>
          </a:p>
        </p:txBody>
      </p:sp>
      <p:sp>
        <p:nvSpPr>
          <p:cNvPr id="5" name="Content Placeholder 4">
            <a:extLst>
              <a:ext uri="{FF2B5EF4-FFF2-40B4-BE49-F238E27FC236}">
                <a16:creationId xmlns:a16="http://schemas.microsoft.com/office/drawing/2014/main" id="{678C486B-8BC0-EB54-82F1-BAB119121A98}"/>
              </a:ext>
            </a:extLst>
          </p:cNvPr>
          <p:cNvSpPr>
            <a:spLocks noGrp="1"/>
          </p:cNvSpPr>
          <p:nvPr>
            <p:ph idx="1"/>
          </p:nvPr>
        </p:nvSpPr>
        <p:spPr>
          <a:xfrm>
            <a:off x="838200" y="1328738"/>
            <a:ext cx="10515600" cy="4848225"/>
          </a:xfrm>
        </p:spPr>
        <p:txBody>
          <a:bodyPr>
            <a:normAutofit/>
          </a:bodyPr>
          <a:lstStyle/>
          <a:p>
            <a:pPr marL="0" indent="0">
              <a:buNone/>
            </a:pPr>
            <a:r>
              <a:rPr lang="en-DE" sz="2000" dirty="0"/>
              <a:t>(Part on frontiers of accelerator technology, see page 2 of contribution)</a:t>
            </a:r>
          </a:p>
          <a:p>
            <a:pPr marL="0" indent="0">
              <a:buNone/>
            </a:pPr>
            <a:r>
              <a:rPr lang="en-DE" sz="2000" dirty="0"/>
              <a:t>Detector technology:</a:t>
            </a:r>
            <a:br>
              <a:rPr lang="en-DE" sz="2000" dirty="0"/>
            </a:br>
            <a:r>
              <a:rPr lang="en-DE" sz="2000" dirty="0"/>
              <a:t>2011: generic detector R&amp;D program leading to technology choices for the EPIC design</a:t>
            </a:r>
            <a:br>
              <a:rPr lang="en-DE" sz="2000" dirty="0"/>
            </a:br>
            <a:r>
              <a:rPr lang="en-DE" sz="2000" dirty="0"/>
              <a:t>summer 2022: R&amp;D reopened towards potential upgrades to EPIC and a potential second detector</a:t>
            </a:r>
          </a:p>
          <a:p>
            <a:r>
              <a:rPr lang="en-DE" sz="2000" b="1" dirty="0">
                <a:solidFill>
                  <a:srgbClr val="FF0000"/>
                </a:solidFill>
              </a:rPr>
              <a:t>MAPS</a:t>
            </a:r>
            <a:r>
              <a:rPr lang="en-DE" sz="2000" dirty="0"/>
              <a:t>: collaboration with ALICE to develop the ITS3 sensor and modify it, as necessary. 65 nm technology: wafer-size sensors for the vertex layesr, smaller version for barrel layers and disks</a:t>
            </a:r>
          </a:p>
          <a:p>
            <a:r>
              <a:rPr lang="en-DE" sz="2000" b="1" dirty="0">
                <a:solidFill>
                  <a:srgbClr val="FF0000"/>
                </a:solidFill>
              </a:rPr>
              <a:t>μRWell</a:t>
            </a:r>
            <a:r>
              <a:rPr lang="en-DE" sz="2000" dirty="0"/>
              <a:t>: </a:t>
            </a:r>
            <a:r>
              <a:rPr lang="en-GB" sz="1800" dirty="0">
                <a:effectLst/>
                <a:latin typeface="ArialMT"/>
              </a:rPr>
              <a:t>reduced material budget, simpler construction, and lower cost when compared with other MPGD technologies </a:t>
            </a:r>
            <a:endParaRPr lang="en-GB" sz="1400" dirty="0"/>
          </a:p>
          <a:p>
            <a:r>
              <a:rPr lang="en-DE" sz="2000" b="1" dirty="0">
                <a:solidFill>
                  <a:srgbClr val="FF0000"/>
                </a:solidFill>
              </a:rPr>
              <a:t>hpDIRC</a:t>
            </a:r>
            <a:r>
              <a:rPr lang="en-DE" sz="2000" dirty="0"/>
              <a:t>: cost-optimized high-performance DIRC + compact readout electronics for the fast detection of single photons with high-density sensors. In collaboration with the PANDA DIRC</a:t>
            </a:r>
          </a:p>
          <a:p>
            <a:r>
              <a:rPr lang="en-DE" sz="2000" b="1" dirty="0">
                <a:solidFill>
                  <a:srgbClr val="FF0000"/>
                </a:solidFill>
              </a:rPr>
              <a:t>dRICH</a:t>
            </a:r>
            <a:r>
              <a:rPr lang="en-DE" sz="2000" dirty="0"/>
              <a:t>: dual RICH (gas and aerogel radiators) in synergy with ALICE, including study of the single photon response of SiPM coupled to the ALCOR readout electronics</a:t>
            </a:r>
          </a:p>
          <a:p>
            <a:r>
              <a:rPr lang="en-DE" sz="2000" b="1" dirty="0">
                <a:solidFill>
                  <a:srgbClr val="FF0000"/>
                </a:solidFill>
              </a:rPr>
              <a:t>Environment-friendly Radiator Gases</a:t>
            </a:r>
            <a:r>
              <a:rPr lang="en-DE" sz="2000" dirty="0"/>
              <a:t> for RICH detectors to avoid fluorocarbons, and favor argon pressurized at a few bar</a:t>
            </a:r>
          </a:p>
        </p:txBody>
      </p:sp>
      <p:sp>
        <p:nvSpPr>
          <p:cNvPr id="6" name="Slide Number Placeholder 5">
            <a:extLst>
              <a:ext uri="{FF2B5EF4-FFF2-40B4-BE49-F238E27FC236}">
                <a16:creationId xmlns:a16="http://schemas.microsoft.com/office/drawing/2014/main" id="{D59607DB-96DA-FB52-EC13-35D4C13731D8}"/>
              </a:ext>
            </a:extLst>
          </p:cNvPr>
          <p:cNvSpPr>
            <a:spLocks noGrp="1"/>
          </p:cNvSpPr>
          <p:nvPr>
            <p:ph type="sldNum" sz="quarter" idx="12"/>
          </p:nvPr>
        </p:nvSpPr>
        <p:spPr/>
        <p:txBody>
          <a:bodyPr/>
          <a:lstStyle/>
          <a:p>
            <a:fld id="{B692DC40-7514-5147-829E-2A1E7012628C}" type="slidenum">
              <a:rPr lang="en-DE" smtClean="0"/>
              <a:t>16</a:t>
            </a:fld>
            <a:endParaRPr lang="en-DE"/>
          </a:p>
        </p:txBody>
      </p:sp>
      <p:pic>
        <p:nvPicPr>
          <p:cNvPr id="2" name="Picture 1">
            <a:extLst>
              <a:ext uri="{FF2B5EF4-FFF2-40B4-BE49-F238E27FC236}">
                <a16:creationId xmlns:a16="http://schemas.microsoft.com/office/drawing/2014/main" id="{A698D552-4460-CE4B-FE99-BF98FA08E50A}"/>
              </a:ext>
            </a:extLst>
          </p:cNvPr>
          <p:cNvPicPr>
            <a:picLocks noChangeAspect="1"/>
          </p:cNvPicPr>
          <p:nvPr/>
        </p:nvPicPr>
        <p:blipFill>
          <a:blip r:embed="rId2"/>
          <a:stretch>
            <a:fillRect/>
          </a:stretch>
        </p:blipFill>
        <p:spPr>
          <a:xfrm>
            <a:off x="10576557" y="61964"/>
            <a:ext cx="1539164" cy="2238784"/>
          </a:xfrm>
          <a:prstGeom prst="rect">
            <a:avLst/>
          </a:prstGeom>
        </p:spPr>
      </p:pic>
    </p:spTree>
    <p:extLst>
      <p:ext uri="{BB962C8B-B14F-4D97-AF65-F5344CB8AC3E}">
        <p14:creationId xmlns:p14="http://schemas.microsoft.com/office/powerpoint/2010/main" val="665465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90542E-623A-2AB6-4713-5F997E8BED8D}"/>
              </a:ext>
            </a:extLst>
          </p:cNvPr>
          <p:cNvSpPr>
            <a:spLocks noGrp="1"/>
          </p:cNvSpPr>
          <p:nvPr>
            <p:ph type="title"/>
          </p:nvPr>
        </p:nvSpPr>
        <p:spPr>
          <a:xfrm>
            <a:off x="838200" y="365126"/>
            <a:ext cx="10515600" cy="635000"/>
          </a:xfrm>
        </p:spPr>
        <p:txBody>
          <a:bodyPr>
            <a:normAutofit/>
          </a:bodyPr>
          <a:lstStyle/>
          <a:p>
            <a:r>
              <a:rPr lang="en-DE" sz="3200" dirty="0">
                <a:solidFill>
                  <a:srgbClr val="C00000"/>
                </a:solidFill>
              </a:rPr>
              <a:t>Electron Ion Collider (BNL, JLAB) – 2/2</a:t>
            </a:r>
          </a:p>
        </p:txBody>
      </p:sp>
      <p:sp>
        <p:nvSpPr>
          <p:cNvPr id="5" name="Content Placeholder 4">
            <a:extLst>
              <a:ext uri="{FF2B5EF4-FFF2-40B4-BE49-F238E27FC236}">
                <a16:creationId xmlns:a16="http://schemas.microsoft.com/office/drawing/2014/main" id="{678C486B-8BC0-EB54-82F1-BAB119121A98}"/>
              </a:ext>
            </a:extLst>
          </p:cNvPr>
          <p:cNvSpPr>
            <a:spLocks noGrp="1"/>
          </p:cNvSpPr>
          <p:nvPr>
            <p:ph idx="1"/>
          </p:nvPr>
        </p:nvSpPr>
        <p:spPr>
          <a:xfrm>
            <a:off x="838200" y="1328738"/>
            <a:ext cx="10515600" cy="4848225"/>
          </a:xfrm>
        </p:spPr>
        <p:txBody>
          <a:bodyPr>
            <a:normAutofit/>
          </a:bodyPr>
          <a:lstStyle/>
          <a:p>
            <a:r>
              <a:rPr lang="en-DE" sz="2000" b="1" dirty="0">
                <a:solidFill>
                  <a:srgbClr val="FF0000"/>
                </a:solidFill>
              </a:rPr>
              <a:t>Homogeneous Electromagnetic Calorimetry</a:t>
            </a:r>
            <a:r>
              <a:rPr lang="en-DE" sz="2000" dirty="0"/>
              <a:t>: in collaboration with GSI/PANDA, develop</a:t>
            </a:r>
            <a:br>
              <a:rPr lang="en-DE" sz="2000" dirty="0"/>
            </a:br>
            <a:r>
              <a:rPr lang="en-DE" sz="2000" dirty="0"/>
              <a:t>high quality PbWO4 crystals. Pursue a cost-effective solution with scintillating glass, as </a:t>
            </a:r>
            <a:br>
              <a:rPr lang="en-DE" sz="2000" dirty="0"/>
            </a:br>
            <a:r>
              <a:rPr lang="en-DE" sz="2000" dirty="0"/>
              <a:t>well as a high-density glass with good production of both Cherenkov and scintillating light</a:t>
            </a:r>
            <a:br>
              <a:rPr lang="en-DE" sz="2000" dirty="0"/>
            </a:br>
            <a:r>
              <a:rPr lang="en-DE" sz="2000" dirty="0"/>
              <a:t>for very cost0effective hadronic calorimetry</a:t>
            </a:r>
          </a:p>
          <a:p>
            <a:r>
              <a:rPr lang="en-DE" sz="2000" b="1" dirty="0">
                <a:solidFill>
                  <a:srgbClr val="FF0000"/>
                </a:solidFill>
              </a:rPr>
              <a:t>AC-LGAD</a:t>
            </a:r>
            <a:r>
              <a:rPr lang="en-DE" sz="2000" dirty="0"/>
              <a:t>: developments to </a:t>
            </a:r>
            <a:r>
              <a:rPr lang="en-GB" sz="2000" dirty="0">
                <a:effectLst/>
              </a:rPr>
              <a:t>reduce the active volume thickness and optimize implantation parameters to achieve a time resolution below 20 ps. One important effort specific to the </a:t>
            </a:r>
            <a:r>
              <a:rPr lang="en-GB" sz="2000" dirty="0" err="1">
                <a:effectLst/>
              </a:rPr>
              <a:t>ToF</a:t>
            </a:r>
            <a:r>
              <a:rPr lang="en-GB" sz="2000" dirty="0">
                <a:effectLst/>
              </a:rPr>
              <a:t> is to develop long strip AC-LGAD sensors to minimize the material budget. + readout electronics</a:t>
            </a:r>
          </a:p>
          <a:p>
            <a:r>
              <a:rPr lang="en-GB" sz="2000" b="1" dirty="0">
                <a:solidFill>
                  <a:srgbClr val="FF0000"/>
                </a:solidFill>
              </a:rPr>
              <a:t>Photosensors:</a:t>
            </a:r>
            <a:r>
              <a:rPr lang="en-GB" sz="2000" dirty="0"/>
              <a:t> </a:t>
            </a:r>
            <a:r>
              <a:rPr lang="en-GB" sz="2000" dirty="0">
                <a:effectLst/>
              </a:rPr>
              <a:t>highly pixelated photodetectors that are capable of operating in fields of up to 2T. This problem is most critical for RICH detectors and is not yet fully solved. The objective of ongoing R&amp;D with strong collaboration from INFN Italy, is to mitigate technical, cost, and schedule risk related to readout sensors of Cherenkov detectors. R&amp;D activities focus on the pixelization and improvement of the field resistance of LAPPDs and HRPPDs </a:t>
            </a:r>
            <a:endParaRPr lang="en-GB" sz="2000" dirty="0"/>
          </a:p>
          <a:p>
            <a:endParaRPr lang="en-GB" sz="2000" dirty="0"/>
          </a:p>
          <a:p>
            <a:endParaRPr lang="en-DE" sz="2000" dirty="0"/>
          </a:p>
        </p:txBody>
      </p:sp>
      <p:sp>
        <p:nvSpPr>
          <p:cNvPr id="6" name="Slide Number Placeholder 5">
            <a:extLst>
              <a:ext uri="{FF2B5EF4-FFF2-40B4-BE49-F238E27FC236}">
                <a16:creationId xmlns:a16="http://schemas.microsoft.com/office/drawing/2014/main" id="{D59607DB-96DA-FB52-EC13-35D4C13731D8}"/>
              </a:ext>
            </a:extLst>
          </p:cNvPr>
          <p:cNvSpPr>
            <a:spLocks noGrp="1"/>
          </p:cNvSpPr>
          <p:nvPr>
            <p:ph type="sldNum" sz="quarter" idx="12"/>
          </p:nvPr>
        </p:nvSpPr>
        <p:spPr/>
        <p:txBody>
          <a:bodyPr/>
          <a:lstStyle/>
          <a:p>
            <a:fld id="{B692DC40-7514-5147-829E-2A1E7012628C}" type="slidenum">
              <a:rPr lang="en-DE" smtClean="0"/>
              <a:t>17</a:t>
            </a:fld>
            <a:endParaRPr lang="en-DE"/>
          </a:p>
        </p:txBody>
      </p:sp>
      <p:pic>
        <p:nvPicPr>
          <p:cNvPr id="2" name="Picture 1">
            <a:extLst>
              <a:ext uri="{FF2B5EF4-FFF2-40B4-BE49-F238E27FC236}">
                <a16:creationId xmlns:a16="http://schemas.microsoft.com/office/drawing/2014/main" id="{3C8C7289-D5A1-3E7C-8E88-3E8897D4203E}"/>
              </a:ext>
            </a:extLst>
          </p:cNvPr>
          <p:cNvPicPr>
            <a:picLocks noChangeAspect="1"/>
          </p:cNvPicPr>
          <p:nvPr/>
        </p:nvPicPr>
        <p:blipFill>
          <a:blip r:embed="rId2"/>
          <a:stretch>
            <a:fillRect/>
          </a:stretch>
        </p:blipFill>
        <p:spPr>
          <a:xfrm>
            <a:off x="10576557" y="61964"/>
            <a:ext cx="1539164" cy="2238784"/>
          </a:xfrm>
          <a:prstGeom prst="rect">
            <a:avLst/>
          </a:prstGeom>
        </p:spPr>
      </p:pic>
    </p:spTree>
    <p:extLst>
      <p:ext uri="{BB962C8B-B14F-4D97-AF65-F5344CB8AC3E}">
        <p14:creationId xmlns:p14="http://schemas.microsoft.com/office/powerpoint/2010/main" val="3940418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90542E-623A-2AB6-4713-5F997E8BED8D}"/>
              </a:ext>
            </a:extLst>
          </p:cNvPr>
          <p:cNvSpPr>
            <a:spLocks noGrp="1"/>
          </p:cNvSpPr>
          <p:nvPr>
            <p:ph type="title"/>
          </p:nvPr>
        </p:nvSpPr>
        <p:spPr>
          <a:xfrm>
            <a:off x="838200" y="365126"/>
            <a:ext cx="10515600" cy="963612"/>
          </a:xfrm>
        </p:spPr>
        <p:txBody>
          <a:bodyPr>
            <a:normAutofit/>
          </a:bodyPr>
          <a:lstStyle/>
          <a:p>
            <a:r>
              <a:rPr lang="en-DE" sz="3200" dirty="0">
                <a:solidFill>
                  <a:srgbClr val="C00000"/>
                </a:solidFill>
              </a:rPr>
              <a:t>Hadron physics at JLAB and EIC</a:t>
            </a:r>
            <a:br>
              <a:rPr lang="en-DE" sz="3200" dirty="0">
                <a:solidFill>
                  <a:srgbClr val="C00000"/>
                </a:solidFill>
              </a:rPr>
            </a:br>
            <a:r>
              <a:rPr lang="en-DE" sz="2200" dirty="0">
                <a:solidFill>
                  <a:srgbClr val="C00000"/>
                </a:solidFill>
              </a:rPr>
              <a:t>Plans of the French community (CNRS, CEA, universities)</a:t>
            </a:r>
          </a:p>
        </p:txBody>
      </p:sp>
      <p:sp>
        <p:nvSpPr>
          <p:cNvPr id="5" name="Content Placeholder 4">
            <a:extLst>
              <a:ext uri="{FF2B5EF4-FFF2-40B4-BE49-F238E27FC236}">
                <a16:creationId xmlns:a16="http://schemas.microsoft.com/office/drawing/2014/main" id="{678C486B-8BC0-EB54-82F1-BAB119121A98}"/>
              </a:ext>
            </a:extLst>
          </p:cNvPr>
          <p:cNvSpPr>
            <a:spLocks noGrp="1"/>
          </p:cNvSpPr>
          <p:nvPr>
            <p:ph idx="1"/>
          </p:nvPr>
        </p:nvSpPr>
        <p:spPr>
          <a:xfrm>
            <a:off x="838200" y="1946787"/>
            <a:ext cx="10515600" cy="4230176"/>
          </a:xfrm>
        </p:spPr>
        <p:txBody>
          <a:bodyPr>
            <a:normAutofit/>
          </a:bodyPr>
          <a:lstStyle/>
          <a:p>
            <a:pPr>
              <a:lnSpc>
                <a:spcPct val="100000"/>
              </a:lnSpc>
              <a:spcBef>
                <a:spcPts val="0"/>
              </a:spcBef>
            </a:pPr>
            <a:r>
              <a:rPr lang="en-DE" sz="2000" dirty="0"/>
              <a:t>J</a:t>
            </a:r>
            <a:r>
              <a:rPr lang="en-GB" sz="2000" dirty="0"/>
              <a:t>Lab: CEBAF 11 GeV electron beam (+LHC collider and fixed target)</a:t>
            </a:r>
          </a:p>
          <a:p>
            <a:pPr lvl="1">
              <a:lnSpc>
                <a:spcPct val="100000"/>
              </a:lnSpc>
              <a:spcBef>
                <a:spcPts val="0"/>
              </a:spcBef>
            </a:pPr>
            <a:r>
              <a:rPr lang="en-GB" sz="1800" dirty="0"/>
              <a:t>2022-2035: </a:t>
            </a:r>
            <a:r>
              <a:rPr lang="en-GB" sz="1800" dirty="0" err="1"/>
              <a:t>Jlab</a:t>
            </a:r>
            <a:r>
              <a:rPr lang="en-GB" sz="1800" dirty="0"/>
              <a:t> 12 GeV upgrade to probe deeper in the nuclear structure</a:t>
            </a:r>
          </a:p>
          <a:p>
            <a:pPr lvl="1">
              <a:lnSpc>
                <a:spcPct val="100000"/>
              </a:lnSpc>
              <a:spcBef>
                <a:spcPts val="0"/>
              </a:spcBef>
            </a:pPr>
            <a:r>
              <a:rPr lang="en-GB" sz="1800" dirty="0"/>
              <a:t>Experiments dedicated to exclusive processes off protons in the Halls B and C</a:t>
            </a:r>
          </a:p>
          <a:p>
            <a:pPr lvl="2">
              <a:lnSpc>
                <a:spcPct val="100000"/>
              </a:lnSpc>
              <a:spcBef>
                <a:spcPts val="0"/>
              </a:spcBef>
            </a:pPr>
            <a:r>
              <a:rPr lang="en-GB" sz="1800" dirty="0"/>
              <a:t>New </a:t>
            </a:r>
            <a:r>
              <a:rPr lang="en-GB" sz="1800" b="1" dirty="0">
                <a:solidFill>
                  <a:schemeClr val="accent5"/>
                </a:solidFill>
              </a:rPr>
              <a:t>neutral particle spectrometer (NPS) </a:t>
            </a:r>
            <a:r>
              <a:rPr lang="en-GB" sz="1800" dirty="0"/>
              <a:t>for the Hall C experiments</a:t>
            </a:r>
          </a:p>
          <a:p>
            <a:pPr lvl="2">
              <a:lnSpc>
                <a:spcPct val="100000"/>
              </a:lnSpc>
              <a:spcBef>
                <a:spcPts val="0"/>
              </a:spcBef>
            </a:pPr>
            <a:r>
              <a:rPr lang="en-GB" sz="1800" dirty="0"/>
              <a:t>Vertex tracker made of </a:t>
            </a:r>
            <a:r>
              <a:rPr lang="en-GB" sz="1800" b="1" dirty="0">
                <a:solidFill>
                  <a:schemeClr val="accent5"/>
                </a:solidFill>
              </a:rPr>
              <a:t>Micromegas</a:t>
            </a:r>
            <a:r>
              <a:rPr lang="en-GB" sz="1800" dirty="0"/>
              <a:t> detectors for the CLAS12 Hall B spectrometer</a:t>
            </a:r>
          </a:p>
          <a:p>
            <a:pPr lvl="2">
              <a:lnSpc>
                <a:spcPct val="100000"/>
              </a:lnSpc>
              <a:spcBef>
                <a:spcPts val="0"/>
              </a:spcBef>
            </a:pPr>
            <a:r>
              <a:rPr lang="en-GB" sz="1800" dirty="0"/>
              <a:t>New </a:t>
            </a:r>
            <a:r>
              <a:rPr lang="en-GB" sz="1800" b="1" dirty="0">
                <a:solidFill>
                  <a:schemeClr val="accent5"/>
                </a:solidFill>
              </a:rPr>
              <a:t>neutron detectors </a:t>
            </a:r>
            <a:r>
              <a:rPr lang="en-GB" sz="1800" dirty="0"/>
              <a:t>for CLAS12</a:t>
            </a:r>
          </a:p>
          <a:p>
            <a:pPr lvl="2">
              <a:lnSpc>
                <a:spcPct val="100000"/>
              </a:lnSpc>
              <a:spcBef>
                <a:spcPts val="0"/>
              </a:spcBef>
            </a:pPr>
            <a:r>
              <a:rPr lang="en-GB" sz="1800" dirty="0"/>
              <a:t>Use of </a:t>
            </a:r>
            <a:r>
              <a:rPr lang="en-GB" sz="1800" b="1" dirty="0"/>
              <a:t>unpolarized and polarized (longitudinally and transversally) proton and deuterium targets</a:t>
            </a:r>
          </a:p>
          <a:p>
            <a:pPr lvl="2">
              <a:lnSpc>
                <a:spcPct val="100000"/>
              </a:lnSpc>
              <a:spcBef>
                <a:spcPts val="0"/>
              </a:spcBef>
            </a:pPr>
            <a:r>
              <a:rPr lang="en-GB" sz="1800" b="1" dirty="0"/>
              <a:t>Recoil nucleus tracked by ALERT</a:t>
            </a:r>
            <a:r>
              <a:rPr lang="en-GB" sz="1800" dirty="0"/>
              <a:t>, a cylindrical chamber with finely segmented scintillators surrounding the chamber</a:t>
            </a:r>
          </a:p>
          <a:p>
            <a:pPr>
              <a:lnSpc>
                <a:spcPct val="100000"/>
              </a:lnSpc>
              <a:spcBef>
                <a:spcPts val="0"/>
              </a:spcBef>
            </a:pPr>
            <a:r>
              <a:rPr lang="en-GB" sz="2000" dirty="0"/>
              <a:t>Anticipated participation to the EIC</a:t>
            </a:r>
          </a:p>
          <a:p>
            <a:pPr lvl="1">
              <a:lnSpc>
                <a:spcPct val="100000"/>
              </a:lnSpc>
              <a:spcBef>
                <a:spcPts val="0"/>
              </a:spcBef>
            </a:pPr>
            <a:r>
              <a:rPr lang="en-GB" sz="1800" dirty="0"/>
              <a:t>French groups involved in R&amp;D of calorimetry, tracking and electronics</a:t>
            </a:r>
          </a:p>
          <a:p>
            <a:pPr lvl="1">
              <a:lnSpc>
                <a:spcPct val="100000"/>
              </a:lnSpc>
              <a:spcBef>
                <a:spcPts val="0"/>
              </a:spcBef>
            </a:pPr>
            <a:r>
              <a:rPr lang="en-GB" sz="1800" dirty="0"/>
              <a:t>Interest in second interaction region and experiment at the EIC</a:t>
            </a:r>
          </a:p>
          <a:p>
            <a:pPr>
              <a:lnSpc>
                <a:spcPct val="100000"/>
              </a:lnSpc>
              <a:spcBef>
                <a:spcPts val="0"/>
              </a:spcBef>
            </a:pPr>
            <a:r>
              <a:rPr lang="en-GB" sz="2000" dirty="0"/>
              <a:t>Theory</a:t>
            </a:r>
          </a:p>
          <a:p>
            <a:pPr>
              <a:lnSpc>
                <a:spcPct val="100000"/>
              </a:lnSpc>
              <a:spcBef>
                <a:spcPts val="0"/>
              </a:spcBef>
            </a:pPr>
            <a:endParaRPr lang="en-GB" sz="2000" dirty="0"/>
          </a:p>
          <a:p>
            <a:pPr marL="0" indent="0">
              <a:lnSpc>
                <a:spcPct val="100000"/>
              </a:lnSpc>
              <a:spcBef>
                <a:spcPts val="0"/>
              </a:spcBef>
              <a:buNone/>
            </a:pPr>
            <a:endParaRPr lang="en-DE" sz="2000" dirty="0"/>
          </a:p>
        </p:txBody>
      </p:sp>
      <p:sp>
        <p:nvSpPr>
          <p:cNvPr id="6" name="Slide Number Placeholder 5">
            <a:extLst>
              <a:ext uri="{FF2B5EF4-FFF2-40B4-BE49-F238E27FC236}">
                <a16:creationId xmlns:a16="http://schemas.microsoft.com/office/drawing/2014/main" id="{D59607DB-96DA-FB52-EC13-35D4C13731D8}"/>
              </a:ext>
            </a:extLst>
          </p:cNvPr>
          <p:cNvSpPr>
            <a:spLocks noGrp="1"/>
          </p:cNvSpPr>
          <p:nvPr>
            <p:ph type="sldNum" sz="quarter" idx="12"/>
          </p:nvPr>
        </p:nvSpPr>
        <p:spPr/>
        <p:txBody>
          <a:bodyPr/>
          <a:lstStyle/>
          <a:p>
            <a:fld id="{B692DC40-7514-5147-829E-2A1E7012628C}" type="slidenum">
              <a:rPr lang="en-DE" smtClean="0"/>
              <a:t>18</a:t>
            </a:fld>
            <a:endParaRPr lang="en-DE"/>
          </a:p>
        </p:txBody>
      </p:sp>
      <p:pic>
        <p:nvPicPr>
          <p:cNvPr id="1026" name="Picture 2" descr="RESEARCH">
            <a:extLst>
              <a:ext uri="{FF2B5EF4-FFF2-40B4-BE49-F238E27FC236}">
                <a16:creationId xmlns:a16="http://schemas.microsoft.com/office/drawing/2014/main" id="{BEE2B996-6E73-D6A0-010B-FD1268709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9509" y="318295"/>
            <a:ext cx="2540000" cy="184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977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90542E-623A-2AB6-4713-5F997E8BED8D}"/>
              </a:ext>
            </a:extLst>
          </p:cNvPr>
          <p:cNvSpPr>
            <a:spLocks noGrp="1"/>
          </p:cNvSpPr>
          <p:nvPr>
            <p:ph type="title"/>
          </p:nvPr>
        </p:nvSpPr>
        <p:spPr>
          <a:xfrm>
            <a:off x="838200" y="365126"/>
            <a:ext cx="10515600" cy="635000"/>
          </a:xfrm>
        </p:spPr>
        <p:txBody>
          <a:bodyPr>
            <a:normAutofit/>
          </a:bodyPr>
          <a:lstStyle/>
          <a:p>
            <a:r>
              <a:rPr lang="en-DE" sz="3200" dirty="0">
                <a:solidFill>
                  <a:srgbClr val="C00000"/>
                </a:solidFill>
              </a:rPr>
              <a:t>MEG II at PSI: search for the μ </a:t>
            </a:r>
            <a:r>
              <a:rPr lang="en-DE" sz="3200" dirty="0">
                <a:solidFill>
                  <a:srgbClr val="C00000"/>
                </a:solidFill>
                <a:sym typeface="Wingdings" pitchFamily="2" charset="2"/>
              </a:rPr>
              <a:t> e𝛾 decay</a:t>
            </a:r>
            <a:endParaRPr lang="en-DE" sz="3200" dirty="0">
              <a:solidFill>
                <a:srgbClr val="C00000"/>
              </a:solidFill>
            </a:endParaRPr>
          </a:p>
        </p:txBody>
      </p:sp>
      <p:sp>
        <p:nvSpPr>
          <p:cNvPr id="6" name="Slide Number Placeholder 5">
            <a:extLst>
              <a:ext uri="{FF2B5EF4-FFF2-40B4-BE49-F238E27FC236}">
                <a16:creationId xmlns:a16="http://schemas.microsoft.com/office/drawing/2014/main" id="{D59607DB-96DA-FB52-EC13-35D4C13731D8}"/>
              </a:ext>
            </a:extLst>
          </p:cNvPr>
          <p:cNvSpPr>
            <a:spLocks noGrp="1"/>
          </p:cNvSpPr>
          <p:nvPr>
            <p:ph type="sldNum" sz="quarter" idx="12"/>
          </p:nvPr>
        </p:nvSpPr>
        <p:spPr/>
        <p:txBody>
          <a:bodyPr/>
          <a:lstStyle/>
          <a:p>
            <a:fld id="{B692DC40-7514-5147-829E-2A1E7012628C}" type="slidenum">
              <a:rPr lang="en-DE" smtClean="0"/>
              <a:t>19</a:t>
            </a:fld>
            <a:endParaRPr lang="en-DE"/>
          </a:p>
        </p:txBody>
      </p:sp>
      <p:pic>
        <p:nvPicPr>
          <p:cNvPr id="3" name="Picture 2">
            <a:extLst>
              <a:ext uri="{FF2B5EF4-FFF2-40B4-BE49-F238E27FC236}">
                <a16:creationId xmlns:a16="http://schemas.microsoft.com/office/drawing/2014/main" id="{24AE1B35-836C-4F41-3334-AEAE1CA2CEEF}"/>
              </a:ext>
            </a:extLst>
          </p:cNvPr>
          <p:cNvPicPr>
            <a:picLocks noChangeAspect="1"/>
          </p:cNvPicPr>
          <p:nvPr/>
        </p:nvPicPr>
        <p:blipFill>
          <a:blip r:embed="rId2"/>
          <a:stretch>
            <a:fillRect/>
          </a:stretch>
        </p:blipFill>
        <p:spPr>
          <a:xfrm>
            <a:off x="7842738" y="17018"/>
            <a:ext cx="4604388" cy="3394397"/>
          </a:xfrm>
          <a:prstGeom prst="rect">
            <a:avLst/>
          </a:prstGeom>
        </p:spPr>
      </p:pic>
      <p:sp>
        <p:nvSpPr>
          <p:cNvPr id="5" name="Content Placeholder 4">
            <a:extLst>
              <a:ext uri="{FF2B5EF4-FFF2-40B4-BE49-F238E27FC236}">
                <a16:creationId xmlns:a16="http://schemas.microsoft.com/office/drawing/2014/main" id="{678C486B-8BC0-EB54-82F1-BAB119121A98}"/>
              </a:ext>
            </a:extLst>
          </p:cNvPr>
          <p:cNvSpPr>
            <a:spLocks noGrp="1"/>
          </p:cNvSpPr>
          <p:nvPr>
            <p:ph idx="1"/>
          </p:nvPr>
        </p:nvSpPr>
        <p:spPr>
          <a:xfrm>
            <a:off x="749712" y="1166511"/>
            <a:ext cx="7532077" cy="5326364"/>
          </a:xfrm>
        </p:spPr>
        <p:txBody>
          <a:bodyPr>
            <a:normAutofit/>
          </a:bodyPr>
          <a:lstStyle/>
          <a:p>
            <a:pPr marL="0" indent="0">
              <a:buNone/>
            </a:pPr>
            <a:r>
              <a:rPr lang="en-DE" sz="1800" dirty="0"/>
              <a:t>Search for charged lepton flavor violating processes, BSM physics</a:t>
            </a:r>
          </a:p>
          <a:p>
            <a:pPr marL="0" indent="0">
              <a:buNone/>
            </a:pPr>
            <a:r>
              <a:rPr lang="en-DE" sz="1800" dirty="0"/>
              <a:t>Extremely high resolution on positron and photon detection to reject background contributions</a:t>
            </a:r>
          </a:p>
          <a:p>
            <a:pPr marL="0" indent="0">
              <a:buNone/>
            </a:pPr>
            <a:endParaRPr lang="en-DE" sz="1800" dirty="0"/>
          </a:p>
          <a:p>
            <a:r>
              <a:rPr lang="en-GB" sz="1800" dirty="0"/>
              <a:t>P</a:t>
            </a:r>
            <a:r>
              <a:rPr lang="en-DE" sz="1800" dirty="0"/>
              <a:t>hotons measured by a 2.7 ton ultra pure </a:t>
            </a:r>
            <a:r>
              <a:rPr lang="en-DE" sz="1800" b="1" dirty="0">
                <a:solidFill>
                  <a:srgbClr val="00B050"/>
                </a:solidFill>
              </a:rPr>
              <a:t>liquid xenon detector L</a:t>
            </a:r>
            <a:r>
              <a:rPr lang="en-GB" sz="1800" b="1" dirty="0">
                <a:solidFill>
                  <a:srgbClr val="00B050"/>
                </a:solidFill>
              </a:rPr>
              <a:t>x</a:t>
            </a:r>
            <a:r>
              <a:rPr lang="en-DE" sz="1800" b="1" dirty="0">
                <a:solidFill>
                  <a:srgbClr val="00B050"/>
                </a:solidFill>
              </a:rPr>
              <a:t>e</a:t>
            </a:r>
            <a:br>
              <a:rPr lang="en-DE" sz="1800" b="1" dirty="0">
                <a:solidFill>
                  <a:srgbClr val="00B050"/>
                </a:solidFill>
              </a:rPr>
            </a:br>
            <a:r>
              <a:rPr lang="en-GB" sz="1500" dirty="0">
                <a:effectLst/>
              </a:rPr>
              <a:t>The vacuum ultraviolet (VUV) light ( = 175 ± 5 nm) emitted by 900 L of continuously purified liquid xenon is read by 4092 12⇥12 mm2 </a:t>
            </a:r>
            <a:r>
              <a:rPr lang="en-GB" sz="1500" dirty="0" err="1">
                <a:effectLst/>
              </a:rPr>
              <a:t>SiPMs</a:t>
            </a:r>
            <a:r>
              <a:rPr lang="en-GB" sz="1500" dirty="0">
                <a:effectLst/>
              </a:rPr>
              <a:t> on the photon entrance face and by 630 PMTs on the other faces, directly submerged in the liquid xenon. The high density of </a:t>
            </a:r>
            <a:r>
              <a:rPr lang="en-GB" sz="1500" dirty="0" err="1">
                <a:effectLst/>
              </a:rPr>
              <a:t>SiPMs</a:t>
            </a:r>
            <a:r>
              <a:rPr lang="en-GB" sz="1500" dirty="0">
                <a:effectLst/>
              </a:rPr>
              <a:t> on the photon entrance face ensures a good uniformity of the light collection. </a:t>
            </a:r>
            <a:endParaRPr lang="en-DE" sz="1500" dirty="0"/>
          </a:p>
          <a:p>
            <a:pPr marL="0" indent="0">
              <a:buNone/>
            </a:pPr>
            <a:endParaRPr lang="en-DE" sz="1800" dirty="0"/>
          </a:p>
        </p:txBody>
      </p:sp>
      <p:sp>
        <p:nvSpPr>
          <p:cNvPr id="8" name="TextBox 7">
            <a:extLst>
              <a:ext uri="{FF2B5EF4-FFF2-40B4-BE49-F238E27FC236}">
                <a16:creationId xmlns:a16="http://schemas.microsoft.com/office/drawing/2014/main" id="{6456276C-AD36-68B1-20B7-90BB36E13C88}"/>
              </a:ext>
            </a:extLst>
          </p:cNvPr>
          <p:cNvSpPr txBox="1"/>
          <p:nvPr/>
        </p:nvSpPr>
        <p:spPr>
          <a:xfrm>
            <a:off x="609737" y="3696961"/>
            <a:ext cx="10515600" cy="2215991"/>
          </a:xfrm>
          <a:prstGeom prst="rect">
            <a:avLst/>
          </a:prstGeom>
          <a:noFill/>
        </p:spPr>
        <p:txBody>
          <a:bodyPr wrap="square">
            <a:spAutoFit/>
          </a:bodyPr>
          <a:lstStyle/>
          <a:p>
            <a:pPr marL="342900" indent="-342900">
              <a:buFont typeface="Arial" panose="020B0604020202020204" pitchFamily="34" charset="0"/>
              <a:buChar char="•"/>
            </a:pPr>
            <a:r>
              <a:rPr lang="en-GB" dirty="0"/>
              <a:t>P</a:t>
            </a:r>
            <a:r>
              <a:rPr lang="en-DE" dirty="0"/>
              <a:t>ositrons tracked in a specially designed gradient magnetic field (COBRA) by </a:t>
            </a:r>
            <a:r>
              <a:rPr lang="en-DE" b="1" dirty="0">
                <a:solidFill>
                  <a:srgbClr val="00B050"/>
                </a:solidFill>
              </a:rPr>
              <a:t>low material drift chambers </a:t>
            </a:r>
            <a:br>
              <a:rPr lang="en-DE" sz="1400" dirty="0"/>
            </a:br>
            <a:r>
              <a:rPr lang="en-GB" sz="1400" dirty="0">
                <a:effectLst/>
              </a:rPr>
              <a:t>new, very low mass, single-volume cylindrical (1.91 m long, inner radius 17 cm and outer radius 29 cm) drift chamber (CDCH) filled with a gas mixture of a 90:10 He - iC4H10 with small percentages of </a:t>
            </a:r>
            <a:r>
              <a:rPr lang="en-GB" sz="1400" dirty="0" err="1">
                <a:effectLst/>
              </a:rPr>
              <a:t>isopropane</a:t>
            </a:r>
            <a:r>
              <a:rPr lang="en-GB" sz="1400" dirty="0">
                <a:effectLst/>
              </a:rPr>
              <a:t> (1.5%) and O2 (0.5%). CDCH is equipped with 1728 gold plated tungsten anodic wires, 7680 40 </a:t>
            </a:r>
            <a:r>
              <a:rPr lang="el-GR" sz="1400" dirty="0">
                <a:effectLst/>
              </a:rPr>
              <a:t>μ</a:t>
            </a:r>
            <a:r>
              <a:rPr lang="en-GB" sz="1400" dirty="0">
                <a:effectLst/>
              </a:rPr>
              <a:t>m and 2496 50 </a:t>
            </a:r>
            <a:r>
              <a:rPr lang="el-GR" sz="1400" dirty="0">
                <a:effectLst/>
              </a:rPr>
              <a:t>μ</a:t>
            </a:r>
            <a:r>
              <a:rPr lang="en-GB" sz="1400" dirty="0">
                <a:effectLst/>
              </a:rPr>
              <a:t>m silver plated </a:t>
            </a:r>
            <a:r>
              <a:rPr lang="en-GB" sz="1400" dirty="0" err="1">
                <a:effectLst/>
              </a:rPr>
              <a:t>aluminum</a:t>
            </a:r>
            <a:r>
              <a:rPr lang="en-GB" sz="1400" dirty="0">
                <a:effectLst/>
              </a:rPr>
              <a:t> wires that are mounted in a stereo geometry to allow a three-dimensional track reconstruction of positrons</a:t>
            </a:r>
            <a:endParaRPr lang="en-DE" sz="1400" dirty="0"/>
          </a:p>
          <a:p>
            <a:pPr marL="342900" indent="-342900">
              <a:buFont typeface="Arial" panose="020B0604020202020204" pitchFamily="34" charset="0"/>
              <a:buChar char="•"/>
            </a:pPr>
            <a:r>
              <a:rPr lang="en-GB" dirty="0"/>
              <a:t>P</a:t>
            </a:r>
            <a:r>
              <a:rPr lang="en-DE" dirty="0"/>
              <a:t>ositrons times by </a:t>
            </a:r>
            <a:r>
              <a:rPr lang="en-DE" b="1" dirty="0">
                <a:solidFill>
                  <a:srgbClr val="00B050"/>
                </a:solidFill>
              </a:rPr>
              <a:t>scintillation counters</a:t>
            </a:r>
            <a:br>
              <a:rPr lang="en-DE" sz="1400" dirty="0"/>
            </a:br>
            <a:r>
              <a:rPr lang="en-GB" sz="1400" dirty="0">
                <a:effectLst/>
              </a:rPr>
              <a:t>new pixelated timing counter (</a:t>
            </a:r>
            <a:r>
              <a:rPr lang="en-GB" sz="1400" dirty="0" err="1">
                <a:effectLst/>
              </a:rPr>
              <a:t>pTC</a:t>
            </a:r>
            <a:r>
              <a:rPr lang="en-GB" sz="1400" dirty="0">
                <a:effectLst/>
              </a:rPr>
              <a:t>) based on 512 scintillator tiles read out by </a:t>
            </a:r>
            <a:r>
              <a:rPr lang="en-GB" sz="1400" dirty="0" err="1">
                <a:effectLst/>
              </a:rPr>
              <a:t>SiPMs</a:t>
            </a:r>
            <a:r>
              <a:rPr lang="en-GB" sz="1400" dirty="0">
                <a:effectLst/>
              </a:rPr>
              <a:t>. A superior positron timing resolution (of the order of 30 </a:t>
            </a:r>
            <a:r>
              <a:rPr lang="en-GB" sz="1400" dirty="0" err="1">
                <a:effectLst/>
              </a:rPr>
              <a:t>ps</a:t>
            </a:r>
            <a:r>
              <a:rPr lang="en-GB" sz="1400" dirty="0">
                <a:effectLst/>
              </a:rPr>
              <a:t>) is obtained from measurements by an average number of eight hit tiles per positron</a:t>
            </a:r>
            <a:endParaRPr lang="en-GB" sz="1400" dirty="0"/>
          </a:p>
          <a:p>
            <a:pPr marL="342900" indent="-342900">
              <a:buFont typeface="Arial" panose="020B0604020202020204" pitchFamily="34" charset="0"/>
              <a:buChar char="•"/>
            </a:pPr>
            <a:r>
              <a:rPr lang="en-DE" dirty="0"/>
              <a:t>In-situ </a:t>
            </a:r>
            <a:r>
              <a:rPr lang="en-DE" b="1" dirty="0">
                <a:solidFill>
                  <a:srgbClr val="00B050"/>
                </a:solidFill>
              </a:rPr>
              <a:t>monitor and calibration </a:t>
            </a:r>
            <a:r>
              <a:rPr lang="en-DE" dirty="0"/>
              <a:t>during data taking</a:t>
            </a:r>
          </a:p>
        </p:txBody>
      </p:sp>
    </p:spTree>
    <p:extLst>
      <p:ext uri="{BB962C8B-B14F-4D97-AF65-F5344CB8AC3E}">
        <p14:creationId xmlns:p14="http://schemas.microsoft.com/office/powerpoint/2010/main" val="2160204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57DC7-EBC5-B266-4670-98902ADCFB08}"/>
              </a:ext>
            </a:extLst>
          </p:cNvPr>
          <p:cNvSpPr>
            <a:spLocks noGrp="1"/>
          </p:cNvSpPr>
          <p:nvPr>
            <p:ph type="title"/>
          </p:nvPr>
        </p:nvSpPr>
        <p:spPr/>
        <p:txBody>
          <a:bodyPr/>
          <a:lstStyle/>
          <a:p>
            <a:r>
              <a:rPr lang="en-DE" dirty="0"/>
              <a:t>Community input analysis</a:t>
            </a:r>
          </a:p>
        </p:txBody>
      </p:sp>
      <p:sp>
        <p:nvSpPr>
          <p:cNvPr id="3" name="Content Placeholder 2">
            <a:extLst>
              <a:ext uri="{FF2B5EF4-FFF2-40B4-BE49-F238E27FC236}">
                <a16:creationId xmlns:a16="http://schemas.microsoft.com/office/drawing/2014/main" id="{DB55D450-1B24-75E0-4446-0A4D2707F57B}"/>
              </a:ext>
            </a:extLst>
          </p:cNvPr>
          <p:cNvSpPr>
            <a:spLocks noGrp="1"/>
          </p:cNvSpPr>
          <p:nvPr>
            <p:ph idx="1"/>
          </p:nvPr>
        </p:nvSpPr>
        <p:spPr/>
        <p:txBody>
          <a:bodyPr>
            <a:normAutofit/>
          </a:bodyPr>
          <a:lstStyle/>
          <a:p>
            <a:pPr marL="0" indent="0" algn="l">
              <a:lnSpc>
                <a:spcPct val="150000"/>
              </a:lnSpc>
              <a:buNone/>
            </a:pPr>
            <a:r>
              <a:rPr lang="en-GB" sz="1600" b="0" i="0" u="none" strike="noStrike" dirty="0">
                <a:effectLst/>
                <a:latin typeface="Helvetica" pitchFamily="2" charset="0"/>
              </a:rPr>
              <a:t>Community input (~150 entries) divided between: </a:t>
            </a:r>
          </a:p>
          <a:p>
            <a:pPr algn="l">
              <a:lnSpc>
                <a:spcPct val="150000"/>
              </a:lnSpc>
            </a:pPr>
            <a:r>
              <a:rPr lang="en-GB" sz="1600" b="0" i="0" u="none" strike="noStrike" dirty="0">
                <a:effectLst/>
                <a:latin typeface="Helvetica" pitchFamily="2" charset="0"/>
              </a:rPr>
              <a:t>P. Gasik - Part I -</a:t>
            </a:r>
            <a:r>
              <a:rPr lang="en-GB" sz="1600" b="0" i="0" u="none" strike="noStrike" dirty="0">
                <a:solidFill>
                  <a:srgbClr val="0070C0"/>
                </a:solidFill>
                <a:effectLst/>
                <a:latin typeface="Helvetica" pitchFamily="2" charset="0"/>
              </a:rPr>
              <a:t> </a:t>
            </a:r>
            <a:r>
              <a:rPr lang="en-GB" sz="1600" b="0" i="0" u="none" strike="noStrike" dirty="0">
                <a:solidFill>
                  <a:srgbClr val="0070C0"/>
                </a:solidFill>
                <a:effectLst/>
                <a:latin typeface="Helvetica" pitchFamily="2" charset="0"/>
                <a:hlinkClick r:id="rId2">
                  <a:extLst>
                    <a:ext uri="{A12FA001-AC4F-418D-AE19-62706E023703}">
                      <ahyp:hlinkClr xmlns:ahyp="http://schemas.microsoft.com/office/drawing/2018/hyperlinkcolor" val="tx"/>
                    </a:ext>
                  </a:extLst>
                </a:hlinkClick>
              </a:rPr>
              <a:t>https://sf.gsi.de/f/ceea4117f25e44a9a472/?dl=1</a:t>
            </a:r>
            <a:endParaRPr lang="en-GB" sz="1600" b="0" i="0" u="none" strike="noStrike" dirty="0">
              <a:solidFill>
                <a:srgbClr val="0070C0"/>
              </a:solidFill>
              <a:effectLst/>
              <a:latin typeface="Helvetica" pitchFamily="2" charset="0"/>
            </a:endParaRPr>
          </a:p>
          <a:p>
            <a:pPr algn="l">
              <a:lnSpc>
                <a:spcPct val="150000"/>
              </a:lnSpc>
            </a:pPr>
            <a:r>
              <a:rPr lang="en-GB" sz="1600" b="0" i="0" u="none" strike="noStrike" dirty="0">
                <a:effectLst/>
                <a:latin typeface="Helvetica" pitchFamily="2" charset="0"/>
              </a:rPr>
              <a:t>S. </a:t>
            </a:r>
            <a:r>
              <a:rPr lang="en-GB" sz="1600" b="0" i="0" u="none" strike="noStrike" dirty="0" err="1">
                <a:effectLst/>
                <a:latin typeface="Helvetica" pitchFamily="2" charset="0"/>
              </a:rPr>
              <a:t>Masciocchi</a:t>
            </a:r>
            <a:r>
              <a:rPr lang="en-GB" sz="1600" b="0" i="0" u="none" strike="noStrike" dirty="0">
                <a:effectLst/>
                <a:latin typeface="Helvetica" pitchFamily="2" charset="0"/>
              </a:rPr>
              <a:t> - Part II - </a:t>
            </a:r>
            <a:r>
              <a:rPr lang="en-GB" sz="1600" b="0" i="0" u="none" strike="noStrike" dirty="0">
                <a:solidFill>
                  <a:srgbClr val="0070C0"/>
                </a:solidFill>
                <a:effectLst/>
                <a:latin typeface="Helvetica" pitchFamily="2" charset="0"/>
                <a:hlinkClick r:id="rId3">
                  <a:extLst>
                    <a:ext uri="{A12FA001-AC4F-418D-AE19-62706E023703}">
                      <ahyp:hlinkClr xmlns:ahyp="http://schemas.microsoft.com/office/drawing/2018/hyperlinkcolor" val="tx"/>
                    </a:ext>
                  </a:extLst>
                </a:hlinkClick>
              </a:rPr>
              <a:t>https://sf.gsi.de/f/98dcfc11c1aa42508f9b/?dl=1</a:t>
            </a:r>
            <a:endParaRPr lang="en-GB" sz="1600" b="0" i="0" u="none" strike="noStrike" dirty="0">
              <a:solidFill>
                <a:srgbClr val="0070C0"/>
              </a:solidFill>
              <a:effectLst/>
              <a:latin typeface="Helvetica" pitchFamily="2" charset="0"/>
            </a:endParaRPr>
          </a:p>
          <a:p>
            <a:pPr algn="l">
              <a:lnSpc>
                <a:spcPct val="150000"/>
              </a:lnSpc>
            </a:pPr>
            <a:r>
              <a:rPr lang="en-GB" sz="1600" b="0" i="0" u="none" strike="noStrike" dirty="0">
                <a:effectLst/>
                <a:latin typeface="Helvetica" pitchFamily="2" charset="0"/>
              </a:rPr>
              <a:t>T. </a:t>
            </a:r>
            <a:r>
              <a:rPr lang="en-GB" sz="1600" b="0" i="0" u="none" strike="noStrike" dirty="0" err="1">
                <a:effectLst/>
                <a:latin typeface="Helvetica" pitchFamily="2" charset="0"/>
              </a:rPr>
              <a:t>Peitzmann</a:t>
            </a:r>
            <a:r>
              <a:rPr lang="en-GB" sz="1600" b="0" i="0" u="none" strike="noStrike" dirty="0">
                <a:effectLst/>
                <a:latin typeface="Helvetica" pitchFamily="2" charset="0"/>
              </a:rPr>
              <a:t> - Part III - </a:t>
            </a:r>
            <a:r>
              <a:rPr lang="en-GB" sz="1600" b="0" i="0" u="none" strike="noStrike" dirty="0">
                <a:solidFill>
                  <a:srgbClr val="0070C0"/>
                </a:solidFill>
                <a:effectLst/>
                <a:latin typeface="Helvetica" pitchFamily="2" charset="0"/>
                <a:hlinkClick r:id="rId4">
                  <a:extLst>
                    <a:ext uri="{A12FA001-AC4F-418D-AE19-62706E023703}">
                      <ahyp:hlinkClr xmlns:ahyp="http://schemas.microsoft.com/office/drawing/2018/hyperlinkcolor" val="tx"/>
                    </a:ext>
                  </a:extLst>
                </a:hlinkClick>
              </a:rPr>
              <a:t>https://sf.gsi.de/f/2dd8d32135ea4b22bca5/?dl=1</a:t>
            </a:r>
            <a:endParaRPr lang="en-GB" sz="1600" b="0" i="0" u="none" strike="noStrike" dirty="0">
              <a:solidFill>
                <a:srgbClr val="0070C0"/>
              </a:solidFill>
              <a:effectLst/>
              <a:latin typeface="Helvetica" pitchFamily="2" charset="0"/>
            </a:endParaRPr>
          </a:p>
          <a:p>
            <a:pPr algn="l">
              <a:lnSpc>
                <a:spcPct val="150000"/>
              </a:lnSpc>
            </a:pPr>
            <a:r>
              <a:rPr lang="en-GB" sz="1600" b="0" i="0" u="none" strike="noStrike" dirty="0">
                <a:effectLst/>
                <a:latin typeface="Helvetica" pitchFamily="2" charset="0"/>
              </a:rPr>
              <a:t>V. </a:t>
            </a:r>
            <a:r>
              <a:rPr lang="en-GB" sz="1600" b="0" i="0" u="none" strike="noStrike" dirty="0" err="1">
                <a:effectLst/>
                <a:latin typeface="Helvetica" pitchFamily="2" charset="0"/>
              </a:rPr>
              <a:t>Puill</a:t>
            </a:r>
            <a:r>
              <a:rPr lang="en-GB" sz="1600" b="0" i="0" u="none" strike="noStrike" dirty="0">
                <a:effectLst/>
                <a:latin typeface="Helvetica" pitchFamily="2" charset="0"/>
              </a:rPr>
              <a:t> - Part IV - </a:t>
            </a:r>
            <a:r>
              <a:rPr lang="en-GB" sz="1600" b="0" i="0" u="none" strike="noStrike" dirty="0">
                <a:solidFill>
                  <a:srgbClr val="0070C0"/>
                </a:solidFill>
                <a:effectLst/>
                <a:latin typeface="Helvetica" pitchFamily="2" charset="0"/>
                <a:hlinkClick r:id="rId5">
                  <a:extLst>
                    <a:ext uri="{A12FA001-AC4F-418D-AE19-62706E023703}">
                      <ahyp:hlinkClr xmlns:ahyp="http://schemas.microsoft.com/office/drawing/2018/hyperlinkcolor" val="tx"/>
                    </a:ext>
                  </a:extLst>
                </a:hlinkClick>
              </a:rPr>
              <a:t>https://sf.gsi.de/f/bf00859f5bf6436f95e2/?dl=1</a:t>
            </a:r>
            <a:endParaRPr lang="en-GB" sz="1600" b="0" i="0" u="none" strike="noStrike" dirty="0">
              <a:solidFill>
                <a:srgbClr val="0070C0"/>
              </a:solidFill>
              <a:effectLst/>
              <a:latin typeface="Helvetica" pitchFamily="2" charset="0"/>
            </a:endParaRPr>
          </a:p>
          <a:p>
            <a:pPr algn="l">
              <a:lnSpc>
                <a:spcPct val="150000"/>
              </a:lnSpc>
            </a:pPr>
            <a:r>
              <a:rPr lang="en-GB" sz="1600" b="0" i="0" u="none" strike="noStrike" dirty="0">
                <a:effectLst/>
                <a:latin typeface="Helvetica" pitchFamily="2" charset="0"/>
              </a:rPr>
              <a:t>J. </a:t>
            </a:r>
            <a:r>
              <a:rPr lang="en-GB" sz="1600" b="0" i="0" u="none" strike="noStrike" dirty="0" err="1">
                <a:effectLst/>
                <a:latin typeface="Helvetica" pitchFamily="2" charset="0"/>
              </a:rPr>
              <a:t>Stroth</a:t>
            </a:r>
            <a:r>
              <a:rPr lang="en-GB" sz="1600" b="0" i="0" u="none" strike="noStrike" dirty="0">
                <a:effectLst/>
                <a:latin typeface="Helvetica" pitchFamily="2" charset="0"/>
              </a:rPr>
              <a:t> - Part V - </a:t>
            </a:r>
            <a:r>
              <a:rPr lang="en-GB" sz="1600" b="0" i="0" u="none" strike="noStrike" dirty="0">
                <a:solidFill>
                  <a:srgbClr val="0070C0"/>
                </a:solidFill>
                <a:effectLst/>
                <a:latin typeface="Helvetica" pitchFamily="2" charset="0"/>
                <a:hlinkClick r:id="rId6">
                  <a:extLst>
                    <a:ext uri="{A12FA001-AC4F-418D-AE19-62706E023703}">
                      <ahyp:hlinkClr xmlns:ahyp="http://schemas.microsoft.com/office/drawing/2018/hyperlinkcolor" val="tx"/>
                    </a:ext>
                  </a:extLst>
                </a:hlinkClick>
              </a:rPr>
              <a:t>https://sf.gsi.de/f/583a10b431df4ccf889d/?dl=1</a:t>
            </a:r>
            <a:endParaRPr lang="en-GB" sz="1600" b="0" i="0" u="none" strike="noStrike" dirty="0">
              <a:solidFill>
                <a:srgbClr val="0070C0"/>
              </a:solidFill>
              <a:effectLst/>
              <a:latin typeface="Helvetica" pitchFamily="2" charset="0"/>
            </a:endParaRPr>
          </a:p>
          <a:p>
            <a:pPr marL="0" indent="0">
              <a:lnSpc>
                <a:spcPct val="150000"/>
              </a:lnSpc>
              <a:buNone/>
            </a:pPr>
            <a:r>
              <a:rPr lang="en-GB" sz="1600" b="0" i="0" u="none" strike="noStrike" dirty="0">
                <a:effectLst/>
                <a:latin typeface="Helvetica" pitchFamily="2" charset="0"/>
              </a:rPr>
              <a:t>(~30 entries each)</a:t>
            </a:r>
            <a:endParaRPr lang="en-DE" sz="1600" dirty="0"/>
          </a:p>
        </p:txBody>
      </p:sp>
    </p:spTree>
    <p:extLst>
      <p:ext uri="{BB962C8B-B14F-4D97-AF65-F5344CB8AC3E}">
        <p14:creationId xmlns:p14="http://schemas.microsoft.com/office/powerpoint/2010/main" val="3403453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90542E-623A-2AB6-4713-5F997E8BED8D}"/>
              </a:ext>
            </a:extLst>
          </p:cNvPr>
          <p:cNvSpPr>
            <a:spLocks noGrp="1"/>
          </p:cNvSpPr>
          <p:nvPr>
            <p:ph type="title"/>
          </p:nvPr>
        </p:nvSpPr>
        <p:spPr>
          <a:xfrm>
            <a:off x="838200" y="365126"/>
            <a:ext cx="10515600" cy="635000"/>
          </a:xfrm>
        </p:spPr>
        <p:txBody>
          <a:bodyPr>
            <a:normAutofit/>
          </a:bodyPr>
          <a:lstStyle/>
          <a:p>
            <a:r>
              <a:rPr lang="en-DE" sz="3200" dirty="0">
                <a:solidFill>
                  <a:srgbClr val="C00000"/>
                </a:solidFill>
              </a:rPr>
              <a:t>Belle II Collaboration input</a:t>
            </a:r>
          </a:p>
        </p:txBody>
      </p:sp>
      <p:sp>
        <p:nvSpPr>
          <p:cNvPr id="5" name="Content Placeholder 4">
            <a:extLst>
              <a:ext uri="{FF2B5EF4-FFF2-40B4-BE49-F238E27FC236}">
                <a16:creationId xmlns:a16="http://schemas.microsoft.com/office/drawing/2014/main" id="{678C486B-8BC0-EB54-82F1-BAB119121A98}"/>
              </a:ext>
            </a:extLst>
          </p:cNvPr>
          <p:cNvSpPr>
            <a:spLocks noGrp="1"/>
          </p:cNvSpPr>
          <p:nvPr>
            <p:ph idx="1"/>
          </p:nvPr>
        </p:nvSpPr>
        <p:spPr>
          <a:xfrm>
            <a:off x="838200" y="1328738"/>
            <a:ext cx="10515600" cy="4848225"/>
          </a:xfrm>
        </p:spPr>
        <p:txBody>
          <a:bodyPr>
            <a:normAutofit/>
          </a:bodyPr>
          <a:lstStyle/>
          <a:p>
            <a:pPr marL="0" indent="0">
              <a:buNone/>
            </a:pPr>
            <a:r>
              <a:rPr lang="en-DE" sz="2000" dirty="0"/>
              <a:t>Hadron spectroscopy, inputs to g-2, fragmentation functions, proton form factors, measurements of α</a:t>
            </a:r>
            <a:r>
              <a:rPr lang="en-DE" sz="2000" baseline="-25000" dirty="0"/>
              <a:t>S</a:t>
            </a:r>
            <a:r>
              <a:rPr lang="en-DE" sz="2000" dirty="0"/>
              <a:t> and hadronic tau decays</a:t>
            </a:r>
          </a:p>
          <a:p>
            <a:pPr marL="0" indent="0">
              <a:buNone/>
            </a:pPr>
            <a:r>
              <a:rPr lang="en-GB" sz="2000" dirty="0"/>
              <a:t>W</a:t>
            </a:r>
            <a:r>
              <a:rPr lang="en-DE" sz="2000" dirty="0"/>
              <a:t>ith an hermetic spectrometer (6-layer vertex detector) surrounded by PID detectors (including a new Cherenkov detector based upon time-of-propagation in the radiation with 40 ps timing resolution), an electromagnetic calorimeter, muon detectors</a:t>
            </a:r>
          </a:p>
          <a:p>
            <a:pPr marL="0" indent="0">
              <a:buNone/>
            </a:pPr>
            <a:endParaRPr lang="en-DE" sz="2000" dirty="0"/>
          </a:p>
          <a:p>
            <a:pPr marL="0" indent="0">
              <a:buNone/>
            </a:pPr>
            <a:r>
              <a:rPr lang="en-DE" sz="2000" dirty="0"/>
              <a:t>Nothing on future upgrades (which are notable for detectors, e.g. pixels)</a:t>
            </a:r>
          </a:p>
        </p:txBody>
      </p:sp>
      <p:sp>
        <p:nvSpPr>
          <p:cNvPr id="6" name="Slide Number Placeholder 5">
            <a:extLst>
              <a:ext uri="{FF2B5EF4-FFF2-40B4-BE49-F238E27FC236}">
                <a16:creationId xmlns:a16="http://schemas.microsoft.com/office/drawing/2014/main" id="{D59607DB-96DA-FB52-EC13-35D4C13731D8}"/>
              </a:ext>
            </a:extLst>
          </p:cNvPr>
          <p:cNvSpPr>
            <a:spLocks noGrp="1"/>
          </p:cNvSpPr>
          <p:nvPr>
            <p:ph type="sldNum" sz="quarter" idx="12"/>
          </p:nvPr>
        </p:nvSpPr>
        <p:spPr/>
        <p:txBody>
          <a:bodyPr/>
          <a:lstStyle/>
          <a:p>
            <a:fld id="{B692DC40-7514-5147-829E-2A1E7012628C}" type="slidenum">
              <a:rPr lang="en-DE" smtClean="0"/>
              <a:t>20</a:t>
            </a:fld>
            <a:endParaRPr lang="en-DE"/>
          </a:p>
        </p:txBody>
      </p:sp>
    </p:spTree>
    <p:extLst>
      <p:ext uri="{BB962C8B-B14F-4D97-AF65-F5344CB8AC3E}">
        <p14:creationId xmlns:p14="http://schemas.microsoft.com/office/powerpoint/2010/main" val="2186828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D0581-26A2-C088-4CB7-89A6F402E257}"/>
              </a:ext>
            </a:extLst>
          </p:cNvPr>
          <p:cNvSpPr>
            <a:spLocks noGrp="1"/>
          </p:cNvSpPr>
          <p:nvPr>
            <p:ph type="title"/>
          </p:nvPr>
        </p:nvSpPr>
        <p:spPr/>
        <p:txBody>
          <a:bodyPr/>
          <a:lstStyle/>
          <a:p>
            <a:r>
              <a:rPr lang="en-DE" dirty="0"/>
              <a:t>Detailed analysis Part II</a:t>
            </a:r>
          </a:p>
        </p:txBody>
      </p:sp>
      <p:sp>
        <p:nvSpPr>
          <p:cNvPr id="3" name="Content Placeholder 2">
            <a:extLst>
              <a:ext uri="{FF2B5EF4-FFF2-40B4-BE49-F238E27FC236}">
                <a16:creationId xmlns:a16="http://schemas.microsoft.com/office/drawing/2014/main" id="{F99C308E-37F1-3E8B-BBBD-8755598A1FBB}"/>
              </a:ext>
            </a:extLst>
          </p:cNvPr>
          <p:cNvSpPr>
            <a:spLocks noGrp="1"/>
          </p:cNvSpPr>
          <p:nvPr>
            <p:ph idx="1"/>
          </p:nvPr>
        </p:nvSpPr>
        <p:spPr/>
        <p:txBody>
          <a:bodyPr/>
          <a:lstStyle/>
          <a:p>
            <a:r>
              <a:rPr lang="en-DE" dirty="0"/>
              <a:t>6/30 contributions discuss R&amp;D</a:t>
            </a:r>
          </a:p>
          <a:p>
            <a:r>
              <a:rPr lang="en-DE" dirty="0"/>
              <a:t>3/30 related to HE NP but without clear reference to detector R&amp;D</a:t>
            </a:r>
          </a:p>
          <a:p>
            <a:endParaRPr lang="en-DE" dirty="0"/>
          </a:p>
        </p:txBody>
      </p:sp>
    </p:spTree>
    <p:extLst>
      <p:ext uri="{BB962C8B-B14F-4D97-AF65-F5344CB8AC3E}">
        <p14:creationId xmlns:p14="http://schemas.microsoft.com/office/powerpoint/2010/main" val="3927602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29F14-7363-EF73-7395-A64E2B13B174}"/>
              </a:ext>
            </a:extLst>
          </p:cNvPr>
          <p:cNvSpPr>
            <a:spLocks noGrp="1"/>
          </p:cNvSpPr>
          <p:nvPr>
            <p:ph type="title"/>
          </p:nvPr>
        </p:nvSpPr>
        <p:spPr/>
        <p:txBody>
          <a:bodyPr/>
          <a:lstStyle/>
          <a:p>
            <a:r>
              <a:rPr lang="en-DE" dirty="0"/>
              <a:t>Part III</a:t>
            </a:r>
          </a:p>
        </p:txBody>
      </p:sp>
      <p:sp>
        <p:nvSpPr>
          <p:cNvPr id="3" name="Content Placeholder 2">
            <a:extLst>
              <a:ext uri="{FF2B5EF4-FFF2-40B4-BE49-F238E27FC236}">
                <a16:creationId xmlns:a16="http://schemas.microsoft.com/office/drawing/2014/main" id="{9ABD5D00-4922-5EB6-0C9D-E6F2A14CC297}"/>
              </a:ext>
            </a:extLst>
          </p:cNvPr>
          <p:cNvSpPr>
            <a:spLocks noGrp="1"/>
          </p:cNvSpPr>
          <p:nvPr>
            <p:ph idx="1"/>
          </p:nvPr>
        </p:nvSpPr>
        <p:spPr/>
        <p:txBody>
          <a:bodyPr/>
          <a:lstStyle/>
          <a:p>
            <a:endParaRPr lang="en-DE"/>
          </a:p>
        </p:txBody>
      </p:sp>
    </p:spTree>
    <p:extLst>
      <p:ext uri="{BB962C8B-B14F-4D97-AF65-F5344CB8AC3E}">
        <p14:creationId xmlns:p14="http://schemas.microsoft.com/office/powerpoint/2010/main" val="3773750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78C486B-8BC0-EB54-82F1-BAB119121A98}"/>
              </a:ext>
            </a:extLst>
          </p:cNvPr>
          <p:cNvSpPr>
            <a:spLocks noGrp="1"/>
          </p:cNvSpPr>
          <p:nvPr>
            <p:ph idx="1"/>
          </p:nvPr>
        </p:nvSpPr>
        <p:spPr>
          <a:xfrm>
            <a:off x="486697" y="1287544"/>
            <a:ext cx="10515600" cy="1499837"/>
          </a:xfrm>
        </p:spPr>
        <p:txBody>
          <a:bodyPr>
            <a:normAutofit/>
          </a:bodyPr>
          <a:lstStyle/>
          <a:p>
            <a:pPr marL="0" indent="0">
              <a:buNone/>
            </a:pPr>
            <a:r>
              <a:rPr lang="en-US" sz="3600" dirty="0">
                <a:solidFill>
                  <a:schemeClr val="accent1"/>
                </a:solidFill>
              </a:rPr>
              <a:t>Detector-related contributions, but not too strong perspective on concrete R&amp;D</a:t>
            </a:r>
            <a:endParaRPr lang="en-DE" sz="3600" dirty="0">
              <a:solidFill>
                <a:schemeClr val="accent1"/>
              </a:solidFill>
            </a:endParaRPr>
          </a:p>
        </p:txBody>
      </p:sp>
      <p:sp>
        <p:nvSpPr>
          <p:cNvPr id="6" name="Slide Number Placeholder 5">
            <a:extLst>
              <a:ext uri="{FF2B5EF4-FFF2-40B4-BE49-F238E27FC236}">
                <a16:creationId xmlns:a16="http://schemas.microsoft.com/office/drawing/2014/main" id="{D59607DB-96DA-FB52-EC13-35D4C13731D8}"/>
              </a:ext>
            </a:extLst>
          </p:cNvPr>
          <p:cNvSpPr>
            <a:spLocks noGrp="1"/>
          </p:cNvSpPr>
          <p:nvPr>
            <p:ph type="sldNum" sz="quarter" idx="12"/>
          </p:nvPr>
        </p:nvSpPr>
        <p:spPr/>
        <p:txBody>
          <a:bodyPr/>
          <a:lstStyle/>
          <a:p>
            <a:fld id="{B692DC40-7514-5147-829E-2A1E7012628C}" type="slidenum">
              <a:rPr lang="en-DE" smtClean="0"/>
              <a:t>23</a:t>
            </a:fld>
            <a:endParaRPr lang="en-DE"/>
          </a:p>
        </p:txBody>
      </p:sp>
    </p:spTree>
    <p:extLst>
      <p:ext uri="{BB962C8B-B14F-4D97-AF65-F5344CB8AC3E}">
        <p14:creationId xmlns:p14="http://schemas.microsoft.com/office/powerpoint/2010/main" val="1966788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90542E-623A-2AB6-4713-5F997E8BED8D}"/>
              </a:ext>
            </a:extLst>
          </p:cNvPr>
          <p:cNvSpPr>
            <a:spLocks noGrp="1"/>
          </p:cNvSpPr>
          <p:nvPr>
            <p:ph type="title"/>
          </p:nvPr>
        </p:nvSpPr>
        <p:spPr>
          <a:xfrm>
            <a:off x="838200" y="260026"/>
            <a:ext cx="10515600" cy="635000"/>
          </a:xfrm>
        </p:spPr>
        <p:txBody>
          <a:bodyPr>
            <a:normAutofit/>
          </a:bodyPr>
          <a:lstStyle/>
          <a:p>
            <a:r>
              <a:rPr lang="en-US" sz="3200" dirty="0">
                <a:solidFill>
                  <a:srgbClr val="C00000"/>
                </a:solidFill>
              </a:rPr>
              <a:t>HADES White Paper</a:t>
            </a:r>
            <a:endParaRPr lang="en-DE" sz="3200" dirty="0">
              <a:solidFill>
                <a:srgbClr val="C00000"/>
              </a:solidFill>
            </a:endParaRPr>
          </a:p>
        </p:txBody>
      </p:sp>
      <p:sp>
        <p:nvSpPr>
          <p:cNvPr id="5" name="Content Placeholder 4">
            <a:extLst>
              <a:ext uri="{FF2B5EF4-FFF2-40B4-BE49-F238E27FC236}">
                <a16:creationId xmlns:a16="http://schemas.microsoft.com/office/drawing/2014/main" id="{678C486B-8BC0-EB54-82F1-BAB119121A98}"/>
              </a:ext>
            </a:extLst>
          </p:cNvPr>
          <p:cNvSpPr>
            <a:spLocks noGrp="1"/>
          </p:cNvSpPr>
          <p:nvPr>
            <p:ph idx="1"/>
          </p:nvPr>
        </p:nvSpPr>
        <p:spPr>
          <a:xfrm>
            <a:off x="486697" y="1287544"/>
            <a:ext cx="10515600" cy="1801344"/>
          </a:xfrm>
        </p:spPr>
        <p:txBody>
          <a:bodyPr>
            <a:normAutofit lnSpcReduction="10000"/>
          </a:bodyPr>
          <a:lstStyle/>
          <a:p>
            <a:pPr marL="0" indent="0">
              <a:buNone/>
            </a:pPr>
            <a:r>
              <a:rPr lang="en-US" sz="2400" dirty="0">
                <a:solidFill>
                  <a:schemeClr val="accent1"/>
                </a:solidFill>
              </a:rPr>
              <a:t>Planned HADES program at SIS 18 and beyond, future running jointly with CBM</a:t>
            </a:r>
            <a:br>
              <a:rPr lang="en-US" sz="2400" dirty="0">
                <a:solidFill>
                  <a:schemeClr val="accent1"/>
                </a:solidFill>
              </a:rPr>
            </a:br>
            <a:endParaRPr lang="en-US" sz="2400" dirty="0">
              <a:solidFill>
                <a:schemeClr val="accent1"/>
              </a:solidFill>
            </a:endParaRPr>
          </a:p>
          <a:p>
            <a:pPr marL="0" indent="0">
              <a:buNone/>
            </a:pPr>
            <a:r>
              <a:rPr lang="en-US" sz="2400" dirty="0">
                <a:solidFill>
                  <a:schemeClr val="accent1"/>
                </a:solidFill>
              </a:rPr>
              <a:t>While clearly a detector-oriented contribution, there is no obvious detector R&amp;D proposal – the new aspects will likely be rather in the combination with CBM, and detector R&amp;D done there.</a:t>
            </a:r>
            <a:endParaRPr lang="en-DE" sz="2400" dirty="0"/>
          </a:p>
        </p:txBody>
      </p:sp>
      <p:sp>
        <p:nvSpPr>
          <p:cNvPr id="6" name="Slide Number Placeholder 5">
            <a:extLst>
              <a:ext uri="{FF2B5EF4-FFF2-40B4-BE49-F238E27FC236}">
                <a16:creationId xmlns:a16="http://schemas.microsoft.com/office/drawing/2014/main" id="{D59607DB-96DA-FB52-EC13-35D4C13731D8}"/>
              </a:ext>
            </a:extLst>
          </p:cNvPr>
          <p:cNvSpPr>
            <a:spLocks noGrp="1"/>
          </p:cNvSpPr>
          <p:nvPr>
            <p:ph type="sldNum" sz="quarter" idx="12"/>
          </p:nvPr>
        </p:nvSpPr>
        <p:spPr/>
        <p:txBody>
          <a:bodyPr/>
          <a:lstStyle/>
          <a:p>
            <a:fld id="{B692DC40-7514-5147-829E-2A1E7012628C}" type="slidenum">
              <a:rPr lang="en-DE" smtClean="0"/>
              <a:t>24</a:t>
            </a:fld>
            <a:endParaRPr lang="en-DE"/>
          </a:p>
        </p:txBody>
      </p:sp>
      <p:sp>
        <p:nvSpPr>
          <p:cNvPr id="2" name="Title 3">
            <a:extLst>
              <a:ext uri="{FF2B5EF4-FFF2-40B4-BE49-F238E27FC236}">
                <a16:creationId xmlns:a16="http://schemas.microsoft.com/office/drawing/2014/main" id="{820740C8-7D9F-0C72-5A33-661320934297}"/>
              </a:ext>
            </a:extLst>
          </p:cNvPr>
          <p:cNvSpPr txBox="1">
            <a:spLocks/>
          </p:cNvSpPr>
          <p:nvPr/>
        </p:nvSpPr>
        <p:spPr>
          <a:xfrm>
            <a:off x="990600" y="913136"/>
            <a:ext cx="10515600" cy="3760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rgbClr val="C00000"/>
                </a:solidFill>
              </a:rPr>
              <a:t>J. </a:t>
            </a:r>
            <a:r>
              <a:rPr lang="en-US" sz="1800" dirty="0" err="1">
                <a:solidFill>
                  <a:srgbClr val="C00000"/>
                </a:solidFill>
              </a:rPr>
              <a:t>Stroth</a:t>
            </a:r>
            <a:endParaRPr lang="en-DE" sz="1800" dirty="0">
              <a:solidFill>
                <a:srgbClr val="C00000"/>
              </a:solidFill>
            </a:endParaRPr>
          </a:p>
        </p:txBody>
      </p:sp>
    </p:spTree>
    <p:extLst>
      <p:ext uri="{BB962C8B-B14F-4D97-AF65-F5344CB8AC3E}">
        <p14:creationId xmlns:p14="http://schemas.microsoft.com/office/powerpoint/2010/main" val="1920603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90542E-623A-2AB6-4713-5F997E8BED8D}"/>
              </a:ext>
            </a:extLst>
          </p:cNvPr>
          <p:cNvSpPr>
            <a:spLocks noGrp="1"/>
          </p:cNvSpPr>
          <p:nvPr>
            <p:ph type="title"/>
          </p:nvPr>
        </p:nvSpPr>
        <p:spPr>
          <a:xfrm>
            <a:off x="838200" y="260026"/>
            <a:ext cx="10515600" cy="635000"/>
          </a:xfrm>
        </p:spPr>
        <p:txBody>
          <a:bodyPr>
            <a:normAutofit/>
          </a:bodyPr>
          <a:lstStyle/>
          <a:p>
            <a:r>
              <a:rPr lang="en-US" sz="3200" dirty="0">
                <a:solidFill>
                  <a:srgbClr val="C00000"/>
                </a:solidFill>
              </a:rPr>
              <a:t>End-to-End Optimization of Detectors</a:t>
            </a:r>
            <a:endParaRPr lang="en-DE" sz="3200" dirty="0">
              <a:solidFill>
                <a:srgbClr val="C00000"/>
              </a:solidFill>
            </a:endParaRPr>
          </a:p>
        </p:txBody>
      </p:sp>
      <p:sp>
        <p:nvSpPr>
          <p:cNvPr id="5" name="Content Placeholder 4">
            <a:extLst>
              <a:ext uri="{FF2B5EF4-FFF2-40B4-BE49-F238E27FC236}">
                <a16:creationId xmlns:a16="http://schemas.microsoft.com/office/drawing/2014/main" id="{678C486B-8BC0-EB54-82F1-BAB119121A98}"/>
              </a:ext>
            </a:extLst>
          </p:cNvPr>
          <p:cNvSpPr>
            <a:spLocks noGrp="1"/>
          </p:cNvSpPr>
          <p:nvPr>
            <p:ph idx="1"/>
          </p:nvPr>
        </p:nvSpPr>
        <p:spPr>
          <a:xfrm>
            <a:off x="486697" y="1287544"/>
            <a:ext cx="10515600" cy="1499837"/>
          </a:xfrm>
        </p:spPr>
        <p:txBody>
          <a:bodyPr>
            <a:normAutofit/>
          </a:bodyPr>
          <a:lstStyle/>
          <a:p>
            <a:pPr marL="0" indent="0">
              <a:buNone/>
            </a:pPr>
            <a:r>
              <a:rPr lang="en-US" sz="2400" dirty="0">
                <a:solidFill>
                  <a:schemeClr val="accent1"/>
                </a:solidFill>
              </a:rPr>
              <a:t>Software architecture for optimization of detector design</a:t>
            </a:r>
          </a:p>
          <a:p>
            <a:pPr marL="0" indent="0">
              <a:buNone/>
            </a:pPr>
            <a:r>
              <a:rPr lang="en-US" sz="2400" dirty="0">
                <a:solidFill>
                  <a:schemeClr val="accent1"/>
                </a:solidFill>
              </a:rPr>
              <a:t>Likely relevant for future high-energy physics detectors, but difficult to oversee the practical benefit.</a:t>
            </a:r>
            <a:endParaRPr lang="en-DE" sz="2400" dirty="0">
              <a:solidFill>
                <a:schemeClr val="accent1"/>
              </a:solidFill>
            </a:endParaRPr>
          </a:p>
        </p:txBody>
      </p:sp>
      <p:sp>
        <p:nvSpPr>
          <p:cNvPr id="6" name="Slide Number Placeholder 5">
            <a:extLst>
              <a:ext uri="{FF2B5EF4-FFF2-40B4-BE49-F238E27FC236}">
                <a16:creationId xmlns:a16="http://schemas.microsoft.com/office/drawing/2014/main" id="{D59607DB-96DA-FB52-EC13-35D4C13731D8}"/>
              </a:ext>
            </a:extLst>
          </p:cNvPr>
          <p:cNvSpPr>
            <a:spLocks noGrp="1"/>
          </p:cNvSpPr>
          <p:nvPr>
            <p:ph type="sldNum" sz="quarter" idx="12"/>
          </p:nvPr>
        </p:nvSpPr>
        <p:spPr/>
        <p:txBody>
          <a:bodyPr/>
          <a:lstStyle/>
          <a:p>
            <a:fld id="{B692DC40-7514-5147-829E-2A1E7012628C}" type="slidenum">
              <a:rPr lang="en-DE" smtClean="0"/>
              <a:t>25</a:t>
            </a:fld>
            <a:endParaRPr lang="en-DE"/>
          </a:p>
        </p:txBody>
      </p:sp>
      <p:sp>
        <p:nvSpPr>
          <p:cNvPr id="2" name="Title 3">
            <a:extLst>
              <a:ext uri="{FF2B5EF4-FFF2-40B4-BE49-F238E27FC236}">
                <a16:creationId xmlns:a16="http://schemas.microsoft.com/office/drawing/2014/main" id="{820740C8-7D9F-0C72-5A33-661320934297}"/>
              </a:ext>
            </a:extLst>
          </p:cNvPr>
          <p:cNvSpPr txBox="1">
            <a:spLocks/>
          </p:cNvSpPr>
          <p:nvPr/>
        </p:nvSpPr>
        <p:spPr>
          <a:xfrm>
            <a:off x="990600" y="913136"/>
            <a:ext cx="10515600" cy="3760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rgbClr val="C00000"/>
                </a:solidFill>
              </a:rPr>
              <a:t>T. Dorigo – MODE Collaboration</a:t>
            </a:r>
            <a:endParaRPr lang="en-DE" sz="1800" dirty="0">
              <a:solidFill>
                <a:srgbClr val="C00000"/>
              </a:solidFill>
            </a:endParaRPr>
          </a:p>
        </p:txBody>
      </p:sp>
    </p:spTree>
    <p:extLst>
      <p:ext uri="{BB962C8B-B14F-4D97-AF65-F5344CB8AC3E}">
        <p14:creationId xmlns:p14="http://schemas.microsoft.com/office/powerpoint/2010/main" val="1065655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78C486B-8BC0-EB54-82F1-BAB119121A98}"/>
              </a:ext>
            </a:extLst>
          </p:cNvPr>
          <p:cNvSpPr>
            <a:spLocks noGrp="1"/>
          </p:cNvSpPr>
          <p:nvPr>
            <p:ph idx="1"/>
          </p:nvPr>
        </p:nvSpPr>
        <p:spPr>
          <a:xfrm>
            <a:off x="486697" y="1287544"/>
            <a:ext cx="10515600" cy="1499837"/>
          </a:xfrm>
        </p:spPr>
        <p:txBody>
          <a:bodyPr>
            <a:normAutofit/>
          </a:bodyPr>
          <a:lstStyle/>
          <a:p>
            <a:pPr marL="0" indent="0">
              <a:buNone/>
            </a:pPr>
            <a:r>
              <a:rPr lang="en-US" sz="3600" dirty="0">
                <a:solidFill>
                  <a:schemeClr val="accent1"/>
                </a:solidFill>
              </a:rPr>
              <a:t>Physics programs in need of facilities and some unspecific detectors, no detector R&amp;D</a:t>
            </a:r>
            <a:endParaRPr lang="en-DE" sz="3600" dirty="0">
              <a:solidFill>
                <a:schemeClr val="accent1"/>
              </a:solidFill>
            </a:endParaRPr>
          </a:p>
        </p:txBody>
      </p:sp>
      <p:sp>
        <p:nvSpPr>
          <p:cNvPr id="6" name="Slide Number Placeholder 5">
            <a:extLst>
              <a:ext uri="{FF2B5EF4-FFF2-40B4-BE49-F238E27FC236}">
                <a16:creationId xmlns:a16="http://schemas.microsoft.com/office/drawing/2014/main" id="{D59607DB-96DA-FB52-EC13-35D4C13731D8}"/>
              </a:ext>
            </a:extLst>
          </p:cNvPr>
          <p:cNvSpPr>
            <a:spLocks noGrp="1"/>
          </p:cNvSpPr>
          <p:nvPr>
            <p:ph type="sldNum" sz="quarter" idx="12"/>
          </p:nvPr>
        </p:nvSpPr>
        <p:spPr/>
        <p:txBody>
          <a:bodyPr/>
          <a:lstStyle/>
          <a:p>
            <a:fld id="{B692DC40-7514-5147-829E-2A1E7012628C}" type="slidenum">
              <a:rPr lang="en-DE" smtClean="0"/>
              <a:t>26</a:t>
            </a:fld>
            <a:endParaRPr lang="en-DE"/>
          </a:p>
        </p:txBody>
      </p:sp>
    </p:spTree>
    <p:extLst>
      <p:ext uri="{BB962C8B-B14F-4D97-AF65-F5344CB8AC3E}">
        <p14:creationId xmlns:p14="http://schemas.microsoft.com/office/powerpoint/2010/main" val="2120768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90542E-623A-2AB6-4713-5F997E8BED8D}"/>
              </a:ext>
            </a:extLst>
          </p:cNvPr>
          <p:cNvSpPr>
            <a:spLocks noGrp="1"/>
          </p:cNvSpPr>
          <p:nvPr>
            <p:ph type="title"/>
          </p:nvPr>
        </p:nvSpPr>
        <p:spPr>
          <a:xfrm>
            <a:off x="838200" y="260026"/>
            <a:ext cx="10515600" cy="1505712"/>
          </a:xfrm>
        </p:spPr>
        <p:txBody>
          <a:bodyPr>
            <a:normAutofit/>
          </a:bodyPr>
          <a:lstStyle/>
          <a:p>
            <a:r>
              <a:rPr lang="en-US" sz="3200" dirty="0">
                <a:solidFill>
                  <a:srgbClr val="C00000"/>
                </a:solidFill>
              </a:rPr>
              <a:t>Hadron Interaction </a:t>
            </a:r>
            <a:r>
              <a:rPr lang="en-US" sz="1800" dirty="0">
                <a:solidFill>
                  <a:srgbClr val="C00000"/>
                </a:solidFill>
              </a:rPr>
              <a:t>(N. </a:t>
            </a:r>
            <a:r>
              <a:rPr lang="en-US" sz="1800" dirty="0" err="1">
                <a:solidFill>
                  <a:srgbClr val="C00000"/>
                </a:solidFill>
              </a:rPr>
              <a:t>Zachariou</a:t>
            </a:r>
            <a:r>
              <a:rPr lang="en-US" sz="1800" dirty="0">
                <a:solidFill>
                  <a:srgbClr val="C00000"/>
                </a:solidFill>
              </a:rPr>
              <a:t>)</a:t>
            </a:r>
            <a:br>
              <a:rPr lang="en-US" sz="1800" dirty="0">
                <a:solidFill>
                  <a:srgbClr val="C00000"/>
                </a:solidFill>
              </a:rPr>
            </a:br>
            <a:r>
              <a:rPr lang="en-US" sz="3200" dirty="0">
                <a:solidFill>
                  <a:srgbClr val="C00000"/>
                </a:solidFill>
              </a:rPr>
              <a:t>Hadron Spectroscopy </a:t>
            </a:r>
            <a:r>
              <a:rPr lang="en-US" sz="1800" dirty="0">
                <a:solidFill>
                  <a:srgbClr val="C00000"/>
                </a:solidFill>
              </a:rPr>
              <a:t>(N. </a:t>
            </a:r>
            <a:r>
              <a:rPr lang="en-US" sz="1800" dirty="0" err="1">
                <a:solidFill>
                  <a:srgbClr val="C00000"/>
                </a:solidFill>
              </a:rPr>
              <a:t>Zachariou</a:t>
            </a:r>
            <a:r>
              <a:rPr lang="en-US" sz="1800" dirty="0">
                <a:solidFill>
                  <a:srgbClr val="C00000"/>
                </a:solidFill>
              </a:rPr>
              <a:t>)</a:t>
            </a:r>
            <a:br>
              <a:rPr lang="en-US" sz="1800" dirty="0">
                <a:solidFill>
                  <a:srgbClr val="C00000"/>
                </a:solidFill>
              </a:rPr>
            </a:br>
            <a:r>
              <a:rPr lang="en-US" sz="3200" dirty="0">
                <a:solidFill>
                  <a:srgbClr val="C00000"/>
                </a:solidFill>
              </a:rPr>
              <a:t>Hadron Structure </a:t>
            </a:r>
            <a:r>
              <a:rPr lang="en-US" sz="1800" dirty="0">
                <a:solidFill>
                  <a:srgbClr val="C00000"/>
                </a:solidFill>
              </a:rPr>
              <a:t>(R. Montgomery)</a:t>
            </a:r>
            <a:endParaRPr lang="en-DE" sz="1800" dirty="0">
              <a:solidFill>
                <a:srgbClr val="C00000"/>
              </a:solidFill>
            </a:endParaRPr>
          </a:p>
        </p:txBody>
      </p:sp>
      <p:sp>
        <p:nvSpPr>
          <p:cNvPr id="5" name="Content Placeholder 4">
            <a:extLst>
              <a:ext uri="{FF2B5EF4-FFF2-40B4-BE49-F238E27FC236}">
                <a16:creationId xmlns:a16="http://schemas.microsoft.com/office/drawing/2014/main" id="{678C486B-8BC0-EB54-82F1-BAB119121A98}"/>
              </a:ext>
            </a:extLst>
          </p:cNvPr>
          <p:cNvSpPr>
            <a:spLocks noGrp="1"/>
          </p:cNvSpPr>
          <p:nvPr>
            <p:ph idx="1"/>
          </p:nvPr>
        </p:nvSpPr>
        <p:spPr>
          <a:xfrm>
            <a:off x="486696" y="2317558"/>
            <a:ext cx="11008617" cy="2375022"/>
          </a:xfrm>
        </p:spPr>
        <p:txBody>
          <a:bodyPr>
            <a:normAutofit/>
          </a:bodyPr>
          <a:lstStyle/>
          <a:p>
            <a:pPr marL="0" indent="0">
              <a:buNone/>
            </a:pPr>
            <a:r>
              <a:rPr lang="en-US" sz="2400" dirty="0">
                <a:solidFill>
                  <a:schemeClr val="accent1"/>
                </a:solidFill>
              </a:rPr>
              <a:t>Three contributions on different aspects of hadron physics from closely related groups. (overlap with M. </a:t>
            </a:r>
            <a:r>
              <a:rPr lang="en-US" sz="2400" dirty="0" err="1">
                <a:solidFill>
                  <a:schemeClr val="accent1"/>
                </a:solidFill>
              </a:rPr>
              <a:t>Battaglieri</a:t>
            </a:r>
            <a:r>
              <a:rPr lang="en-US" sz="2400" dirty="0">
                <a:solidFill>
                  <a:schemeClr val="accent1"/>
                </a:solidFill>
              </a:rPr>
              <a:t>)</a:t>
            </a:r>
            <a:br>
              <a:rPr lang="en-US" sz="2400" dirty="0">
                <a:solidFill>
                  <a:schemeClr val="accent1"/>
                </a:solidFill>
              </a:rPr>
            </a:br>
            <a:endParaRPr lang="en-US" sz="2400" dirty="0">
              <a:solidFill>
                <a:schemeClr val="accent1"/>
              </a:solidFill>
            </a:endParaRPr>
          </a:p>
          <a:p>
            <a:pPr marL="0" indent="0">
              <a:buNone/>
            </a:pPr>
            <a:r>
              <a:rPr lang="en-US" sz="2400" dirty="0">
                <a:solidFill>
                  <a:schemeClr val="accent1"/>
                </a:solidFill>
              </a:rPr>
              <a:t>Plea for programs at facilities (EIC, </a:t>
            </a:r>
            <a:r>
              <a:rPr lang="en-US" sz="2400" dirty="0" err="1">
                <a:solidFill>
                  <a:schemeClr val="accent1"/>
                </a:solidFill>
              </a:rPr>
              <a:t>Jlab</a:t>
            </a:r>
            <a:r>
              <a:rPr lang="en-US" sz="2400" dirty="0">
                <a:solidFill>
                  <a:schemeClr val="accent1"/>
                </a:solidFill>
              </a:rPr>
              <a:t>, MAMI, ELSA, CERN), on detectors only relatively general suggestions, with the exception of AMBER at CERN (in </a:t>
            </a:r>
            <a:r>
              <a:rPr lang="en-US" sz="2400" dirty="0">
                <a:solidFill>
                  <a:srgbClr val="C00000"/>
                </a:solidFill>
              </a:rPr>
              <a:t>Hadron Spectroscopy</a:t>
            </a:r>
            <a:r>
              <a:rPr lang="en-US" sz="2400" dirty="0">
                <a:solidFill>
                  <a:schemeClr val="accent1"/>
                </a:solidFill>
              </a:rPr>
              <a:t>)</a:t>
            </a:r>
            <a:endParaRPr lang="en-DE" sz="2400" dirty="0">
              <a:solidFill>
                <a:schemeClr val="accent1"/>
              </a:solidFill>
            </a:endParaRPr>
          </a:p>
          <a:p>
            <a:pPr marL="0" indent="0">
              <a:buNone/>
            </a:pPr>
            <a:endParaRPr lang="en-DE" dirty="0"/>
          </a:p>
        </p:txBody>
      </p:sp>
      <p:sp>
        <p:nvSpPr>
          <p:cNvPr id="6" name="Slide Number Placeholder 5">
            <a:extLst>
              <a:ext uri="{FF2B5EF4-FFF2-40B4-BE49-F238E27FC236}">
                <a16:creationId xmlns:a16="http://schemas.microsoft.com/office/drawing/2014/main" id="{D59607DB-96DA-FB52-EC13-35D4C13731D8}"/>
              </a:ext>
            </a:extLst>
          </p:cNvPr>
          <p:cNvSpPr>
            <a:spLocks noGrp="1"/>
          </p:cNvSpPr>
          <p:nvPr>
            <p:ph type="sldNum" sz="quarter" idx="12"/>
          </p:nvPr>
        </p:nvSpPr>
        <p:spPr/>
        <p:txBody>
          <a:bodyPr/>
          <a:lstStyle/>
          <a:p>
            <a:fld id="{B692DC40-7514-5147-829E-2A1E7012628C}" type="slidenum">
              <a:rPr lang="en-DE" smtClean="0"/>
              <a:t>27</a:t>
            </a:fld>
            <a:endParaRPr lang="en-DE"/>
          </a:p>
        </p:txBody>
      </p:sp>
    </p:spTree>
    <p:extLst>
      <p:ext uri="{BB962C8B-B14F-4D97-AF65-F5344CB8AC3E}">
        <p14:creationId xmlns:p14="http://schemas.microsoft.com/office/powerpoint/2010/main" val="2283766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90542E-623A-2AB6-4713-5F997E8BED8D}"/>
              </a:ext>
            </a:extLst>
          </p:cNvPr>
          <p:cNvSpPr>
            <a:spLocks noGrp="1"/>
          </p:cNvSpPr>
          <p:nvPr>
            <p:ph type="title"/>
          </p:nvPr>
        </p:nvSpPr>
        <p:spPr>
          <a:xfrm>
            <a:off x="838200" y="260026"/>
            <a:ext cx="10515600" cy="635000"/>
          </a:xfrm>
        </p:spPr>
        <p:txBody>
          <a:bodyPr>
            <a:normAutofit/>
          </a:bodyPr>
          <a:lstStyle/>
          <a:p>
            <a:r>
              <a:rPr lang="en-US" sz="3200" dirty="0">
                <a:solidFill>
                  <a:srgbClr val="C00000"/>
                </a:solidFill>
              </a:rPr>
              <a:t>Electron scattering and neutrino programs</a:t>
            </a:r>
            <a:endParaRPr lang="en-DE" sz="3200" dirty="0">
              <a:solidFill>
                <a:srgbClr val="C00000"/>
              </a:solidFill>
            </a:endParaRPr>
          </a:p>
        </p:txBody>
      </p:sp>
      <p:sp>
        <p:nvSpPr>
          <p:cNvPr id="5" name="Content Placeholder 4">
            <a:extLst>
              <a:ext uri="{FF2B5EF4-FFF2-40B4-BE49-F238E27FC236}">
                <a16:creationId xmlns:a16="http://schemas.microsoft.com/office/drawing/2014/main" id="{678C486B-8BC0-EB54-82F1-BAB119121A98}"/>
              </a:ext>
            </a:extLst>
          </p:cNvPr>
          <p:cNvSpPr>
            <a:spLocks noGrp="1"/>
          </p:cNvSpPr>
          <p:nvPr>
            <p:ph idx="1"/>
          </p:nvPr>
        </p:nvSpPr>
        <p:spPr>
          <a:xfrm>
            <a:off x="486697" y="1287544"/>
            <a:ext cx="10515600" cy="1499837"/>
          </a:xfrm>
        </p:spPr>
        <p:txBody>
          <a:bodyPr>
            <a:normAutofit/>
          </a:bodyPr>
          <a:lstStyle/>
          <a:p>
            <a:pPr marL="0" indent="0">
              <a:buNone/>
            </a:pPr>
            <a:r>
              <a:rPr lang="en-US" sz="2400" dirty="0">
                <a:solidFill>
                  <a:schemeClr val="accent1"/>
                </a:solidFill>
              </a:rPr>
              <a:t>Physics program for lepton-nucleus scattering</a:t>
            </a:r>
          </a:p>
          <a:p>
            <a:pPr marL="0" indent="0">
              <a:buNone/>
            </a:pPr>
            <a:r>
              <a:rPr lang="en-US" sz="2400" dirty="0">
                <a:solidFill>
                  <a:schemeClr val="accent1"/>
                </a:solidFill>
              </a:rPr>
              <a:t>Some plea for facilities, nothing specific on detectors</a:t>
            </a:r>
            <a:endParaRPr lang="en-DE" sz="2400" dirty="0">
              <a:solidFill>
                <a:schemeClr val="accent1"/>
              </a:solidFill>
            </a:endParaRPr>
          </a:p>
        </p:txBody>
      </p:sp>
      <p:sp>
        <p:nvSpPr>
          <p:cNvPr id="6" name="Slide Number Placeholder 5">
            <a:extLst>
              <a:ext uri="{FF2B5EF4-FFF2-40B4-BE49-F238E27FC236}">
                <a16:creationId xmlns:a16="http://schemas.microsoft.com/office/drawing/2014/main" id="{D59607DB-96DA-FB52-EC13-35D4C13731D8}"/>
              </a:ext>
            </a:extLst>
          </p:cNvPr>
          <p:cNvSpPr>
            <a:spLocks noGrp="1"/>
          </p:cNvSpPr>
          <p:nvPr>
            <p:ph type="sldNum" sz="quarter" idx="12"/>
          </p:nvPr>
        </p:nvSpPr>
        <p:spPr/>
        <p:txBody>
          <a:bodyPr/>
          <a:lstStyle/>
          <a:p>
            <a:fld id="{B692DC40-7514-5147-829E-2A1E7012628C}" type="slidenum">
              <a:rPr lang="en-DE" smtClean="0"/>
              <a:t>28</a:t>
            </a:fld>
            <a:endParaRPr lang="en-DE"/>
          </a:p>
        </p:txBody>
      </p:sp>
      <p:sp>
        <p:nvSpPr>
          <p:cNvPr id="2" name="Title 3">
            <a:extLst>
              <a:ext uri="{FF2B5EF4-FFF2-40B4-BE49-F238E27FC236}">
                <a16:creationId xmlns:a16="http://schemas.microsoft.com/office/drawing/2014/main" id="{820740C8-7D9F-0C72-5A33-661320934297}"/>
              </a:ext>
            </a:extLst>
          </p:cNvPr>
          <p:cNvSpPr txBox="1">
            <a:spLocks/>
          </p:cNvSpPr>
          <p:nvPr/>
        </p:nvSpPr>
        <p:spPr>
          <a:xfrm>
            <a:off x="990600" y="913136"/>
            <a:ext cx="10515600" cy="3760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rgbClr val="C00000"/>
                </a:solidFill>
              </a:rPr>
              <a:t>V. Pandey</a:t>
            </a:r>
            <a:endParaRPr lang="en-DE" sz="1800" dirty="0">
              <a:solidFill>
                <a:srgbClr val="C00000"/>
              </a:solidFill>
            </a:endParaRPr>
          </a:p>
        </p:txBody>
      </p:sp>
    </p:spTree>
    <p:extLst>
      <p:ext uri="{BB962C8B-B14F-4D97-AF65-F5344CB8AC3E}">
        <p14:creationId xmlns:p14="http://schemas.microsoft.com/office/powerpoint/2010/main" val="2118091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90542E-623A-2AB6-4713-5F997E8BED8D}"/>
              </a:ext>
            </a:extLst>
          </p:cNvPr>
          <p:cNvSpPr>
            <a:spLocks noGrp="1"/>
          </p:cNvSpPr>
          <p:nvPr>
            <p:ph type="title"/>
          </p:nvPr>
        </p:nvSpPr>
        <p:spPr>
          <a:xfrm>
            <a:off x="838200" y="260026"/>
            <a:ext cx="10515600" cy="635000"/>
          </a:xfrm>
        </p:spPr>
        <p:txBody>
          <a:bodyPr>
            <a:normAutofit/>
          </a:bodyPr>
          <a:lstStyle/>
          <a:p>
            <a:r>
              <a:rPr lang="en-US" sz="3200" dirty="0" err="1">
                <a:solidFill>
                  <a:srgbClr val="C00000"/>
                </a:solidFill>
              </a:rPr>
              <a:t>Antinuclei</a:t>
            </a:r>
            <a:r>
              <a:rPr lang="en-US" sz="3200" dirty="0">
                <a:solidFill>
                  <a:srgbClr val="C00000"/>
                </a:solidFill>
              </a:rPr>
              <a:t> in space</a:t>
            </a:r>
            <a:endParaRPr lang="en-DE" sz="3200" dirty="0">
              <a:solidFill>
                <a:srgbClr val="C00000"/>
              </a:solidFill>
            </a:endParaRPr>
          </a:p>
        </p:txBody>
      </p:sp>
      <p:sp>
        <p:nvSpPr>
          <p:cNvPr id="5" name="Content Placeholder 4">
            <a:extLst>
              <a:ext uri="{FF2B5EF4-FFF2-40B4-BE49-F238E27FC236}">
                <a16:creationId xmlns:a16="http://schemas.microsoft.com/office/drawing/2014/main" id="{678C486B-8BC0-EB54-82F1-BAB119121A98}"/>
              </a:ext>
            </a:extLst>
          </p:cNvPr>
          <p:cNvSpPr>
            <a:spLocks noGrp="1"/>
          </p:cNvSpPr>
          <p:nvPr>
            <p:ph idx="1"/>
          </p:nvPr>
        </p:nvSpPr>
        <p:spPr>
          <a:xfrm>
            <a:off x="486697" y="1287544"/>
            <a:ext cx="10515600" cy="1499837"/>
          </a:xfrm>
        </p:spPr>
        <p:txBody>
          <a:bodyPr>
            <a:normAutofit/>
          </a:bodyPr>
          <a:lstStyle/>
          <a:p>
            <a:pPr marL="0" indent="0">
              <a:buNone/>
            </a:pPr>
            <a:r>
              <a:rPr lang="en-US" sz="2400" dirty="0">
                <a:solidFill>
                  <a:schemeClr val="accent1"/>
                </a:solidFill>
              </a:rPr>
              <a:t>Stresses opportunities with existing and future facilities and experiments.</a:t>
            </a:r>
          </a:p>
          <a:p>
            <a:pPr marL="0" indent="0">
              <a:buNone/>
            </a:pPr>
            <a:r>
              <a:rPr lang="en-US" sz="2400" dirty="0">
                <a:solidFill>
                  <a:schemeClr val="accent1"/>
                </a:solidFill>
              </a:rPr>
              <a:t>No case for specific detector development.</a:t>
            </a:r>
            <a:endParaRPr lang="en-DE" sz="2400" dirty="0">
              <a:solidFill>
                <a:schemeClr val="accent1"/>
              </a:solidFill>
            </a:endParaRPr>
          </a:p>
        </p:txBody>
      </p:sp>
      <p:sp>
        <p:nvSpPr>
          <p:cNvPr id="6" name="Slide Number Placeholder 5">
            <a:extLst>
              <a:ext uri="{FF2B5EF4-FFF2-40B4-BE49-F238E27FC236}">
                <a16:creationId xmlns:a16="http://schemas.microsoft.com/office/drawing/2014/main" id="{D59607DB-96DA-FB52-EC13-35D4C13731D8}"/>
              </a:ext>
            </a:extLst>
          </p:cNvPr>
          <p:cNvSpPr>
            <a:spLocks noGrp="1"/>
          </p:cNvSpPr>
          <p:nvPr>
            <p:ph type="sldNum" sz="quarter" idx="12"/>
          </p:nvPr>
        </p:nvSpPr>
        <p:spPr/>
        <p:txBody>
          <a:bodyPr/>
          <a:lstStyle/>
          <a:p>
            <a:fld id="{B692DC40-7514-5147-829E-2A1E7012628C}" type="slidenum">
              <a:rPr lang="en-DE" smtClean="0"/>
              <a:t>29</a:t>
            </a:fld>
            <a:endParaRPr lang="en-DE"/>
          </a:p>
        </p:txBody>
      </p:sp>
      <p:sp>
        <p:nvSpPr>
          <p:cNvPr id="2" name="Title 3">
            <a:extLst>
              <a:ext uri="{FF2B5EF4-FFF2-40B4-BE49-F238E27FC236}">
                <a16:creationId xmlns:a16="http://schemas.microsoft.com/office/drawing/2014/main" id="{820740C8-7D9F-0C72-5A33-661320934297}"/>
              </a:ext>
            </a:extLst>
          </p:cNvPr>
          <p:cNvSpPr txBox="1">
            <a:spLocks/>
          </p:cNvSpPr>
          <p:nvPr/>
        </p:nvSpPr>
        <p:spPr>
          <a:xfrm>
            <a:off x="990600" y="913136"/>
            <a:ext cx="10515600" cy="3760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rgbClr val="C00000"/>
                </a:solidFill>
              </a:rPr>
              <a:t>L. </a:t>
            </a:r>
            <a:r>
              <a:rPr lang="en-US" sz="1800" dirty="0" err="1">
                <a:solidFill>
                  <a:srgbClr val="C00000"/>
                </a:solidFill>
              </a:rPr>
              <a:t>Fabbietti</a:t>
            </a:r>
            <a:endParaRPr lang="en-DE" sz="1800" dirty="0">
              <a:solidFill>
                <a:srgbClr val="C00000"/>
              </a:solidFill>
            </a:endParaRPr>
          </a:p>
        </p:txBody>
      </p:sp>
    </p:spTree>
    <p:extLst>
      <p:ext uri="{BB962C8B-B14F-4D97-AF65-F5344CB8AC3E}">
        <p14:creationId xmlns:p14="http://schemas.microsoft.com/office/powerpoint/2010/main" val="3749465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29F14-7363-EF73-7395-A64E2B13B174}"/>
              </a:ext>
            </a:extLst>
          </p:cNvPr>
          <p:cNvSpPr>
            <a:spLocks noGrp="1"/>
          </p:cNvSpPr>
          <p:nvPr>
            <p:ph type="title"/>
          </p:nvPr>
        </p:nvSpPr>
        <p:spPr/>
        <p:txBody>
          <a:bodyPr/>
          <a:lstStyle/>
          <a:p>
            <a:r>
              <a:rPr lang="en-DE" dirty="0"/>
              <a:t>Part I</a:t>
            </a:r>
          </a:p>
        </p:txBody>
      </p:sp>
      <p:sp>
        <p:nvSpPr>
          <p:cNvPr id="3" name="Content Placeholder 2">
            <a:extLst>
              <a:ext uri="{FF2B5EF4-FFF2-40B4-BE49-F238E27FC236}">
                <a16:creationId xmlns:a16="http://schemas.microsoft.com/office/drawing/2014/main" id="{9ABD5D00-4922-5EB6-0C9D-E6F2A14CC297}"/>
              </a:ext>
            </a:extLst>
          </p:cNvPr>
          <p:cNvSpPr>
            <a:spLocks noGrp="1"/>
          </p:cNvSpPr>
          <p:nvPr>
            <p:ph idx="1"/>
          </p:nvPr>
        </p:nvSpPr>
        <p:spPr/>
        <p:txBody>
          <a:bodyPr/>
          <a:lstStyle/>
          <a:p>
            <a:endParaRPr lang="en-DE"/>
          </a:p>
        </p:txBody>
      </p:sp>
    </p:spTree>
    <p:extLst>
      <p:ext uri="{BB962C8B-B14F-4D97-AF65-F5344CB8AC3E}">
        <p14:creationId xmlns:p14="http://schemas.microsoft.com/office/powerpoint/2010/main" val="1479840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90542E-623A-2AB6-4713-5F997E8BED8D}"/>
              </a:ext>
            </a:extLst>
          </p:cNvPr>
          <p:cNvSpPr>
            <a:spLocks noGrp="1"/>
          </p:cNvSpPr>
          <p:nvPr>
            <p:ph type="title"/>
          </p:nvPr>
        </p:nvSpPr>
        <p:spPr>
          <a:xfrm>
            <a:off x="838200" y="260026"/>
            <a:ext cx="10515600" cy="635000"/>
          </a:xfrm>
        </p:spPr>
        <p:txBody>
          <a:bodyPr>
            <a:normAutofit/>
          </a:bodyPr>
          <a:lstStyle/>
          <a:p>
            <a:r>
              <a:rPr lang="en-US" sz="3200" dirty="0">
                <a:solidFill>
                  <a:srgbClr val="C00000"/>
                </a:solidFill>
              </a:rPr>
              <a:t>Hadron Physics at the energy and intensity frontier</a:t>
            </a:r>
            <a:endParaRPr lang="en-DE" sz="3200" dirty="0">
              <a:solidFill>
                <a:srgbClr val="C00000"/>
              </a:solidFill>
            </a:endParaRPr>
          </a:p>
        </p:txBody>
      </p:sp>
      <p:sp>
        <p:nvSpPr>
          <p:cNvPr id="5" name="Content Placeholder 4">
            <a:extLst>
              <a:ext uri="{FF2B5EF4-FFF2-40B4-BE49-F238E27FC236}">
                <a16:creationId xmlns:a16="http://schemas.microsoft.com/office/drawing/2014/main" id="{678C486B-8BC0-EB54-82F1-BAB119121A98}"/>
              </a:ext>
            </a:extLst>
          </p:cNvPr>
          <p:cNvSpPr>
            <a:spLocks noGrp="1"/>
          </p:cNvSpPr>
          <p:nvPr>
            <p:ph idx="1"/>
          </p:nvPr>
        </p:nvSpPr>
        <p:spPr>
          <a:xfrm>
            <a:off x="486697" y="1287544"/>
            <a:ext cx="10515600" cy="1801344"/>
          </a:xfrm>
        </p:spPr>
        <p:txBody>
          <a:bodyPr>
            <a:normAutofit/>
          </a:bodyPr>
          <a:lstStyle/>
          <a:p>
            <a:pPr marL="0" indent="0">
              <a:buNone/>
            </a:pPr>
            <a:r>
              <a:rPr lang="en-US" sz="2400" dirty="0">
                <a:solidFill>
                  <a:schemeClr val="accent1"/>
                </a:solidFill>
              </a:rPr>
              <a:t>General hadron physics program </a:t>
            </a:r>
            <a:br>
              <a:rPr lang="en-US" sz="2400" dirty="0">
                <a:solidFill>
                  <a:schemeClr val="accent1"/>
                </a:solidFill>
              </a:rPr>
            </a:br>
            <a:r>
              <a:rPr lang="en-US" sz="2400" dirty="0">
                <a:solidFill>
                  <a:schemeClr val="accent1"/>
                </a:solidFill>
              </a:rPr>
              <a:t>(overlap with N. </a:t>
            </a:r>
            <a:r>
              <a:rPr lang="en-US" sz="2400" dirty="0" err="1">
                <a:solidFill>
                  <a:schemeClr val="accent1"/>
                </a:solidFill>
              </a:rPr>
              <a:t>Zachariou</a:t>
            </a:r>
            <a:r>
              <a:rPr lang="en-US" sz="2400" dirty="0">
                <a:solidFill>
                  <a:schemeClr val="accent1"/>
                </a:solidFill>
              </a:rPr>
              <a:t> et al. )</a:t>
            </a:r>
            <a:br>
              <a:rPr lang="en-US" sz="2400" dirty="0">
                <a:solidFill>
                  <a:schemeClr val="accent1"/>
                </a:solidFill>
              </a:rPr>
            </a:br>
            <a:endParaRPr lang="en-US" sz="2400" dirty="0">
              <a:solidFill>
                <a:schemeClr val="accent1"/>
              </a:solidFill>
            </a:endParaRPr>
          </a:p>
          <a:p>
            <a:pPr marL="0" indent="0">
              <a:buNone/>
            </a:pPr>
            <a:r>
              <a:rPr lang="en-US" sz="2400" dirty="0">
                <a:solidFill>
                  <a:schemeClr val="accent1"/>
                </a:solidFill>
              </a:rPr>
              <a:t>Plea for programs at facilities (mainly EIC and </a:t>
            </a:r>
            <a:r>
              <a:rPr lang="en-US" sz="2400" dirty="0" err="1">
                <a:solidFill>
                  <a:schemeClr val="accent1"/>
                </a:solidFill>
              </a:rPr>
              <a:t>JLab</a:t>
            </a:r>
            <a:r>
              <a:rPr lang="en-US" sz="2400" dirty="0">
                <a:solidFill>
                  <a:schemeClr val="accent1"/>
                </a:solidFill>
              </a:rPr>
              <a:t>), very little on detectors</a:t>
            </a:r>
            <a:endParaRPr lang="en-DE" sz="2400" dirty="0"/>
          </a:p>
        </p:txBody>
      </p:sp>
      <p:sp>
        <p:nvSpPr>
          <p:cNvPr id="6" name="Slide Number Placeholder 5">
            <a:extLst>
              <a:ext uri="{FF2B5EF4-FFF2-40B4-BE49-F238E27FC236}">
                <a16:creationId xmlns:a16="http://schemas.microsoft.com/office/drawing/2014/main" id="{D59607DB-96DA-FB52-EC13-35D4C13731D8}"/>
              </a:ext>
            </a:extLst>
          </p:cNvPr>
          <p:cNvSpPr>
            <a:spLocks noGrp="1"/>
          </p:cNvSpPr>
          <p:nvPr>
            <p:ph type="sldNum" sz="quarter" idx="12"/>
          </p:nvPr>
        </p:nvSpPr>
        <p:spPr/>
        <p:txBody>
          <a:bodyPr/>
          <a:lstStyle/>
          <a:p>
            <a:fld id="{B692DC40-7514-5147-829E-2A1E7012628C}" type="slidenum">
              <a:rPr lang="en-DE" smtClean="0"/>
              <a:t>30</a:t>
            </a:fld>
            <a:endParaRPr lang="en-DE"/>
          </a:p>
        </p:txBody>
      </p:sp>
      <p:sp>
        <p:nvSpPr>
          <p:cNvPr id="2" name="Title 3">
            <a:extLst>
              <a:ext uri="{FF2B5EF4-FFF2-40B4-BE49-F238E27FC236}">
                <a16:creationId xmlns:a16="http://schemas.microsoft.com/office/drawing/2014/main" id="{820740C8-7D9F-0C72-5A33-661320934297}"/>
              </a:ext>
            </a:extLst>
          </p:cNvPr>
          <p:cNvSpPr txBox="1">
            <a:spLocks/>
          </p:cNvSpPr>
          <p:nvPr/>
        </p:nvSpPr>
        <p:spPr>
          <a:xfrm>
            <a:off x="990600" y="913136"/>
            <a:ext cx="10515600" cy="3760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rgbClr val="C00000"/>
                </a:solidFill>
              </a:rPr>
              <a:t>M. </a:t>
            </a:r>
            <a:r>
              <a:rPr lang="en-US" sz="1800" dirty="0" err="1">
                <a:solidFill>
                  <a:srgbClr val="C00000"/>
                </a:solidFill>
              </a:rPr>
              <a:t>Battaglieri</a:t>
            </a:r>
            <a:endParaRPr lang="en-DE" sz="1800" dirty="0">
              <a:solidFill>
                <a:srgbClr val="C00000"/>
              </a:solidFill>
            </a:endParaRPr>
          </a:p>
        </p:txBody>
      </p:sp>
    </p:spTree>
    <p:extLst>
      <p:ext uri="{BB962C8B-B14F-4D97-AF65-F5344CB8AC3E}">
        <p14:creationId xmlns:p14="http://schemas.microsoft.com/office/powerpoint/2010/main" val="3491819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D0581-26A2-C088-4CB7-89A6F402E257}"/>
              </a:ext>
            </a:extLst>
          </p:cNvPr>
          <p:cNvSpPr>
            <a:spLocks noGrp="1"/>
          </p:cNvSpPr>
          <p:nvPr>
            <p:ph type="title"/>
          </p:nvPr>
        </p:nvSpPr>
        <p:spPr/>
        <p:txBody>
          <a:bodyPr/>
          <a:lstStyle/>
          <a:p>
            <a:r>
              <a:rPr lang="en-DE" dirty="0"/>
              <a:t>Detailed analysis Part III</a:t>
            </a:r>
          </a:p>
        </p:txBody>
      </p:sp>
      <p:sp>
        <p:nvSpPr>
          <p:cNvPr id="3" name="Content Placeholder 2">
            <a:extLst>
              <a:ext uri="{FF2B5EF4-FFF2-40B4-BE49-F238E27FC236}">
                <a16:creationId xmlns:a16="http://schemas.microsoft.com/office/drawing/2014/main" id="{F99C308E-37F1-3E8B-BBBD-8755598A1FBB}"/>
              </a:ext>
            </a:extLst>
          </p:cNvPr>
          <p:cNvSpPr>
            <a:spLocks noGrp="1"/>
          </p:cNvSpPr>
          <p:nvPr>
            <p:ph idx="1"/>
          </p:nvPr>
        </p:nvSpPr>
        <p:spPr/>
        <p:txBody>
          <a:bodyPr>
            <a:normAutofit/>
          </a:bodyPr>
          <a:lstStyle/>
          <a:p>
            <a:r>
              <a:rPr lang="en-DE" sz="2400" dirty="0"/>
              <a:t>2/29 contributions related to hardware (HADES, AMBER), not specific R&amp;D</a:t>
            </a:r>
            <a:endParaRPr lang="en-DE" dirty="0"/>
          </a:p>
          <a:p>
            <a:r>
              <a:rPr lang="en-DE" sz="2400" dirty="0"/>
              <a:t>6/29 related to HE NP (facilities, techniqies) but without clear reference to detector R&amp;D</a:t>
            </a:r>
          </a:p>
          <a:p>
            <a:endParaRPr lang="en-DE" sz="2400" dirty="0"/>
          </a:p>
        </p:txBody>
      </p:sp>
    </p:spTree>
    <p:extLst>
      <p:ext uri="{BB962C8B-B14F-4D97-AF65-F5344CB8AC3E}">
        <p14:creationId xmlns:p14="http://schemas.microsoft.com/office/powerpoint/2010/main" val="929324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29F14-7363-EF73-7395-A64E2B13B174}"/>
              </a:ext>
            </a:extLst>
          </p:cNvPr>
          <p:cNvSpPr>
            <a:spLocks noGrp="1"/>
          </p:cNvSpPr>
          <p:nvPr>
            <p:ph type="title"/>
          </p:nvPr>
        </p:nvSpPr>
        <p:spPr/>
        <p:txBody>
          <a:bodyPr/>
          <a:lstStyle/>
          <a:p>
            <a:r>
              <a:rPr lang="en-DE" dirty="0"/>
              <a:t>Part IV</a:t>
            </a:r>
          </a:p>
        </p:txBody>
      </p:sp>
      <p:sp>
        <p:nvSpPr>
          <p:cNvPr id="3" name="Content Placeholder 2">
            <a:extLst>
              <a:ext uri="{FF2B5EF4-FFF2-40B4-BE49-F238E27FC236}">
                <a16:creationId xmlns:a16="http://schemas.microsoft.com/office/drawing/2014/main" id="{9ABD5D00-4922-5EB6-0C9D-E6F2A14CC297}"/>
              </a:ext>
            </a:extLst>
          </p:cNvPr>
          <p:cNvSpPr>
            <a:spLocks noGrp="1"/>
          </p:cNvSpPr>
          <p:nvPr>
            <p:ph idx="1"/>
          </p:nvPr>
        </p:nvSpPr>
        <p:spPr/>
        <p:txBody>
          <a:bodyPr/>
          <a:lstStyle/>
          <a:p>
            <a:endParaRPr lang="en-DE"/>
          </a:p>
        </p:txBody>
      </p:sp>
    </p:spTree>
    <p:extLst>
      <p:ext uri="{BB962C8B-B14F-4D97-AF65-F5344CB8AC3E}">
        <p14:creationId xmlns:p14="http://schemas.microsoft.com/office/powerpoint/2010/main" val="1180497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6CE00A-04D6-4627-ADAC-593C8AAA1D96}"/>
              </a:ext>
            </a:extLst>
          </p:cNvPr>
          <p:cNvSpPr/>
          <p:nvPr/>
        </p:nvSpPr>
        <p:spPr>
          <a:xfrm>
            <a:off x="2021046" y="151220"/>
            <a:ext cx="8086725" cy="400110"/>
          </a:xfrm>
          <a:prstGeom prst="rect">
            <a:avLst/>
          </a:prstGeom>
        </p:spPr>
        <p:txBody>
          <a:bodyPr wrap="square">
            <a:spAutoFit/>
          </a:bodyPr>
          <a:lstStyle/>
          <a:p>
            <a:r>
              <a:rPr lang="en-US" sz="2000" b="1" dirty="0">
                <a:solidFill>
                  <a:srgbClr val="0000FF"/>
                </a:solidFill>
              </a:rPr>
              <a:t>Ultra-fast silicon detectors for nuclear physics and medical applications</a:t>
            </a:r>
            <a:endParaRPr lang="fr-FR" sz="2000" b="1" dirty="0">
              <a:solidFill>
                <a:srgbClr val="0000FF"/>
              </a:solidFill>
            </a:endParaRPr>
          </a:p>
        </p:txBody>
      </p:sp>
      <p:sp>
        <p:nvSpPr>
          <p:cNvPr id="7" name="Rectangle 6">
            <a:extLst>
              <a:ext uri="{FF2B5EF4-FFF2-40B4-BE49-F238E27FC236}">
                <a16:creationId xmlns:a16="http://schemas.microsoft.com/office/drawing/2014/main" id="{BA5595CA-4E24-4405-A34B-AD1F899A722C}"/>
              </a:ext>
            </a:extLst>
          </p:cNvPr>
          <p:cNvSpPr/>
          <p:nvPr/>
        </p:nvSpPr>
        <p:spPr>
          <a:xfrm>
            <a:off x="156591" y="868610"/>
            <a:ext cx="11815636" cy="738664"/>
          </a:xfrm>
          <a:prstGeom prst="rect">
            <a:avLst/>
          </a:prstGeom>
        </p:spPr>
        <p:txBody>
          <a:bodyPr wrap="square">
            <a:spAutoFit/>
          </a:bodyPr>
          <a:lstStyle/>
          <a:p>
            <a:r>
              <a:rPr lang="en-US" sz="1400" dirty="0"/>
              <a:t>Increasing luminosity of particle physics experiments </a:t>
            </a:r>
            <a:r>
              <a:rPr lang="en-US" sz="1400" dirty="0">
                <a:sym typeface="Wingdings" panose="05000000000000000000" pitchFamily="2" charset="2"/>
              </a:rPr>
              <a:t> </a:t>
            </a:r>
            <a:r>
              <a:rPr lang="en-US" sz="1400" dirty="0"/>
              <a:t>increasing particle track densities </a:t>
            </a:r>
            <a:r>
              <a:rPr lang="en-US" sz="1400" dirty="0">
                <a:sym typeface="Wingdings" panose="05000000000000000000" pitchFamily="2" charset="2"/>
              </a:rPr>
              <a:t> </a:t>
            </a:r>
            <a:r>
              <a:rPr lang="en-US" sz="1400" dirty="0"/>
              <a:t>R&amp;D on 4D-tracking : R&amp;D on </a:t>
            </a:r>
            <a:r>
              <a:rPr lang="en-US" sz="1400" b="1" dirty="0">
                <a:solidFill>
                  <a:srgbClr val="00CC00"/>
                </a:solidFill>
              </a:rPr>
              <a:t>Si detector </a:t>
            </a:r>
            <a:r>
              <a:rPr lang="en-US" sz="1400" dirty="0"/>
              <a:t>focused on time measurements, enabling simultaneous particle tracking with </a:t>
            </a:r>
            <a:r>
              <a:rPr lang="en-US" sz="1400" dirty="0" err="1"/>
              <a:t>μm</a:t>
            </a:r>
            <a:r>
              <a:rPr lang="en-US" sz="1400" dirty="0"/>
              <a:t> resolution and time-of-arrival measurement with tens of </a:t>
            </a:r>
            <a:r>
              <a:rPr lang="en-US" sz="1400" dirty="0" err="1"/>
              <a:t>ps</a:t>
            </a:r>
            <a:endParaRPr lang="en-US" sz="1400" dirty="0"/>
          </a:p>
          <a:p>
            <a:endParaRPr lang="fr-FR" sz="1400" dirty="0"/>
          </a:p>
        </p:txBody>
      </p:sp>
      <p:pic>
        <p:nvPicPr>
          <p:cNvPr id="15" name="Image 14">
            <a:extLst>
              <a:ext uri="{FF2B5EF4-FFF2-40B4-BE49-F238E27FC236}">
                <a16:creationId xmlns:a16="http://schemas.microsoft.com/office/drawing/2014/main" id="{C079D4D8-3FFD-497B-AA4A-72A1A3F21335}"/>
              </a:ext>
            </a:extLst>
          </p:cNvPr>
          <p:cNvPicPr>
            <a:picLocks noChangeAspect="1"/>
          </p:cNvPicPr>
          <p:nvPr/>
        </p:nvPicPr>
        <p:blipFill>
          <a:blip r:embed="rId2"/>
          <a:stretch>
            <a:fillRect/>
          </a:stretch>
        </p:blipFill>
        <p:spPr>
          <a:xfrm>
            <a:off x="9190920" y="1503170"/>
            <a:ext cx="2477206" cy="1673572"/>
          </a:xfrm>
          <a:prstGeom prst="rect">
            <a:avLst/>
          </a:prstGeom>
        </p:spPr>
      </p:pic>
      <p:sp>
        <p:nvSpPr>
          <p:cNvPr id="16" name="Rectangle 15">
            <a:extLst>
              <a:ext uri="{FF2B5EF4-FFF2-40B4-BE49-F238E27FC236}">
                <a16:creationId xmlns:a16="http://schemas.microsoft.com/office/drawing/2014/main" id="{F39CE0AF-E2E1-45EC-8D57-A32E70FFC9DA}"/>
              </a:ext>
            </a:extLst>
          </p:cNvPr>
          <p:cNvSpPr/>
          <p:nvPr/>
        </p:nvSpPr>
        <p:spPr>
          <a:xfrm>
            <a:off x="156591" y="1544710"/>
            <a:ext cx="8882072" cy="738664"/>
          </a:xfrm>
          <a:prstGeom prst="rect">
            <a:avLst/>
          </a:prstGeom>
        </p:spPr>
        <p:txBody>
          <a:bodyPr wrap="square">
            <a:spAutoFit/>
          </a:bodyPr>
          <a:lstStyle/>
          <a:p>
            <a:r>
              <a:rPr lang="en-US" sz="1400" dirty="0"/>
              <a:t>Most promising 4D-tracking detectors are based on the </a:t>
            </a:r>
            <a:r>
              <a:rPr lang="en-US" sz="1400" b="1" dirty="0">
                <a:solidFill>
                  <a:srgbClr val="00CC00"/>
                </a:solidFill>
              </a:rPr>
              <a:t>Low Gain Avalanche Diode (LGAD)</a:t>
            </a:r>
            <a:r>
              <a:rPr lang="en-US" sz="1400" dirty="0"/>
              <a:t> developed at Fondazione Bruno Kessler (FBK)</a:t>
            </a:r>
          </a:p>
          <a:p>
            <a:endParaRPr lang="en-US" sz="1400" dirty="0"/>
          </a:p>
        </p:txBody>
      </p:sp>
      <p:sp>
        <p:nvSpPr>
          <p:cNvPr id="11" name="Rectangle 10">
            <a:extLst>
              <a:ext uri="{FF2B5EF4-FFF2-40B4-BE49-F238E27FC236}">
                <a16:creationId xmlns:a16="http://schemas.microsoft.com/office/drawing/2014/main" id="{04F9CE09-7C52-4D0B-A11D-C5BCD02BEA38}"/>
              </a:ext>
            </a:extLst>
          </p:cNvPr>
          <p:cNvSpPr/>
          <p:nvPr/>
        </p:nvSpPr>
        <p:spPr>
          <a:xfrm>
            <a:off x="156591" y="4068285"/>
            <a:ext cx="12035409" cy="1169551"/>
          </a:xfrm>
          <a:prstGeom prst="rect">
            <a:avLst/>
          </a:prstGeom>
        </p:spPr>
        <p:txBody>
          <a:bodyPr wrap="square">
            <a:spAutoFit/>
          </a:bodyPr>
          <a:lstStyle/>
          <a:p>
            <a:endParaRPr lang="fr-FR" sz="1400" dirty="0"/>
          </a:p>
          <a:p>
            <a:pPr marL="285750" indent="-200025">
              <a:buFont typeface="Arial" panose="020B0604020202020204" pitchFamily="34" charset="0"/>
              <a:buChar char="•"/>
            </a:pPr>
            <a:r>
              <a:rPr lang="fr-FR" sz="1400" b="1" dirty="0"/>
              <a:t>New ion </a:t>
            </a:r>
            <a:r>
              <a:rPr lang="fr-FR" sz="1400" b="1" dirty="0" err="1"/>
              <a:t>imaging</a:t>
            </a:r>
            <a:r>
              <a:rPr lang="fr-FR" sz="1400" b="1" dirty="0"/>
              <a:t> concept for ion </a:t>
            </a:r>
            <a:r>
              <a:rPr lang="fr-FR" sz="1400" b="1" dirty="0" err="1"/>
              <a:t>beam</a:t>
            </a:r>
            <a:r>
              <a:rPr lang="fr-FR" sz="1400" b="1" dirty="0"/>
              <a:t> </a:t>
            </a:r>
            <a:r>
              <a:rPr lang="fr-FR" sz="1400" b="1" dirty="0" err="1"/>
              <a:t>therapy</a:t>
            </a:r>
            <a:r>
              <a:rPr lang="fr-FR" sz="1400" b="1" dirty="0"/>
              <a:t> (IBT) </a:t>
            </a:r>
            <a:r>
              <a:rPr lang="fr-FR" sz="1400" b="1" dirty="0" err="1"/>
              <a:t>based</a:t>
            </a:r>
            <a:r>
              <a:rPr lang="fr-FR" sz="1400" b="1" dirty="0"/>
              <a:t> on time-of-flight </a:t>
            </a:r>
            <a:r>
              <a:rPr lang="fr-FR" sz="1400" b="1" dirty="0" err="1"/>
              <a:t>measurements</a:t>
            </a:r>
            <a:r>
              <a:rPr lang="fr-FR" sz="1400" b="1" dirty="0"/>
              <a:t> </a:t>
            </a:r>
            <a:r>
              <a:rPr lang="fr-FR" sz="1400" dirty="0"/>
              <a:t>: </a:t>
            </a:r>
          </a:p>
          <a:p>
            <a:r>
              <a:rPr lang="en-US" sz="1400" dirty="0"/>
              <a:t>ion computed tomography (</a:t>
            </a:r>
            <a:r>
              <a:rPr lang="en-US" sz="1400" dirty="0" err="1"/>
              <a:t>iCT</a:t>
            </a:r>
            <a:r>
              <a:rPr lang="en-US" sz="1400" dirty="0"/>
              <a:t>) : imaging modality used in IBT to directly determine the stopping power (SP) distribution within the patient</a:t>
            </a:r>
          </a:p>
          <a:p>
            <a:r>
              <a:rPr lang="en-US" sz="1400" dirty="0"/>
              <a:t>excellent rate capabilities + radiation hardness of LGADs </a:t>
            </a:r>
            <a:r>
              <a:rPr lang="en-US" sz="1400" dirty="0">
                <a:sym typeface="Wingdings" panose="05000000000000000000" pitchFamily="2" charset="2"/>
              </a:rPr>
              <a:t> </a:t>
            </a:r>
            <a:r>
              <a:rPr lang="en-US" sz="1400" dirty="0"/>
              <a:t>next generation of </a:t>
            </a:r>
            <a:r>
              <a:rPr lang="en-US" sz="1400" dirty="0" err="1"/>
              <a:t>iCT</a:t>
            </a:r>
            <a:r>
              <a:rPr lang="en-US" sz="1400" dirty="0"/>
              <a:t> scanners</a:t>
            </a:r>
          </a:p>
          <a:p>
            <a:r>
              <a:rPr lang="en-US" sz="1400" dirty="0"/>
              <a:t>Monte Carlo feasibility studies + first proof-of-principle measurement with the current LGAD system </a:t>
            </a:r>
            <a:r>
              <a:rPr lang="en-US" sz="1400" dirty="0">
                <a:sym typeface="Wingdings" panose="05000000000000000000" pitchFamily="2" charset="2"/>
              </a:rPr>
              <a:t> </a:t>
            </a:r>
            <a:r>
              <a:rPr lang="en-US" sz="1400" dirty="0"/>
              <a:t>good results</a:t>
            </a:r>
            <a:endParaRPr lang="fr-FR" sz="1400" dirty="0"/>
          </a:p>
        </p:txBody>
      </p:sp>
      <p:sp>
        <p:nvSpPr>
          <p:cNvPr id="18" name="Rectangle 17">
            <a:extLst>
              <a:ext uri="{FF2B5EF4-FFF2-40B4-BE49-F238E27FC236}">
                <a16:creationId xmlns:a16="http://schemas.microsoft.com/office/drawing/2014/main" id="{A17A8899-B822-4433-9804-5D53AC26F167}"/>
              </a:ext>
            </a:extLst>
          </p:cNvPr>
          <p:cNvSpPr/>
          <p:nvPr/>
        </p:nvSpPr>
        <p:spPr>
          <a:xfrm>
            <a:off x="156591" y="2271394"/>
            <a:ext cx="10178034" cy="1384995"/>
          </a:xfrm>
          <a:prstGeom prst="rect">
            <a:avLst/>
          </a:prstGeom>
        </p:spPr>
        <p:txBody>
          <a:bodyPr wrap="square">
            <a:spAutoFit/>
          </a:bodyPr>
          <a:lstStyle/>
          <a:p>
            <a:pPr algn="just"/>
            <a:r>
              <a:rPr lang="en-US" sz="1400" b="1" u="sng" dirty="0"/>
              <a:t>Applications :</a:t>
            </a:r>
          </a:p>
          <a:p>
            <a:pPr algn="just"/>
            <a:endParaRPr lang="en-US" sz="1400" dirty="0"/>
          </a:p>
          <a:p>
            <a:pPr marL="285750" indent="-200025">
              <a:buFont typeface="Arial" panose="020B0604020202020204" pitchFamily="34" charset="0"/>
              <a:buChar char="•"/>
            </a:pPr>
            <a:r>
              <a:rPr lang="en-US" sz="1400" dirty="0"/>
              <a:t>Prototype </a:t>
            </a:r>
            <a:r>
              <a:rPr lang="en-US" sz="1400" b="1" dirty="0"/>
              <a:t>start reaction time and beam monitoring system </a:t>
            </a:r>
            <a:r>
              <a:rPr lang="en-US" sz="1400" dirty="0"/>
              <a:t>(</a:t>
            </a:r>
            <a:r>
              <a:rPr lang="en-US" sz="1400" dirty="0">
                <a:sym typeface="Symbol" panose="05050102010706020507" pitchFamily="18" charset="2"/>
              </a:rPr>
              <a:t></a:t>
            </a:r>
            <a:r>
              <a:rPr lang="en-US" sz="1400" dirty="0"/>
              <a:t>10</a:t>
            </a:r>
            <a:r>
              <a:rPr lang="en-US" sz="1400" baseline="30000" dirty="0"/>
              <a:t>8 </a:t>
            </a:r>
            <a:r>
              <a:rPr lang="en-US" sz="1400" dirty="0"/>
              <a:t>p/s/cm²  pp - 4.5 GeV protons) for the </a:t>
            </a:r>
            <a:r>
              <a:rPr lang="en-US" sz="1400" b="1" dirty="0"/>
              <a:t>HADES experiment </a:t>
            </a:r>
            <a:r>
              <a:rPr lang="en-US" sz="1400" dirty="0"/>
              <a:t>consisted of two 2 × 2 cm² orthogonally arranged, </a:t>
            </a:r>
            <a:r>
              <a:rPr lang="en-US" sz="1400" b="1" dirty="0">
                <a:solidFill>
                  <a:srgbClr val="00CC00"/>
                </a:solidFill>
              </a:rPr>
              <a:t>single-sided LGAD strip detectors </a:t>
            </a:r>
            <a:r>
              <a:rPr lang="en-US" sz="1400" dirty="0"/>
              <a:t>with a sensor pitch of 387 µm, a total thickness of 200 µm and a fill factor of ~94% each.</a:t>
            </a:r>
            <a:r>
              <a:rPr lang="fr-FR" sz="1400" dirty="0"/>
              <a:t> </a:t>
            </a:r>
          </a:p>
          <a:p>
            <a:pPr algn="just"/>
            <a:endParaRPr lang="fr-FR" sz="1400" dirty="0"/>
          </a:p>
        </p:txBody>
      </p:sp>
      <p:sp>
        <p:nvSpPr>
          <p:cNvPr id="19" name="Rectangle 18">
            <a:extLst>
              <a:ext uri="{FF2B5EF4-FFF2-40B4-BE49-F238E27FC236}">
                <a16:creationId xmlns:a16="http://schemas.microsoft.com/office/drawing/2014/main" id="{99B554D8-7404-41CD-BFB9-ECB9BF14620B}"/>
              </a:ext>
            </a:extLst>
          </p:cNvPr>
          <p:cNvSpPr/>
          <p:nvPr/>
        </p:nvSpPr>
        <p:spPr>
          <a:xfrm>
            <a:off x="0" y="3579252"/>
            <a:ext cx="11682984" cy="523220"/>
          </a:xfrm>
          <a:prstGeom prst="rect">
            <a:avLst/>
          </a:prstGeom>
        </p:spPr>
        <p:txBody>
          <a:bodyPr wrap="square">
            <a:spAutoFit/>
          </a:bodyPr>
          <a:lstStyle/>
          <a:p>
            <a:pPr marL="447675" indent="-180975">
              <a:buFont typeface="Arial" panose="020B0604020202020204" pitchFamily="34" charset="0"/>
              <a:buChar char="•"/>
            </a:pPr>
            <a:r>
              <a:rPr lang="fr-FR" sz="1400" b="1" dirty="0"/>
              <a:t>Beam monitor system for the </a:t>
            </a:r>
            <a:r>
              <a:rPr lang="fr-FR" sz="1400" dirty="0" err="1"/>
              <a:t>Superconducting</a:t>
            </a:r>
            <a:r>
              <a:rPr lang="fr-FR" sz="1400" dirty="0"/>
              <a:t> Darmstadt </a:t>
            </a:r>
            <a:r>
              <a:rPr lang="fr-FR" sz="1400" dirty="0" err="1"/>
              <a:t>Linear</a:t>
            </a:r>
            <a:r>
              <a:rPr lang="fr-FR" sz="1400" dirty="0"/>
              <a:t> Accelerator (</a:t>
            </a:r>
            <a:r>
              <a:rPr lang="fr-FR" sz="1400" b="1" dirty="0"/>
              <a:t>S-DALINAC</a:t>
            </a:r>
            <a:r>
              <a:rPr lang="fr-FR" sz="1400" dirty="0"/>
              <a:t>) </a:t>
            </a:r>
            <a:r>
              <a:rPr lang="fr-FR" sz="1400" dirty="0" err="1"/>
              <a:t>that</a:t>
            </a:r>
            <a:r>
              <a:rPr lang="fr-FR" sz="1400" dirty="0"/>
              <a:t> </a:t>
            </a:r>
            <a:r>
              <a:rPr lang="en-US" sz="1400" dirty="0"/>
              <a:t>resolves the 3.3 GHz time structure of the electron beam (333 </a:t>
            </a:r>
            <a:r>
              <a:rPr lang="en-US" sz="1400" dirty="0" err="1"/>
              <a:t>ps</a:t>
            </a:r>
            <a:r>
              <a:rPr lang="en-US" sz="1400" dirty="0"/>
              <a:t> between the bunches)</a:t>
            </a:r>
          </a:p>
        </p:txBody>
      </p:sp>
      <p:sp>
        <p:nvSpPr>
          <p:cNvPr id="20" name="Rectangle 19">
            <a:extLst>
              <a:ext uri="{FF2B5EF4-FFF2-40B4-BE49-F238E27FC236}">
                <a16:creationId xmlns:a16="http://schemas.microsoft.com/office/drawing/2014/main" id="{05B2143C-25EB-4A28-8E97-90F05D89F90C}"/>
              </a:ext>
            </a:extLst>
          </p:cNvPr>
          <p:cNvSpPr/>
          <p:nvPr/>
        </p:nvSpPr>
        <p:spPr>
          <a:xfrm>
            <a:off x="208044" y="5313578"/>
            <a:ext cx="11764183" cy="1384995"/>
          </a:xfrm>
          <a:prstGeom prst="rect">
            <a:avLst/>
          </a:prstGeom>
        </p:spPr>
        <p:txBody>
          <a:bodyPr wrap="square">
            <a:spAutoFit/>
          </a:bodyPr>
          <a:lstStyle/>
          <a:p>
            <a:r>
              <a:rPr lang="en-US" sz="1400" b="1" u="sng" dirty="0" err="1"/>
              <a:t>Futur</a:t>
            </a:r>
            <a:r>
              <a:rPr lang="en-US" sz="1400" b="1" u="sng" dirty="0"/>
              <a:t> plans</a:t>
            </a:r>
            <a:r>
              <a:rPr lang="en-US" sz="1400" dirty="0"/>
              <a:t>:  realize a large-scale LGAD-based 4D-tracking system </a:t>
            </a:r>
            <a:r>
              <a:rPr lang="en-US" sz="1400" dirty="0">
                <a:sym typeface="Wingdings" panose="05000000000000000000" pitchFamily="2" charset="2"/>
              </a:rPr>
              <a:t> </a:t>
            </a:r>
            <a:r>
              <a:rPr lang="en-US" sz="1400" dirty="0"/>
              <a:t>substantial R&amp;D activities:</a:t>
            </a:r>
          </a:p>
          <a:p>
            <a:endParaRPr lang="en-US" sz="1400" dirty="0"/>
          </a:p>
          <a:p>
            <a:pPr marL="447675" indent="-285750">
              <a:buFont typeface="Wingdings" panose="05000000000000000000" pitchFamily="2" charset="2"/>
              <a:buChar char="Ø"/>
            </a:pPr>
            <a:r>
              <a:rPr lang="en-US" sz="1400" dirty="0" err="1"/>
              <a:t>characterisation</a:t>
            </a:r>
            <a:r>
              <a:rPr lang="en-US" sz="1400" dirty="0"/>
              <a:t> and usage of the </a:t>
            </a:r>
            <a:r>
              <a:rPr lang="en-US" sz="1400" b="1" dirty="0">
                <a:solidFill>
                  <a:srgbClr val="00CC00"/>
                </a:solidFill>
              </a:rPr>
              <a:t>next generation of LGAD strip sensors</a:t>
            </a:r>
            <a:r>
              <a:rPr lang="en-US" sz="1400" dirty="0"/>
              <a:t>, which feature a fill factor close to 100% </a:t>
            </a:r>
          </a:p>
          <a:p>
            <a:pPr marL="447675" indent="-285750">
              <a:buFont typeface="Wingdings" panose="05000000000000000000" pitchFamily="2" charset="2"/>
              <a:buChar char="Ø"/>
            </a:pPr>
            <a:r>
              <a:rPr lang="en-US" sz="1400" dirty="0"/>
              <a:t>dedicated module design to maximize the field-of-view, while keeping the material budget at a minimum</a:t>
            </a:r>
          </a:p>
          <a:p>
            <a:pPr marL="447675" indent="-285750">
              <a:buFont typeface="Wingdings" panose="05000000000000000000" pitchFamily="2" charset="2"/>
              <a:buChar char="Ø"/>
            </a:pPr>
            <a:r>
              <a:rPr lang="en-US" sz="1400" dirty="0"/>
              <a:t>development of a fast and compact ASIC that is able to deal with the increased number of readout channels of a large-area particle detector system while still meeting the demanding time precision requirements</a:t>
            </a:r>
            <a:endParaRPr lang="fr-FR" sz="1400" dirty="0"/>
          </a:p>
        </p:txBody>
      </p:sp>
    </p:spTree>
    <p:extLst>
      <p:ext uri="{BB962C8B-B14F-4D97-AF65-F5344CB8AC3E}">
        <p14:creationId xmlns:p14="http://schemas.microsoft.com/office/powerpoint/2010/main" val="24202807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82D01A-F1B2-47AB-9C39-29B2289E553B}"/>
              </a:ext>
            </a:extLst>
          </p:cNvPr>
          <p:cNvSpPr/>
          <p:nvPr/>
        </p:nvSpPr>
        <p:spPr>
          <a:xfrm>
            <a:off x="885825" y="220658"/>
            <a:ext cx="11125199" cy="461665"/>
          </a:xfrm>
          <a:prstGeom prst="rect">
            <a:avLst/>
          </a:prstGeom>
        </p:spPr>
        <p:txBody>
          <a:bodyPr wrap="square">
            <a:spAutoFit/>
          </a:bodyPr>
          <a:lstStyle/>
          <a:p>
            <a:r>
              <a:rPr lang="en-US" sz="2400" b="1" dirty="0">
                <a:solidFill>
                  <a:srgbClr val="0000FF"/>
                </a:solidFill>
              </a:rPr>
              <a:t>Towards the 4</a:t>
            </a:r>
            <a:r>
              <a:rPr lang="el-GR" sz="2400" b="1" dirty="0">
                <a:solidFill>
                  <a:srgbClr val="0000FF"/>
                </a:solidFill>
              </a:rPr>
              <a:t>π</a:t>
            </a:r>
            <a:r>
              <a:rPr lang="en-US" sz="2400" b="1" dirty="0">
                <a:solidFill>
                  <a:srgbClr val="0000FF"/>
                </a:solidFill>
              </a:rPr>
              <a:t> PARIS gamma calorimeter – scientific case and technical challenges </a:t>
            </a:r>
            <a:endParaRPr lang="fr-FR" sz="2400" b="1" dirty="0">
              <a:solidFill>
                <a:srgbClr val="0000FF"/>
              </a:solidFill>
            </a:endParaRPr>
          </a:p>
        </p:txBody>
      </p:sp>
      <p:sp>
        <p:nvSpPr>
          <p:cNvPr id="4" name="Rectangle 3">
            <a:extLst>
              <a:ext uri="{FF2B5EF4-FFF2-40B4-BE49-F238E27FC236}">
                <a16:creationId xmlns:a16="http://schemas.microsoft.com/office/drawing/2014/main" id="{72F9503E-470D-4ED6-A0C4-F123F7072D28}"/>
              </a:ext>
            </a:extLst>
          </p:cNvPr>
          <p:cNvSpPr/>
          <p:nvPr/>
        </p:nvSpPr>
        <p:spPr>
          <a:xfrm>
            <a:off x="62543" y="923536"/>
            <a:ext cx="11621761" cy="584775"/>
          </a:xfrm>
          <a:prstGeom prst="rect">
            <a:avLst/>
          </a:prstGeom>
        </p:spPr>
        <p:txBody>
          <a:bodyPr wrap="square">
            <a:spAutoFit/>
          </a:bodyPr>
          <a:lstStyle/>
          <a:p>
            <a:r>
              <a:rPr lang="en-GB" sz="1600" dirty="0"/>
              <a:t>Photon Array for studies with Radioactive Ion and Stable beams : 4π gamma-ray calorimeter benefiting from recent advances in scintillator technology</a:t>
            </a:r>
          </a:p>
        </p:txBody>
      </p:sp>
      <p:sp>
        <p:nvSpPr>
          <p:cNvPr id="5" name="Rectangle 4">
            <a:extLst>
              <a:ext uri="{FF2B5EF4-FFF2-40B4-BE49-F238E27FC236}">
                <a16:creationId xmlns:a16="http://schemas.microsoft.com/office/drawing/2014/main" id="{D152A063-DCA3-4523-A391-4EBE59FD6A4E}"/>
              </a:ext>
            </a:extLst>
          </p:cNvPr>
          <p:cNvSpPr/>
          <p:nvPr/>
        </p:nvSpPr>
        <p:spPr>
          <a:xfrm>
            <a:off x="103514" y="1687189"/>
            <a:ext cx="10916910" cy="338554"/>
          </a:xfrm>
          <a:prstGeom prst="rect">
            <a:avLst/>
          </a:prstGeom>
        </p:spPr>
        <p:txBody>
          <a:bodyPr wrap="square">
            <a:spAutoFit/>
          </a:bodyPr>
          <a:lstStyle/>
          <a:p>
            <a:r>
              <a:rPr lang="en-US" sz="1600" dirty="0"/>
              <a:t>“</a:t>
            </a:r>
            <a:r>
              <a:rPr lang="en-US" sz="1600" b="1" dirty="0" err="1">
                <a:solidFill>
                  <a:srgbClr val="00CC00"/>
                </a:solidFill>
              </a:rPr>
              <a:t>Phoswich</a:t>
            </a:r>
            <a:r>
              <a:rPr lang="en-US" sz="1600" b="1" dirty="0">
                <a:solidFill>
                  <a:srgbClr val="00CC00"/>
                </a:solidFill>
              </a:rPr>
              <a:t>” detectors</a:t>
            </a:r>
            <a:r>
              <a:rPr lang="en-US" sz="1600" dirty="0"/>
              <a:t>: 2”×2”×2” </a:t>
            </a:r>
            <a:r>
              <a:rPr lang="en-US" sz="1600" b="1" dirty="0">
                <a:solidFill>
                  <a:srgbClr val="00CC00"/>
                </a:solidFill>
              </a:rPr>
              <a:t>LaBr3:Ce/CeBr3 scintillators </a:t>
            </a:r>
            <a:r>
              <a:rPr lang="en-US" sz="1600" dirty="0"/>
              <a:t>+ 2”×2”×6” </a:t>
            </a:r>
            <a:r>
              <a:rPr lang="en-US" sz="1600" dirty="0" err="1"/>
              <a:t>NaI</a:t>
            </a:r>
            <a:r>
              <a:rPr lang="en-US" sz="1600" dirty="0"/>
              <a:t> scintillator+ </a:t>
            </a:r>
            <a:r>
              <a:rPr lang="en-US" sz="1600" b="1" dirty="0">
                <a:solidFill>
                  <a:srgbClr val="00CC00"/>
                </a:solidFill>
              </a:rPr>
              <a:t>PMT</a:t>
            </a:r>
            <a:endParaRPr lang="fr-FR" sz="1600" b="1" dirty="0">
              <a:solidFill>
                <a:srgbClr val="00CC00"/>
              </a:solidFill>
            </a:endParaRPr>
          </a:p>
        </p:txBody>
      </p:sp>
      <p:pic>
        <p:nvPicPr>
          <p:cNvPr id="6" name="Image 5">
            <a:extLst>
              <a:ext uri="{FF2B5EF4-FFF2-40B4-BE49-F238E27FC236}">
                <a16:creationId xmlns:a16="http://schemas.microsoft.com/office/drawing/2014/main" id="{C528FD4E-668A-4993-B7F3-20C24DCC0393}"/>
              </a:ext>
            </a:extLst>
          </p:cNvPr>
          <p:cNvPicPr>
            <a:picLocks noChangeAspect="1"/>
          </p:cNvPicPr>
          <p:nvPr/>
        </p:nvPicPr>
        <p:blipFill>
          <a:blip r:embed="rId2"/>
          <a:stretch>
            <a:fillRect/>
          </a:stretch>
        </p:blipFill>
        <p:spPr>
          <a:xfrm>
            <a:off x="1848480" y="2292823"/>
            <a:ext cx="7148513" cy="1755890"/>
          </a:xfrm>
          <a:prstGeom prst="rect">
            <a:avLst/>
          </a:prstGeom>
        </p:spPr>
      </p:pic>
      <p:sp>
        <p:nvSpPr>
          <p:cNvPr id="7" name="Rectangle 6">
            <a:extLst>
              <a:ext uri="{FF2B5EF4-FFF2-40B4-BE49-F238E27FC236}">
                <a16:creationId xmlns:a16="http://schemas.microsoft.com/office/drawing/2014/main" id="{92E4B399-CBAC-4A74-9958-396C88B53825}"/>
              </a:ext>
            </a:extLst>
          </p:cNvPr>
          <p:cNvSpPr/>
          <p:nvPr/>
        </p:nvSpPr>
        <p:spPr>
          <a:xfrm>
            <a:off x="166057" y="4994018"/>
            <a:ext cx="11859886" cy="1323439"/>
          </a:xfrm>
          <a:prstGeom prst="rect">
            <a:avLst/>
          </a:prstGeom>
        </p:spPr>
        <p:txBody>
          <a:bodyPr wrap="square">
            <a:spAutoFit/>
          </a:bodyPr>
          <a:lstStyle/>
          <a:p>
            <a:r>
              <a:rPr lang="en-US" sz="1600" dirty="0"/>
              <a:t>Alternative readout system under development using:</a:t>
            </a:r>
          </a:p>
          <a:p>
            <a:r>
              <a:rPr lang="en-US" sz="1600" dirty="0"/>
              <a:t>			      a matrix of 64 </a:t>
            </a:r>
            <a:r>
              <a:rPr lang="en-US" sz="1600" b="1" dirty="0" err="1">
                <a:solidFill>
                  <a:srgbClr val="00CC00"/>
                </a:solidFill>
              </a:rPr>
              <a:t>SiPMs</a:t>
            </a:r>
            <a:r>
              <a:rPr lang="en-US" sz="1600" dirty="0"/>
              <a:t> 6x6 mm</a:t>
            </a:r>
          </a:p>
          <a:p>
            <a:r>
              <a:rPr lang="en-US" sz="1600" dirty="0"/>
              <a:t>			      + dedicated holding structures for the </a:t>
            </a:r>
            <a:r>
              <a:rPr lang="en-US" sz="1600" dirty="0" err="1"/>
              <a:t>phoswich</a:t>
            </a:r>
            <a:r>
              <a:rPr lang="en-US" sz="1600" dirty="0"/>
              <a:t>/clusters </a:t>
            </a:r>
          </a:p>
          <a:p>
            <a:r>
              <a:rPr lang="en-US" sz="1600" dirty="0"/>
              <a:t>			      + dedicated electronics</a:t>
            </a:r>
          </a:p>
          <a:p>
            <a:r>
              <a:rPr lang="en-US" sz="1600" dirty="0"/>
              <a:t>			      + custom DAQ</a:t>
            </a:r>
            <a:endParaRPr lang="fr-FR" sz="1600" dirty="0"/>
          </a:p>
        </p:txBody>
      </p:sp>
      <p:sp>
        <p:nvSpPr>
          <p:cNvPr id="9" name="Rectangle 8">
            <a:extLst>
              <a:ext uri="{FF2B5EF4-FFF2-40B4-BE49-F238E27FC236}">
                <a16:creationId xmlns:a16="http://schemas.microsoft.com/office/drawing/2014/main" id="{442B3217-7806-436F-831D-8CFAFDD36DAD}"/>
              </a:ext>
            </a:extLst>
          </p:cNvPr>
          <p:cNvSpPr/>
          <p:nvPr/>
        </p:nvSpPr>
        <p:spPr>
          <a:xfrm>
            <a:off x="103514" y="4425493"/>
            <a:ext cx="5103833" cy="338554"/>
          </a:xfrm>
          <a:prstGeom prst="rect">
            <a:avLst/>
          </a:prstGeom>
        </p:spPr>
        <p:txBody>
          <a:bodyPr wrap="none">
            <a:spAutoFit/>
          </a:bodyPr>
          <a:lstStyle/>
          <a:p>
            <a:r>
              <a:rPr lang="en-US" sz="1600" dirty="0">
                <a:sym typeface="Wingdings" panose="05000000000000000000" pitchFamily="2" charset="2"/>
              </a:rPr>
              <a:t> </a:t>
            </a:r>
            <a:r>
              <a:rPr lang="en-US" sz="1600" dirty="0"/>
              <a:t>time resolution of ca. 0.5 ns, energy resolution of ca. 4%</a:t>
            </a:r>
            <a:endParaRPr lang="fr-FR" sz="1600" dirty="0"/>
          </a:p>
        </p:txBody>
      </p:sp>
    </p:spTree>
    <p:extLst>
      <p:ext uri="{BB962C8B-B14F-4D97-AF65-F5344CB8AC3E}">
        <p14:creationId xmlns:p14="http://schemas.microsoft.com/office/powerpoint/2010/main" val="3555978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67A6FD-0617-495F-B47B-FC77B0A10C4E}"/>
              </a:ext>
            </a:extLst>
          </p:cNvPr>
          <p:cNvSpPr/>
          <p:nvPr/>
        </p:nvSpPr>
        <p:spPr>
          <a:xfrm>
            <a:off x="152400" y="353110"/>
            <a:ext cx="11591925" cy="400110"/>
          </a:xfrm>
          <a:prstGeom prst="rect">
            <a:avLst/>
          </a:prstGeom>
        </p:spPr>
        <p:txBody>
          <a:bodyPr wrap="square">
            <a:spAutoFit/>
          </a:bodyPr>
          <a:lstStyle/>
          <a:p>
            <a:r>
              <a:rPr lang="en-US" sz="2000" b="1" dirty="0">
                <a:solidFill>
                  <a:srgbClr val="0000FF"/>
                </a:solidFill>
              </a:rPr>
              <a:t>Development of high-precision, low-mass tracking detectors based on CMOS monolithic Pixel Sensors 1/2</a:t>
            </a:r>
            <a:endParaRPr lang="fr-FR" sz="2000" b="1" dirty="0">
              <a:solidFill>
                <a:srgbClr val="0000FF"/>
              </a:solidFill>
            </a:endParaRPr>
          </a:p>
        </p:txBody>
      </p:sp>
      <p:sp>
        <p:nvSpPr>
          <p:cNvPr id="6" name="Rectangle 5">
            <a:extLst>
              <a:ext uri="{FF2B5EF4-FFF2-40B4-BE49-F238E27FC236}">
                <a16:creationId xmlns:a16="http://schemas.microsoft.com/office/drawing/2014/main" id="{2AA061EA-4C6A-4555-B2AF-8AC091B2B9AE}"/>
              </a:ext>
            </a:extLst>
          </p:cNvPr>
          <p:cNvSpPr/>
          <p:nvPr/>
        </p:nvSpPr>
        <p:spPr>
          <a:xfrm>
            <a:off x="107156" y="1177320"/>
            <a:ext cx="11668125" cy="523220"/>
          </a:xfrm>
          <a:prstGeom prst="rect">
            <a:avLst/>
          </a:prstGeom>
        </p:spPr>
        <p:txBody>
          <a:bodyPr wrap="square">
            <a:spAutoFit/>
          </a:bodyPr>
          <a:lstStyle/>
          <a:p>
            <a:r>
              <a:rPr lang="fr-FR" sz="1400" b="1" dirty="0">
                <a:solidFill>
                  <a:srgbClr val="00CC00"/>
                </a:solidFill>
              </a:rPr>
              <a:t>CMOS </a:t>
            </a:r>
            <a:r>
              <a:rPr lang="fr-FR" sz="1400" b="1" dirty="0" err="1">
                <a:solidFill>
                  <a:srgbClr val="00CC00"/>
                </a:solidFill>
              </a:rPr>
              <a:t>Monolithic</a:t>
            </a:r>
            <a:r>
              <a:rPr lang="fr-FR" sz="1400" b="1" dirty="0">
                <a:solidFill>
                  <a:srgbClr val="00CC00"/>
                </a:solidFill>
              </a:rPr>
              <a:t> Active Pixel </a:t>
            </a:r>
            <a:r>
              <a:rPr lang="fr-FR" sz="1400" b="1" dirty="0" err="1">
                <a:solidFill>
                  <a:srgbClr val="00CC00"/>
                </a:solidFill>
              </a:rPr>
              <a:t>Sensors</a:t>
            </a:r>
            <a:r>
              <a:rPr lang="fr-FR" sz="1400" b="1" dirty="0">
                <a:solidFill>
                  <a:srgbClr val="00CC00"/>
                </a:solidFill>
              </a:rPr>
              <a:t> </a:t>
            </a:r>
            <a:r>
              <a:rPr lang="fr-FR" sz="1400" dirty="0"/>
              <a:t>(CPS)</a:t>
            </a:r>
            <a:r>
              <a:rPr lang="en-US" sz="1400" dirty="0"/>
              <a:t> for heavy flavor tagging and low momentum tracking of various experiments of particle and hadron physics</a:t>
            </a:r>
            <a:endParaRPr lang="fr-FR" sz="1400" dirty="0"/>
          </a:p>
          <a:p>
            <a:endParaRPr lang="fr-FR" sz="1400" dirty="0"/>
          </a:p>
        </p:txBody>
      </p:sp>
      <p:sp>
        <p:nvSpPr>
          <p:cNvPr id="9" name="Rectangle 8">
            <a:extLst>
              <a:ext uri="{FF2B5EF4-FFF2-40B4-BE49-F238E27FC236}">
                <a16:creationId xmlns:a16="http://schemas.microsoft.com/office/drawing/2014/main" id="{DFFFA4E4-15A7-46E8-AC3F-7E733EB9184F}"/>
              </a:ext>
            </a:extLst>
          </p:cNvPr>
          <p:cNvSpPr/>
          <p:nvPr/>
        </p:nvSpPr>
        <p:spPr>
          <a:xfrm>
            <a:off x="688182" y="1732033"/>
            <a:ext cx="6484144" cy="738664"/>
          </a:xfrm>
          <a:prstGeom prst="rect">
            <a:avLst/>
          </a:prstGeom>
        </p:spPr>
        <p:txBody>
          <a:bodyPr wrap="square">
            <a:spAutoFit/>
          </a:bodyPr>
          <a:lstStyle/>
          <a:p>
            <a:pPr marL="285750" indent="-285750">
              <a:buFont typeface="Wingdings" panose="05000000000000000000" pitchFamily="2" charset="2"/>
              <a:buChar char="ü"/>
            </a:pPr>
            <a:r>
              <a:rPr lang="en-US" sz="1400" dirty="0"/>
              <a:t>spatial resolution = few </a:t>
            </a:r>
            <a:r>
              <a:rPr lang="en-US" sz="1400" dirty="0" err="1"/>
              <a:t>μm</a:t>
            </a:r>
            <a:r>
              <a:rPr lang="en-US" sz="1400" dirty="0"/>
              <a:t> </a:t>
            </a:r>
          </a:p>
          <a:p>
            <a:pPr marL="285750" indent="-285750">
              <a:buFont typeface="Wingdings" panose="05000000000000000000" pitchFamily="2" charset="2"/>
              <a:buChar char="ü"/>
            </a:pPr>
            <a:r>
              <a:rPr lang="en-US" sz="1400" dirty="0"/>
              <a:t>time resolution = few </a:t>
            </a:r>
            <a:r>
              <a:rPr lang="en-US" sz="1400" dirty="0" err="1"/>
              <a:t>μs</a:t>
            </a:r>
            <a:r>
              <a:rPr lang="en-US" sz="1400" dirty="0"/>
              <a:t> </a:t>
            </a:r>
          </a:p>
          <a:p>
            <a:pPr marL="285750" indent="-285750">
              <a:buFont typeface="Wingdings" panose="05000000000000000000" pitchFamily="2" charset="2"/>
              <a:buChar char="ü"/>
            </a:pPr>
            <a:r>
              <a:rPr lang="en-US" sz="1400" dirty="0"/>
              <a:t>thickness = 50 </a:t>
            </a:r>
            <a:r>
              <a:rPr lang="en-US" sz="1400" dirty="0" err="1"/>
              <a:t>μm</a:t>
            </a:r>
            <a:r>
              <a:rPr lang="en-US" sz="1400" dirty="0"/>
              <a:t> </a:t>
            </a:r>
          </a:p>
        </p:txBody>
      </p:sp>
      <p:sp>
        <p:nvSpPr>
          <p:cNvPr id="10" name="Rectangle 9">
            <a:extLst>
              <a:ext uri="{FF2B5EF4-FFF2-40B4-BE49-F238E27FC236}">
                <a16:creationId xmlns:a16="http://schemas.microsoft.com/office/drawing/2014/main" id="{8D0AD582-0B8A-4E1A-B364-8185EBC84F67}"/>
              </a:ext>
            </a:extLst>
          </p:cNvPr>
          <p:cNvSpPr/>
          <p:nvPr/>
        </p:nvSpPr>
        <p:spPr>
          <a:xfrm>
            <a:off x="114300" y="3571218"/>
            <a:ext cx="11291888" cy="307777"/>
          </a:xfrm>
          <a:prstGeom prst="rect">
            <a:avLst/>
          </a:prstGeom>
        </p:spPr>
        <p:txBody>
          <a:bodyPr wrap="square">
            <a:spAutoFit/>
          </a:bodyPr>
          <a:lstStyle/>
          <a:p>
            <a:r>
              <a:rPr lang="en-US" sz="1400" dirty="0"/>
              <a:t>The </a:t>
            </a:r>
            <a:r>
              <a:rPr lang="en-US" sz="1400" b="1" dirty="0">
                <a:solidFill>
                  <a:srgbClr val="0000FF"/>
                </a:solidFill>
              </a:rPr>
              <a:t>present R&amp;D on CPS </a:t>
            </a:r>
            <a:r>
              <a:rPr lang="en-US" sz="1400" dirty="0"/>
              <a:t>is driven to a large extent by the need to further </a:t>
            </a:r>
            <a:r>
              <a:rPr lang="en-US" sz="1400" b="1" dirty="0"/>
              <a:t>reduce the material budget of CPS based detector systems.</a:t>
            </a:r>
            <a:endParaRPr lang="fr-FR" sz="1400" dirty="0"/>
          </a:p>
        </p:txBody>
      </p:sp>
      <p:sp>
        <p:nvSpPr>
          <p:cNvPr id="11" name="Rectangle 10">
            <a:extLst>
              <a:ext uri="{FF2B5EF4-FFF2-40B4-BE49-F238E27FC236}">
                <a16:creationId xmlns:a16="http://schemas.microsoft.com/office/drawing/2014/main" id="{DB704C02-55B3-4B97-BBF3-14F271FBC9B4}"/>
              </a:ext>
            </a:extLst>
          </p:cNvPr>
          <p:cNvSpPr/>
          <p:nvPr/>
        </p:nvSpPr>
        <p:spPr>
          <a:xfrm>
            <a:off x="657225" y="2447922"/>
            <a:ext cx="6096000" cy="738664"/>
          </a:xfrm>
          <a:prstGeom prst="rect">
            <a:avLst/>
          </a:prstGeom>
        </p:spPr>
        <p:txBody>
          <a:bodyPr>
            <a:spAutoFit/>
          </a:bodyPr>
          <a:lstStyle/>
          <a:p>
            <a:pPr marL="285750" lvl="0" indent="-285750">
              <a:buFont typeface="Wingdings" panose="05000000000000000000" pitchFamily="2" charset="2"/>
              <a:buChar char="ü"/>
            </a:pPr>
            <a:r>
              <a:rPr lang="en-US" sz="1400" dirty="0">
                <a:solidFill>
                  <a:prstClr val="black"/>
                </a:solidFill>
              </a:rPr>
              <a:t>power consumption = 10 </a:t>
            </a:r>
            <a:r>
              <a:rPr lang="en-US" sz="1400" dirty="0" err="1">
                <a:solidFill>
                  <a:prstClr val="black"/>
                </a:solidFill>
              </a:rPr>
              <a:t>mW</a:t>
            </a:r>
            <a:r>
              <a:rPr lang="en-US" sz="1400" dirty="0">
                <a:solidFill>
                  <a:prstClr val="black"/>
                </a:solidFill>
              </a:rPr>
              <a:t>/cm²</a:t>
            </a:r>
          </a:p>
          <a:p>
            <a:pPr marL="285750" lvl="0" indent="-285750">
              <a:buFont typeface="Wingdings" panose="05000000000000000000" pitchFamily="2" charset="2"/>
              <a:buChar char="ü"/>
            </a:pPr>
            <a:r>
              <a:rPr lang="en-US" sz="1400" dirty="0">
                <a:solidFill>
                  <a:prstClr val="black"/>
                </a:solidFill>
              </a:rPr>
              <a:t>tolerance to radiation doses above 10</a:t>
            </a:r>
            <a:r>
              <a:rPr lang="en-US" sz="1400" baseline="30000" dirty="0">
                <a:solidFill>
                  <a:prstClr val="black"/>
                </a:solidFill>
              </a:rPr>
              <a:t>14</a:t>
            </a:r>
            <a:r>
              <a:rPr lang="en-US" sz="1400" dirty="0">
                <a:solidFill>
                  <a:prstClr val="black"/>
                </a:solidFill>
              </a:rPr>
              <a:t> 1-MeV n</a:t>
            </a:r>
            <a:r>
              <a:rPr lang="en-US" sz="1400" baseline="-25000" dirty="0">
                <a:solidFill>
                  <a:prstClr val="black"/>
                </a:solidFill>
              </a:rPr>
              <a:t>eq</a:t>
            </a:r>
            <a:r>
              <a:rPr lang="en-US" sz="1400" dirty="0">
                <a:solidFill>
                  <a:prstClr val="black"/>
                </a:solidFill>
              </a:rPr>
              <a:t>/cm²</a:t>
            </a:r>
          </a:p>
          <a:p>
            <a:pPr marL="285750" lvl="0" indent="-285750">
              <a:buFont typeface="Wingdings" panose="05000000000000000000" pitchFamily="2" charset="2"/>
              <a:buChar char="ü"/>
            </a:pPr>
            <a:r>
              <a:rPr lang="en-US" sz="1400" dirty="0">
                <a:solidFill>
                  <a:prstClr val="black"/>
                </a:solidFill>
              </a:rPr>
              <a:t>particle rates up to about 100 MHz/cm²</a:t>
            </a:r>
            <a:endParaRPr lang="fr-FR" sz="1400" dirty="0">
              <a:solidFill>
                <a:prstClr val="black"/>
              </a:solidFill>
            </a:endParaRPr>
          </a:p>
        </p:txBody>
      </p:sp>
      <p:sp>
        <p:nvSpPr>
          <p:cNvPr id="12" name="Rectangle 11">
            <a:extLst>
              <a:ext uri="{FF2B5EF4-FFF2-40B4-BE49-F238E27FC236}">
                <a16:creationId xmlns:a16="http://schemas.microsoft.com/office/drawing/2014/main" id="{92E9FA0D-08E1-4561-B07D-CECDF5317464}"/>
              </a:ext>
            </a:extLst>
          </p:cNvPr>
          <p:cNvSpPr/>
          <p:nvPr/>
        </p:nvSpPr>
        <p:spPr>
          <a:xfrm>
            <a:off x="114300" y="3984451"/>
            <a:ext cx="12053888" cy="523220"/>
          </a:xfrm>
          <a:prstGeom prst="rect">
            <a:avLst/>
          </a:prstGeom>
        </p:spPr>
        <p:txBody>
          <a:bodyPr wrap="square">
            <a:spAutoFit/>
          </a:bodyPr>
          <a:lstStyle/>
          <a:p>
            <a:r>
              <a:rPr lang="en-US" sz="1400" dirty="0"/>
              <a:t>Development of wafer size thin sensors (≤ 50 </a:t>
            </a:r>
            <a:r>
              <a:rPr lang="en-US" sz="1400" dirty="0" err="1"/>
              <a:t>μm</a:t>
            </a:r>
            <a:r>
              <a:rPr lang="en-US" sz="1400" dirty="0"/>
              <a:t>) that become flexible and may be bent at radii in the order of 2 cm </a:t>
            </a:r>
            <a:r>
              <a:rPr lang="en-US" sz="1400" dirty="0">
                <a:sym typeface="Wingdings" panose="05000000000000000000" pitchFamily="2" charset="2"/>
              </a:rPr>
              <a:t> </a:t>
            </a:r>
            <a:r>
              <a:rPr lang="en-US" sz="1400" dirty="0"/>
              <a:t>replacement of the 3 innermost layers of the current </a:t>
            </a:r>
            <a:r>
              <a:rPr lang="en-US" sz="1400" b="1" dirty="0"/>
              <a:t>ALICE ITS2 </a:t>
            </a:r>
            <a:r>
              <a:rPr lang="en-US" sz="1400" dirty="0"/>
              <a:t>(&gt; 10 m²)</a:t>
            </a:r>
            <a:endParaRPr lang="fr-FR" sz="1400" dirty="0"/>
          </a:p>
        </p:txBody>
      </p:sp>
      <p:sp>
        <p:nvSpPr>
          <p:cNvPr id="13" name="Rectangle 12">
            <a:extLst>
              <a:ext uri="{FF2B5EF4-FFF2-40B4-BE49-F238E27FC236}">
                <a16:creationId xmlns:a16="http://schemas.microsoft.com/office/drawing/2014/main" id="{5F39A00A-0A84-4C66-B1DC-A0BC6FAB53EC}"/>
              </a:ext>
            </a:extLst>
          </p:cNvPr>
          <p:cNvSpPr/>
          <p:nvPr/>
        </p:nvSpPr>
        <p:spPr>
          <a:xfrm>
            <a:off x="114300" y="4676860"/>
            <a:ext cx="11896725" cy="523220"/>
          </a:xfrm>
          <a:prstGeom prst="rect">
            <a:avLst/>
          </a:prstGeom>
        </p:spPr>
        <p:txBody>
          <a:bodyPr wrap="square">
            <a:spAutoFit/>
          </a:bodyPr>
          <a:lstStyle/>
          <a:p>
            <a:pPr algn="just"/>
            <a:r>
              <a:rPr lang="en-GB" sz="1400" dirty="0"/>
              <a:t>Use in the target spectrometer of </a:t>
            </a:r>
            <a:r>
              <a:rPr lang="en-GB" sz="1400" b="1" dirty="0"/>
              <a:t>PANDA </a:t>
            </a:r>
            <a:r>
              <a:rPr lang="en-GB" sz="1400" dirty="0"/>
              <a:t>or in the </a:t>
            </a:r>
            <a:r>
              <a:rPr lang="en-GB" sz="1400" b="1" dirty="0"/>
              <a:t>R3B</a:t>
            </a:r>
            <a:r>
              <a:rPr lang="en-GB" sz="1400" dirty="0"/>
              <a:t> experiments would allow for proton tracking, vertex reconstruction and presumably push quality of the experiment to the level not reachable with the planar detectors</a:t>
            </a:r>
          </a:p>
        </p:txBody>
      </p:sp>
      <p:sp>
        <p:nvSpPr>
          <p:cNvPr id="17" name="Rectangle 16">
            <a:extLst>
              <a:ext uri="{FF2B5EF4-FFF2-40B4-BE49-F238E27FC236}">
                <a16:creationId xmlns:a16="http://schemas.microsoft.com/office/drawing/2014/main" id="{84045989-C1E5-47F6-ABAB-E7579DC25134}"/>
              </a:ext>
            </a:extLst>
          </p:cNvPr>
          <p:cNvSpPr/>
          <p:nvPr/>
        </p:nvSpPr>
        <p:spPr>
          <a:xfrm>
            <a:off x="152400" y="5369269"/>
            <a:ext cx="11977687" cy="954107"/>
          </a:xfrm>
          <a:prstGeom prst="rect">
            <a:avLst/>
          </a:prstGeom>
        </p:spPr>
        <p:txBody>
          <a:bodyPr wrap="square">
            <a:spAutoFit/>
          </a:bodyPr>
          <a:lstStyle/>
          <a:p>
            <a:pPr algn="just"/>
            <a:r>
              <a:rPr lang="en-US" sz="1400" dirty="0"/>
              <a:t>Wafer size sensors exceed the reticle size </a:t>
            </a:r>
            <a:r>
              <a:rPr lang="en-US" sz="1400" dirty="0">
                <a:sym typeface="Wingdings" panose="05000000000000000000" pitchFamily="2" charset="2"/>
              </a:rPr>
              <a:t> development of the </a:t>
            </a:r>
            <a:r>
              <a:rPr lang="en-US" sz="1400" b="1" dirty="0">
                <a:sym typeface="Wingdings" panose="05000000000000000000" pitchFamily="2" charset="2"/>
              </a:rPr>
              <a:t>stitching process </a:t>
            </a:r>
            <a:r>
              <a:rPr lang="en-US" sz="1400" dirty="0">
                <a:sym typeface="Wingdings" panose="05000000000000000000" pitchFamily="2" charset="2"/>
              </a:rPr>
              <a:t>(65 nm </a:t>
            </a:r>
            <a:r>
              <a:rPr lang="en-US" sz="1400" dirty="0" err="1">
                <a:sym typeface="Wingdings" panose="05000000000000000000" pitchFamily="2" charset="2"/>
              </a:rPr>
              <a:t>TPSCo</a:t>
            </a:r>
            <a:r>
              <a:rPr lang="en-US" sz="1400" dirty="0">
                <a:sym typeface="Wingdings" panose="05000000000000000000" pitchFamily="2" charset="2"/>
              </a:rPr>
              <a:t> CIS process)</a:t>
            </a:r>
          </a:p>
          <a:p>
            <a:pPr algn="just"/>
            <a:endParaRPr lang="fr-FR" sz="1400" dirty="0"/>
          </a:p>
          <a:p>
            <a:pPr algn="just"/>
            <a:r>
              <a:rPr lang="en-US" sz="1400" dirty="0"/>
              <a:t>It is anticipated that the additional integration density provided by this 65 nm process may allow to improve </a:t>
            </a:r>
            <a:r>
              <a:rPr lang="en-US" sz="1400" b="1" dirty="0"/>
              <a:t>the granularity of CMOS sensors. </a:t>
            </a:r>
            <a:r>
              <a:rPr lang="en-US" sz="1400" dirty="0"/>
              <a:t>Alternatively, it may serve to improve in-pixel functionalities including </a:t>
            </a:r>
            <a:r>
              <a:rPr lang="en-US" sz="1400" b="1" dirty="0"/>
              <a:t>time stamping and the data bandwidth</a:t>
            </a:r>
            <a:r>
              <a:rPr lang="en-US" sz="1400" dirty="0"/>
              <a:t>, which may be exploited in high rate tracking systems.</a:t>
            </a:r>
            <a:endParaRPr lang="fr-FR" sz="1400" dirty="0"/>
          </a:p>
        </p:txBody>
      </p:sp>
    </p:spTree>
    <p:extLst>
      <p:ext uri="{BB962C8B-B14F-4D97-AF65-F5344CB8AC3E}">
        <p14:creationId xmlns:p14="http://schemas.microsoft.com/office/powerpoint/2010/main" val="3423748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FC111A-400A-411A-BD0A-2A6471B8AD85}"/>
              </a:ext>
            </a:extLst>
          </p:cNvPr>
          <p:cNvSpPr/>
          <p:nvPr/>
        </p:nvSpPr>
        <p:spPr>
          <a:xfrm>
            <a:off x="295275" y="1532662"/>
            <a:ext cx="11439525" cy="1169551"/>
          </a:xfrm>
          <a:prstGeom prst="rect">
            <a:avLst/>
          </a:prstGeom>
        </p:spPr>
        <p:txBody>
          <a:bodyPr wrap="square">
            <a:spAutoFit/>
          </a:bodyPr>
          <a:lstStyle/>
          <a:p>
            <a:r>
              <a:rPr lang="en-US" sz="1400" dirty="0"/>
              <a:t>In order to improve the :</a:t>
            </a:r>
          </a:p>
          <a:p>
            <a:pPr marL="285750" indent="-285750">
              <a:buFont typeface="Arial" panose="020B0604020202020204" pitchFamily="34" charset="0"/>
              <a:buChar char="•"/>
            </a:pPr>
            <a:r>
              <a:rPr lang="en-US" sz="1400" dirty="0"/>
              <a:t>radiation tolerance increased by one order of magnitude, </a:t>
            </a:r>
          </a:p>
          <a:p>
            <a:pPr marL="285750" indent="-285750">
              <a:buFont typeface="Arial" panose="020B0604020202020204" pitchFamily="34" charset="0"/>
              <a:buChar char="•"/>
            </a:pPr>
            <a:r>
              <a:rPr lang="en-US" sz="1400" dirty="0"/>
              <a:t>time stamping</a:t>
            </a:r>
          </a:p>
          <a:p>
            <a:pPr marL="285750" indent="-285750">
              <a:buFont typeface="Arial" panose="020B0604020202020204" pitchFamily="34" charset="0"/>
              <a:buChar char="•"/>
            </a:pPr>
            <a:r>
              <a:rPr lang="en-US" sz="1400" dirty="0"/>
              <a:t>rate capability</a:t>
            </a:r>
            <a:endParaRPr lang="en-US" sz="1400" dirty="0">
              <a:sym typeface="Wingdings" panose="05000000000000000000" pitchFamily="2" charset="2"/>
            </a:endParaRPr>
          </a:p>
          <a:p>
            <a:endParaRPr lang="en-US" sz="1400" dirty="0">
              <a:sym typeface="Wingdings" panose="05000000000000000000" pitchFamily="2" charset="2"/>
            </a:endParaRPr>
          </a:p>
        </p:txBody>
      </p:sp>
      <p:sp>
        <p:nvSpPr>
          <p:cNvPr id="5" name="Rectangle 4">
            <a:extLst>
              <a:ext uri="{FF2B5EF4-FFF2-40B4-BE49-F238E27FC236}">
                <a16:creationId xmlns:a16="http://schemas.microsoft.com/office/drawing/2014/main" id="{7BA77A28-B769-4F50-A42F-983A21097C1E}"/>
              </a:ext>
            </a:extLst>
          </p:cNvPr>
          <p:cNvSpPr/>
          <p:nvPr/>
        </p:nvSpPr>
        <p:spPr>
          <a:xfrm>
            <a:off x="210740" y="2854437"/>
            <a:ext cx="11770520" cy="3539430"/>
          </a:xfrm>
          <a:prstGeom prst="rect">
            <a:avLst/>
          </a:prstGeom>
        </p:spPr>
        <p:txBody>
          <a:bodyPr wrap="square">
            <a:spAutoFit/>
          </a:bodyPr>
          <a:lstStyle/>
          <a:p>
            <a:pPr algn="just"/>
            <a:r>
              <a:rPr lang="en-US" sz="1400" dirty="0"/>
              <a:t>For vertex detectors of </a:t>
            </a:r>
            <a:r>
              <a:rPr lang="en-US" sz="1400" b="1" dirty="0"/>
              <a:t>Belle II, CBM, PANDA &amp; Higgs factories </a:t>
            </a:r>
            <a:r>
              <a:rPr lang="en-US" sz="1400" dirty="0"/>
              <a:t>: similar needs and the prototypes are manufactured in the same industrial CMOS process </a:t>
            </a:r>
            <a:r>
              <a:rPr lang="en-US" sz="1400" dirty="0">
                <a:sym typeface="Wingdings" panose="05000000000000000000" pitchFamily="2" charset="2"/>
              </a:rPr>
              <a:t></a:t>
            </a:r>
          </a:p>
          <a:p>
            <a:pPr algn="just"/>
            <a:endParaRPr lang="en-US" sz="1400" b="1" dirty="0">
              <a:sym typeface="Wingdings" panose="05000000000000000000" pitchFamily="2" charset="2"/>
            </a:endParaRPr>
          </a:p>
          <a:p>
            <a:pPr marL="285750" indent="-285750" algn="just">
              <a:buFont typeface="Wingdings" panose="05000000000000000000" pitchFamily="2" charset="2"/>
              <a:buChar char="ü"/>
            </a:pPr>
            <a:r>
              <a:rPr lang="en-US" sz="1400" b="1" dirty="0">
                <a:sym typeface="Wingdings" panose="05000000000000000000" pitchFamily="2" charset="2"/>
              </a:rPr>
              <a:t>common R&amp;D efforts</a:t>
            </a:r>
            <a:r>
              <a:rPr lang="en-US" sz="1400" dirty="0">
                <a:sym typeface="Wingdings" panose="05000000000000000000" pitchFamily="2" charset="2"/>
              </a:rPr>
              <a:t> e.g. on understanding and optimizing their spatial resolution and on the origin of the radiation tolerance limits of the specific sensing elements explored</a:t>
            </a:r>
          </a:p>
          <a:p>
            <a:pPr marL="285750" indent="-285750" algn="just">
              <a:buFont typeface="Wingdings" panose="05000000000000000000" pitchFamily="2" charset="2"/>
              <a:buChar char="ü"/>
            </a:pPr>
            <a:endParaRPr lang="en-US" sz="1400" b="1" dirty="0">
              <a:sym typeface="Wingdings" panose="05000000000000000000" pitchFamily="2" charset="2"/>
            </a:endParaRPr>
          </a:p>
          <a:p>
            <a:pPr marL="285750" indent="-285750" algn="just">
              <a:buFont typeface="Wingdings" panose="05000000000000000000" pitchFamily="2" charset="2"/>
              <a:buChar char="ü"/>
            </a:pPr>
            <a:r>
              <a:rPr lang="en-US" sz="1400" b="1" dirty="0">
                <a:sym typeface="Wingdings" panose="05000000000000000000" pitchFamily="2" charset="2"/>
              </a:rPr>
              <a:t>common simulation models</a:t>
            </a:r>
          </a:p>
          <a:p>
            <a:pPr marL="285750" indent="-285750" algn="just">
              <a:buFont typeface="Wingdings" panose="05000000000000000000" pitchFamily="2" charset="2"/>
              <a:buChar char="ü"/>
            </a:pPr>
            <a:endParaRPr lang="en-US" sz="1400" b="1" dirty="0">
              <a:sym typeface="Wingdings" panose="05000000000000000000" pitchFamily="2" charset="2"/>
            </a:endParaRPr>
          </a:p>
          <a:p>
            <a:pPr marL="285750" indent="-285750" algn="just">
              <a:buFont typeface="Wingdings" panose="05000000000000000000" pitchFamily="2" charset="2"/>
              <a:buChar char="ü"/>
            </a:pPr>
            <a:r>
              <a:rPr lang="en-US" sz="1400" b="1" dirty="0">
                <a:sym typeface="Wingdings" panose="05000000000000000000" pitchFamily="2" charset="2"/>
              </a:rPr>
              <a:t>common detector integration techniques studies</a:t>
            </a:r>
            <a:r>
              <a:rPr lang="en-US" sz="1400" dirty="0">
                <a:sym typeface="Wingdings" panose="05000000000000000000" pitchFamily="2" charset="2"/>
              </a:rPr>
              <a:t>: f</a:t>
            </a:r>
            <a:r>
              <a:rPr lang="en-US" sz="1400" dirty="0"/>
              <a:t>ully thinned, mechanically even flexible sensors need to be mechanically supported, rigidly and precisely held in place, thermally cooled and electrically connected without compromising the extremely low material budget the devices require themselves </a:t>
            </a:r>
            <a:r>
              <a:rPr lang="en-US" sz="1400" dirty="0">
                <a:sym typeface="Wingdings" panose="05000000000000000000" pitchFamily="2" charset="2"/>
              </a:rPr>
              <a:t> mechanical and electronic challenges  initiate topical research on pushing forward micro integration technologies like micro channel cooling)</a:t>
            </a:r>
          </a:p>
          <a:p>
            <a:pPr marL="285750" indent="-285750" algn="just">
              <a:buFont typeface="Wingdings" panose="05000000000000000000" pitchFamily="2" charset="2"/>
              <a:buChar char="ü"/>
            </a:pPr>
            <a:endParaRPr lang="en-US" sz="1400" dirty="0">
              <a:sym typeface="Wingdings" panose="05000000000000000000" pitchFamily="2" charset="2"/>
            </a:endParaRPr>
          </a:p>
          <a:p>
            <a:pPr marL="285750" indent="-285750" algn="just">
              <a:buFont typeface="Wingdings" panose="05000000000000000000" pitchFamily="2" charset="2"/>
              <a:buChar char="ü"/>
            </a:pPr>
            <a:r>
              <a:rPr lang="en-US" sz="1400" b="1" dirty="0">
                <a:sym typeface="Wingdings" panose="05000000000000000000" pitchFamily="2" charset="2"/>
              </a:rPr>
              <a:t>sharing of complex infrastructure and specific equipment</a:t>
            </a:r>
          </a:p>
          <a:p>
            <a:pPr marL="285750" indent="-285750" algn="just">
              <a:buFont typeface="Wingdings" panose="05000000000000000000" pitchFamily="2" charset="2"/>
              <a:buChar char="ü"/>
            </a:pPr>
            <a:endParaRPr lang="fr-FR" sz="1400" dirty="0"/>
          </a:p>
          <a:p>
            <a:pPr marL="285750" indent="-285750" algn="just">
              <a:buFont typeface="Wingdings" panose="05000000000000000000" pitchFamily="2" charset="2"/>
              <a:buChar char="ü"/>
            </a:pPr>
            <a:r>
              <a:rPr lang="en-US" sz="1400" b="1" dirty="0">
                <a:sym typeface="Wingdings" panose="05000000000000000000" pitchFamily="2" charset="2"/>
              </a:rPr>
              <a:t>explicit documentation efforts </a:t>
            </a:r>
            <a:r>
              <a:rPr lang="en-US" sz="1400" dirty="0">
                <a:sym typeface="Wingdings" panose="05000000000000000000" pitchFamily="2" charset="2"/>
              </a:rPr>
              <a:t>accounting for the perspective of both, technology designers and users</a:t>
            </a:r>
            <a:endParaRPr lang="fr-FR" sz="1400" dirty="0"/>
          </a:p>
          <a:p>
            <a:pPr marL="285750" indent="-285750" algn="just">
              <a:buFont typeface="Wingdings" panose="05000000000000000000" pitchFamily="2" charset="2"/>
              <a:buChar char="ü"/>
            </a:pPr>
            <a:endParaRPr lang="en-US" sz="1400" dirty="0">
              <a:sym typeface="Wingdings" panose="05000000000000000000" pitchFamily="2" charset="2"/>
            </a:endParaRPr>
          </a:p>
          <a:p>
            <a:pPr algn="just"/>
            <a:endParaRPr lang="en-US" sz="1400" dirty="0">
              <a:sym typeface="Wingdings" panose="05000000000000000000" pitchFamily="2" charset="2"/>
            </a:endParaRPr>
          </a:p>
        </p:txBody>
      </p:sp>
      <p:sp>
        <p:nvSpPr>
          <p:cNvPr id="7" name="Rectangle 6">
            <a:extLst>
              <a:ext uri="{FF2B5EF4-FFF2-40B4-BE49-F238E27FC236}">
                <a16:creationId xmlns:a16="http://schemas.microsoft.com/office/drawing/2014/main" id="{D38CF63A-A1C2-4567-BF35-BC2146581F67}"/>
              </a:ext>
            </a:extLst>
          </p:cNvPr>
          <p:cNvSpPr/>
          <p:nvPr/>
        </p:nvSpPr>
        <p:spPr>
          <a:xfrm>
            <a:off x="202406" y="1072661"/>
            <a:ext cx="3664593" cy="307777"/>
          </a:xfrm>
          <a:prstGeom prst="rect">
            <a:avLst/>
          </a:prstGeom>
        </p:spPr>
        <p:txBody>
          <a:bodyPr wrap="none">
            <a:spAutoFit/>
          </a:bodyPr>
          <a:lstStyle/>
          <a:p>
            <a:r>
              <a:rPr lang="en-US" sz="1400" b="1" dirty="0">
                <a:solidFill>
                  <a:srgbClr val="0000FF"/>
                </a:solidFill>
              </a:rPr>
              <a:t>Possible topics for common R&amp;D and synergies</a:t>
            </a:r>
            <a:endParaRPr lang="fr-FR" sz="1400" b="1" dirty="0">
              <a:solidFill>
                <a:srgbClr val="0000FF"/>
              </a:solidFill>
            </a:endParaRPr>
          </a:p>
        </p:txBody>
      </p:sp>
      <p:sp>
        <p:nvSpPr>
          <p:cNvPr id="8" name="Rectangle 7">
            <a:extLst>
              <a:ext uri="{FF2B5EF4-FFF2-40B4-BE49-F238E27FC236}">
                <a16:creationId xmlns:a16="http://schemas.microsoft.com/office/drawing/2014/main" id="{0F700FEE-58BB-4C9C-928B-EC418E452D00}"/>
              </a:ext>
            </a:extLst>
          </p:cNvPr>
          <p:cNvSpPr/>
          <p:nvPr/>
        </p:nvSpPr>
        <p:spPr>
          <a:xfrm>
            <a:off x="152400" y="353110"/>
            <a:ext cx="11591925" cy="400110"/>
          </a:xfrm>
          <a:prstGeom prst="rect">
            <a:avLst/>
          </a:prstGeom>
        </p:spPr>
        <p:txBody>
          <a:bodyPr wrap="square">
            <a:spAutoFit/>
          </a:bodyPr>
          <a:lstStyle/>
          <a:p>
            <a:r>
              <a:rPr lang="en-US" sz="2000" b="1" dirty="0">
                <a:solidFill>
                  <a:srgbClr val="0000FF"/>
                </a:solidFill>
              </a:rPr>
              <a:t>Development of high-precision, low-mass tracking detectors based on CMOS monolithic Pixel Sensors 2/2</a:t>
            </a:r>
            <a:endParaRPr lang="fr-FR" sz="2000" b="1" dirty="0">
              <a:solidFill>
                <a:srgbClr val="0000FF"/>
              </a:solidFill>
            </a:endParaRPr>
          </a:p>
        </p:txBody>
      </p:sp>
    </p:spTree>
    <p:extLst>
      <p:ext uri="{BB962C8B-B14F-4D97-AF65-F5344CB8AC3E}">
        <p14:creationId xmlns:p14="http://schemas.microsoft.com/office/powerpoint/2010/main" val="18942579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0AD453-E028-4600-9998-B2C3D0B03BB8}"/>
              </a:ext>
            </a:extLst>
          </p:cNvPr>
          <p:cNvSpPr/>
          <p:nvPr/>
        </p:nvSpPr>
        <p:spPr>
          <a:xfrm>
            <a:off x="4066985" y="272534"/>
            <a:ext cx="3265959" cy="400110"/>
          </a:xfrm>
          <a:prstGeom prst="rect">
            <a:avLst/>
          </a:prstGeom>
        </p:spPr>
        <p:txBody>
          <a:bodyPr wrap="none">
            <a:spAutoFit/>
          </a:bodyPr>
          <a:lstStyle/>
          <a:p>
            <a:r>
              <a:rPr lang="en-US" sz="2000" b="1" dirty="0">
                <a:solidFill>
                  <a:srgbClr val="0000FF"/>
                </a:solidFill>
              </a:rPr>
              <a:t>JLab12 Input for NUPECC LRP</a:t>
            </a:r>
            <a:endParaRPr lang="fr-FR" sz="2000" b="1" dirty="0">
              <a:solidFill>
                <a:srgbClr val="0000FF"/>
              </a:solidFill>
            </a:endParaRPr>
          </a:p>
        </p:txBody>
      </p:sp>
      <p:sp>
        <p:nvSpPr>
          <p:cNvPr id="4" name="Rectangle 3">
            <a:extLst>
              <a:ext uri="{FF2B5EF4-FFF2-40B4-BE49-F238E27FC236}">
                <a16:creationId xmlns:a16="http://schemas.microsoft.com/office/drawing/2014/main" id="{ACF0BA42-FF03-425F-A4DC-0D9FEA437B7B}"/>
              </a:ext>
            </a:extLst>
          </p:cNvPr>
          <p:cNvSpPr/>
          <p:nvPr/>
        </p:nvSpPr>
        <p:spPr>
          <a:xfrm>
            <a:off x="122170" y="929759"/>
            <a:ext cx="6137065" cy="369332"/>
          </a:xfrm>
          <a:prstGeom prst="rect">
            <a:avLst/>
          </a:prstGeom>
        </p:spPr>
        <p:txBody>
          <a:bodyPr wrap="none">
            <a:spAutoFit/>
          </a:bodyPr>
          <a:lstStyle/>
          <a:p>
            <a:r>
              <a:rPr lang="en-US" dirty="0"/>
              <a:t>research activity pursued by several Italian collaborators at </a:t>
            </a:r>
            <a:r>
              <a:rPr lang="en-US" dirty="0" err="1"/>
              <a:t>JLab</a:t>
            </a:r>
            <a:endParaRPr lang="fr-FR" dirty="0"/>
          </a:p>
        </p:txBody>
      </p:sp>
      <p:sp>
        <p:nvSpPr>
          <p:cNvPr id="5" name="Rectangle 4">
            <a:extLst>
              <a:ext uri="{FF2B5EF4-FFF2-40B4-BE49-F238E27FC236}">
                <a16:creationId xmlns:a16="http://schemas.microsoft.com/office/drawing/2014/main" id="{1B109158-8422-4C4E-9736-DDBBE6BFD9CD}"/>
              </a:ext>
            </a:extLst>
          </p:cNvPr>
          <p:cNvSpPr/>
          <p:nvPr/>
        </p:nvSpPr>
        <p:spPr>
          <a:xfrm>
            <a:off x="122170" y="1600125"/>
            <a:ext cx="11545534" cy="584775"/>
          </a:xfrm>
          <a:prstGeom prst="rect">
            <a:avLst/>
          </a:prstGeom>
        </p:spPr>
        <p:txBody>
          <a:bodyPr wrap="square">
            <a:spAutoFit/>
          </a:bodyPr>
          <a:lstStyle/>
          <a:p>
            <a:r>
              <a:rPr lang="fr-FR" sz="1600" b="1" dirty="0"/>
              <a:t>CLAS12</a:t>
            </a:r>
            <a:r>
              <a:rPr lang="fr-FR" sz="1600" dirty="0"/>
              <a:t>: </a:t>
            </a:r>
            <a:r>
              <a:rPr lang="en-US" sz="1600" dirty="0"/>
              <a:t>INFN led the construction of a </a:t>
            </a:r>
            <a:r>
              <a:rPr lang="en-US" sz="1600" b="1" dirty="0">
                <a:solidFill>
                  <a:srgbClr val="00CC00"/>
                </a:solidFill>
              </a:rPr>
              <a:t>RICH detector </a:t>
            </a:r>
            <a:r>
              <a:rPr lang="en-US" sz="1600" dirty="0"/>
              <a:t>for the kaon identification at momenta above 3 GeV/c that has been just completed (June ’22)</a:t>
            </a:r>
            <a:r>
              <a:rPr lang="fr-FR" sz="1600" dirty="0"/>
              <a:t> </a:t>
            </a:r>
          </a:p>
        </p:txBody>
      </p:sp>
      <p:sp>
        <p:nvSpPr>
          <p:cNvPr id="6" name="Rectangle 5">
            <a:extLst>
              <a:ext uri="{FF2B5EF4-FFF2-40B4-BE49-F238E27FC236}">
                <a16:creationId xmlns:a16="http://schemas.microsoft.com/office/drawing/2014/main" id="{7D3AA7E9-B363-425E-AE36-23A4EB155C24}"/>
              </a:ext>
            </a:extLst>
          </p:cNvPr>
          <p:cNvSpPr/>
          <p:nvPr/>
        </p:nvSpPr>
        <p:spPr>
          <a:xfrm>
            <a:off x="122170" y="2485934"/>
            <a:ext cx="11974159" cy="830997"/>
          </a:xfrm>
          <a:prstGeom prst="rect">
            <a:avLst/>
          </a:prstGeom>
        </p:spPr>
        <p:txBody>
          <a:bodyPr wrap="square">
            <a:spAutoFit/>
          </a:bodyPr>
          <a:lstStyle/>
          <a:p>
            <a:r>
              <a:rPr lang="fr-FR" sz="1600" b="1" dirty="0"/>
              <a:t>SBS program</a:t>
            </a:r>
            <a:r>
              <a:rPr lang="fr-FR" sz="1600" dirty="0"/>
              <a:t>: </a:t>
            </a:r>
            <a:r>
              <a:rPr lang="en-US" sz="1600" dirty="0"/>
              <a:t>Italian physicists have provided significant contribution in the design and implementation of part of the SBS charged particle tracker based on </a:t>
            </a:r>
            <a:r>
              <a:rPr lang="en-US" sz="1600" b="1" dirty="0">
                <a:solidFill>
                  <a:srgbClr val="00CC00"/>
                </a:solidFill>
              </a:rPr>
              <a:t>GEM</a:t>
            </a:r>
            <a:r>
              <a:rPr lang="en-US" sz="1600" dirty="0"/>
              <a:t>, the </a:t>
            </a:r>
            <a:r>
              <a:rPr lang="en-US" sz="1600" b="1" dirty="0">
                <a:solidFill>
                  <a:srgbClr val="00CC00"/>
                </a:solidFill>
              </a:rPr>
              <a:t>readout electronics </a:t>
            </a:r>
            <a:r>
              <a:rPr lang="en-US" sz="1600" dirty="0"/>
              <a:t>of all GEM based trackers and the assembling and characterization of the Hadron calorimeter (HCAL) as well the </a:t>
            </a:r>
            <a:r>
              <a:rPr lang="en-US" sz="1600" b="1" dirty="0">
                <a:solidFill>
                  <a:srgbClr val="00CC00"/>
                </a:solidFill>
              </a:rPr>
              <a:t>design and constructions of its demanding mobile platform</a:t>
            </a:r>
            <a:r>
              <a:rPr lang="en-US" sz="1600" dirty="0"/>
              <a:t>.</a:t>
            </a:r>
            <a:endParaRPr lang="fr-FR" sz="1600" dirty="0"/>
          </a:p>
        </p:txBody>
      </p:sp>
      <p:sp>
        <p:nvSpPr>
          <p:cNvPr id="7" name="Rectangle 6">
            <a:extLst>
              <a:ext uri="{FF2B5EF4-FFF2-40B4-BE49-F238E27FC236}">
                <a16:creationId xmlns:a16="http://schemas.microsoft.com/office/drawing/2014/main" id="{2444059F-ABD8-4BF5-89C6-6028785941F2}"/>
              </a:ext>
            </a:extLst>
          </p:cNvPr>
          <p:cNvSpPr/>
          <p:nvPr/>
        </p:nvSpPr>
        <p:spPr>
          <a:xfrm>
            <a:off x="122170" y="3587160"/>
            <a:ext cx="2421047" cy="369332"/>
          </a:xfrm>
          <a:prstGeom prst="rect">
            <a:avLst/>
          </a:prstGeom>
        </p:spPr>
        <p:txBody>
          <a:bodyPr wrap="none">
            <a:spAutoFit/>
          </a:bodyPr>
          <a:lstStyle/>
          <a:p>
            <a:r>
              <a:rPr lang="fr-FR" dirty="0"/>
              <a:t>Nothing on future plans</a:t>
            </a:r>
          </a:p>
        </p:txBody>
      </p:sp>
    </p:spTree>
    <p:extLst>
      <p:ext uri="{BB962C8B-B14F-4D97-AF65-F5344CB8AC3E}">
        <p14:creationId xmlns:p14="http://schemas.microsoft.com/office/powerpoint/2010/main" val="3846932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0686D3-D6C6-4536-8F40-6CDE3B7B6B5B}"/>
              </a:ext>
            </a:extLst>
          </p:cNvPr>
          <p:cNvSpPr/>
          <p:nvPr/>
        </p:nvSpPr>
        <p:spPr>
          <a:xfrm>
            <a:off x="3983068" y="153933"/>
            <a:ext cx="2815258" cy="400110"/>
          </a:xfrm>
          <a:prstGeom prst="rect">
            <a:avLst/>
          </a:prstGeom>
        </p:spPr>
        <p:txBody>
          <a:bodyPr wrap="none">
            <a:spAutoFit/>
          </a:bodyPr>
          <a:lstStyle/>
          <a:p>
            <a:r>
              <a:rPr lang="fr-FR" sz="2000" b="1" dirty="0">
                <a:solidFill>
                  <a:srgbClr val="0000FF"/>
                </a:solidFill>
              </a:rPr>
              <a:t>The Electron-Ion Collider</a:t>
            </a:r>
          </a:p>
        </p:txBody>
      </p:sp>
      <p:sp>
        <p:nvSpPr>
          <p:cNvPr id="4" name="Rectangle 3">
            <a:extLst>
              <a:ext uri="{FF2B5EF4-FFF2-40B4-BE49-F238E27FC236}">
                <a16:creationId xmlns:a16="http://schemas.microsoft.com/office/drawing/2014/main" id="{8B652C4A-8FE1-454A-9151-BB7A922E8E10}"/>
              </a:ext>
            </a:extLst>
          </p:cNvPr>
          <p:cNvSpPr/>
          <p:nvPr/>
        </p:nvSpPr>
        <p:spPr>
          <a:xfrm>
            <a:off x="139158" y="1162942"/>
            <a:ext cx="11917484" cy="738664"/>
          </a:xfrm>
          <a:prstGeom prst="rect">
            <a:avLst/>
          </a:prstGeom>
        </p:spPr>
        <p:txBody>
          <a:bodyPr wrap="square">
            <a:spAutoFit/>
          </a:bodyPr>
          <a:lstStyle/>
          <a:p>
            <a:pPr algn="just"/>
            <a:r>
              <a:rPr lang="en-US" sz="1400" dirty="0"/>
              <a:t>Challenge : the detector must provide coverage for a wide range of center-of-mass energies (between 20 and 140 GeV), and must take full advantage of the collider high luminosity (peak luminosity around 10</a:t>
            </a:r>
            <a:r>
              <a:rPr lang="en-US" sz="1400" baseline="30000" dirty="0"/>
              <a:t>34</a:t>
            </a:r>
            <a:r>
              <a:rPr lang="en-US" sz="1400" dirty="0"/>
              <a:t> cm), the beam polarization options and the variety of species of the ion beam, opening an era of precision measurements in deep inelastic scattering.</a:t>
            </a:r>
            <a:endParaRPr lang="fr-FR" sz="1400" dirty="0"/>
          </a:p>
        </p:txBody>
      </p:sp>
      <p:sp>
        <p:nvSpPr>
          <p:cNvPr id="5" name="Rectangle 4">
            <a:extLst>
              <a:ext uri="{FF2B5EF4-FFF2-40B4-BE49-F238E27FC236}">
                <a16:creationId xmlns:a16="http://schemas.microsoft.com/office/drawing/2014/main" id="{309D96C1-4506-44F6-8939-9E65CB9BE226}"/>
              </a:ext>
            </a:extLst>
          </p:cNvPr>
          <p:cNvSpPr/>
          <p:nvPr/>
        </p:nvSpPr>
        <p:spPr>
          <a:xfrm>
            <a:off x="136024" y="4540898"/>
            <a:ext cx="11836902" cy="2246769"/>
          </a:xfrm>
          <a:prstGeom prst="rect">
            <a:avLst/>
          </a:prstGeom>
        </p:spPr>
        <p:txBody>
          <a:bodyPr wrap="square">
            <a:spAutoFit/>
          </a:bodyPr>
          <a:lstStyle/>
          <a:p>
            <a:pPr marL="171450" indent="-171450">
              <a:buFont typeface="Arial" panose="020B0604020202020204" pitchFamily="34" charset="0"/>
              <a:buChar char="•"/>
            </a:pPr>
            <a:r>
              <a:rPr lang="en-US" sz="1400" b="1" dirty="0">
                <a:solidFill>
                  <a:srgbClr val="0000FF"/>
                </a:solidFill>
              </a:rPr>
              <a:t>Excellent hadron identification over a wide momentum and rapidity range, from 200 MeV/c to 10 GeV/c in the barrel region and up to 50 GeV/c in the forward </a:t>
            </a:r>
            <a:r>
              <a:rPr lang="en-US" sz="1400" dirty="0"/>
              <a:t>region, with full 2</a:t>
            </a:r>
            <a:r>
              <a:rPr lang="el-GR" sz="1400" dirty="0"/>
              <a:t>π</a:t>
            </a:r>
            <a:r>
              <a:rPr lang="en-US" sz="1400" dirty="0"/>
              <a:t> acceptance </a:t>
            </a:r>
            <a:r>
              <a:rPr lang="en-US" sz="1400" dirty="0">
                <a:sym typeface="Wingdings" panose="05000000000000000000" pitchFamily="2" charset="2"/>
              </a:rPr>
              <a:t> t</a:t>
            </a:r>
            <a:r>
              <a:rPr lang="en-US" sz="1400" dirty="0"/>
              <a:t>he PID system includes </a:t>
            </a:r>
            <a:r>
              <a:rPr lang="en-US" sz="1400" b="1" dirty="0">
                <a:solidFill>
                  <a:srgbClr val="00CC00"/>
                </a:solidFill>
              </a:rPr>
              <a:t>Cherenkov devices: </a:t>
            </a:r>
          </a:p>
          <a:p>
            <a:pPr marL="171450" indent="-171450">
              <a:buFont typeface="Wingdings" panose="05000000000000000000" pitchFamily="2" charset="2"/>
              <a:buChar char="Ø"/>
            </a:pPr>
            <a:r>
              <a:rPr lang="en-US" sz="1400" b="1" dirty="0">
                <a:solidFill>
                  <a:srgbClr val="00CC00"/>
                </a:solidFill>
              </a:rPr>
              <a:t>dual radiator (aerogel and gas) RICH </a:t>
            </a:r>
            <a:r>
              <a:rPr lang="en-US" sz="1400" dirty="0"/>
              <a:t>in the forward endcap</a:t>
            </a:r>
          </a:p>
          <a:p>
            <a:pPr marL="171450" indent="-171450">
              <a:buFont typeface="Wingdings" panose="05000000000000000000" pitchFamily="2" charset="2"/>
              <a:buChar char="Ø"/>
            </a:pPr>
            <a:r>
              <a:rPr lang="en-US" sz="1400" b="1" dirty="0">
                <a:solidFill>
                  <a:srgbClr val="00CC00"/>
                </a:solidFill>
              </a:rPr>
              <a:t>high performance DIRC </a:t>
            </a:r>
            <a:r>
              <a:rPr lang="en-US" sz="1400" dirty="0"/>
              <a:t>in the barrel</a:t>
            </a:r>
          </a:p>
          <a:p>
            <a:pPr marL="171450" indent="-171450">
              <a:buFont typeface="Wingdings" panose="05000000000000000000" pitchFamily="2" charset="2"/>
              <a:buChar char="Ø"/>
            </a:pPr>
            <a:r>
              <a:rPr lang="en-US" sz="1400" b="1" dirty="0">
                <a:solidFill>
                  <a:srgbClr val="00CC00"/>
                </a:solidFill>
              </a:rPr>
              <a:t>aerogel RICH in the backward </a:t>
            </a:r>
            <a:r>
              <a:rPr lang="en-US" sz="1400" dirty="0"/>
              <a:t>endcap</a:t>
            </a:r>
          </a:p>
          <a:p>
            <a:pPr marL="171450" indent="-171450">
              <a:buFont typeface="Wingdings" panose="05000000000000000000" pitchFamily="2" charset="2"/>
              <a:buChar char="Ø"/>
            </a:pPr>
            <a:r>
              <a:rPr lang="en-US" sz="1400" dirty="0"/>
              <a:t>Low-momentum particle PID is provided by a </a:t>
            </a:r>
            <a:r>
              <a:rPr lang="en-US" sz="1400" b="1" dirty="0">
                <a:solidFill>
                  <a:srgbClr val="00CC00"/>
                </a:solidFill>
              </a:rPr>
              <a:t>time-of-flight system based on AC-LGAD sensors</a:t>
            </a:r>
            <a:r>
              <a:rPr lang="en-US" sz="1400" dirty="0"/>
              <a:t>.</a:t>
            </a:r>
          </a:p>
          <a:p>
            <a:endParaRPr lang="en-US" sz="1400" dirty="0"/>
          </a:p>
          <a:p>
            <a:pPr marL="171450" indent="-171450">
              <a:buFont typeface="Arial" panose="020B0604020202020204" pitchFamily="34" charset="0"/>
              <a:buChar char="•"/>
            </a:pPr>
            <a:r>
              <a:rPr lang="en-US" sz="1400" b="1" dirty="0">
                <a:solidFill>
                  <a:srgbClr val="0000FF"/>
                </a:solidFill>
              </a:rPr>
              <a:t>Complete hermiticity of the setup </a:t>
            </a:r>
            <a:r>
              <a:rPr lang="en-US" sz="1400" dirty="0"/>
              <a:t>: Roman pots, large-acceptance zero-degree calorimetry</a:t>
            </a:r>
          </a:p>
          <a:p>
            <a:endParaRPr lang="en-US" sz="1400" dirty="0"/>
          </a:p>
          <a:p>
            <a:pPr marL="171450" indent="-171450">
              <a:buFont typeface="Arial" panose="020B0604020202020204" pitchFamily="34" charset="0"/>
              <a:buChar char="•"/>
            </a:pPr>
            <a:r>
              <a:rPr lang="en-US" sz="1400" b="1" dirty="0">
                <a:solidFill>
                  <a:srgbClr val="0000FF"/>
                </a:solidFill>
              </a:rPr>
              <a:t>Precise measurement of luminosity</a:t>
            </a:r>
          </a:p>
        </p:txBody>
      </p:sp>
      <p:sp>
        <p:nvSpPr>
          <p:cNvPr id="6" name="Rectangle 5">
            <a:extLst>
              <a:ext uri="{FF2B5EF4-FFF2-40B4-BE49-F238E27FC236}">
                <a16:creationId xmlns:a16="http://schemas.microsoft.com/office/drawing/2014/main" id="{722ABDD0-9A9B-4705-B929-75CAAE3481A1}"/>
              </a:ext>
            </a:extLst>
          </p:cNvPr>
          <p:cNvSpPr/>
          <p:nvPr/>
        </p:nvSpPr>
        <p:spPr>
          <a:xfrm>
            <a:off x="136024" y="1919073"/>
            <a:ext cx="11811000" cy="2492990"/>
          </a:xfrm>
          <a:prstGeom prst="rect">
            <a:avLst/>
          </a:prstGeom>
        </p:spPr>
        <p:txBody>
          <a:bodyPr wrap="square">
            <a:spAutoFit/>
          </a:bodyPr>
          <a:lstStyle/>
          <a:p>
            <a:pPr algn="just"/>
            <a:r>
              <a:rPr lang="en-US" sz="1600" b="1" dirty="0">
                <a:solidFill>
                  <a:srgbClr val="0000FF"/>
                </a:solidFill>
              </a:rPr>
              <a:t>Detectors requirements</a:t>
            </a:r>
            <a:r>
              <a:rPr lang="en-US" sz="1400" dirty="0">
                <a:solidFill>
                  <a:srgbClr val="0000FF"/>
                </a:solidFill>
              </a:rPr>
              <a:t> :</a:t>
            </a:r>
          </a:p>
          <a:p>
            <a:pPr algn="just"/>
            <a:endParaRPr lang="en-US" sz="1400" dirty="0"/>
          </a:p>
          <a:p>
            <a:pPr marL="171450" indent="-171450" algn="just">
              <a:buFont typeface="Wingdings" panose="05000000000000000000" pitchFamily="2" charset="2"/>
              <a:buChar char="§"/>
            </a:pPr>
            <a:r>
              <a:rPr lang="en-US" sz="1400" b="1" dirty="0">
                <a:solidFill>
                  <a:srgbClr val="0000FF"/>
                </a:solidFill>
              </a:rPr>
              <a:t>Precise measurement of the scattered electron angle and energy</a:t>
            </a:r>
            <a:r>
              <a:rPr lang="en-US" sz="1400" b="1" dirty="0"/>
              <a:t> </a:t>
            </a:r>
            <a:r>
              <a:rPr lang="en-US" sz="1400" dirty="0">
                <a:sym typeface="Wingdings" panose="05000000000000000000" pitchFamily="2" charset="2"/>
              </a:rPr>
              <a:t> </a:t>
            </a:r>
            <a:r>
              <a:rPr lang="en-US" sz="1400" dirty="0"/>
              <a:t>precision tracking using a high-resolution electromagnetic calorimeter system and minimization of the material budget of the tracking system in front of the calorimeter. </a:t>
            </a:r>
          </a:p>
          <a:p>
            <a:pPr algn="just"/>
            <a:endParaRPr lang="en-US" sz="1400" dirty="0"/>
          </a:p>
          <a:p>
            <a:pPr marL="171450" indent="-171450" algn="just">
              <a:buFont typeface="Wingdings" panose="05000000000000000000" pitchFamily="2" charset="2"/>
              <a:buChar char="Ø"/>
            </a:pPr>
            <a:r>
              <a:rPr lang="en-US" sz="1400" dirty="0"/>
              <a:t>Tracking system is based on vertexing and tracking layers using low-mass, low-power consumption </a:t>
            </a:r>
            <a:r>
              <a:rPr lang="en-US" sz="1400" b="1" dirty="0">
                <a:solidFill>
                  <a:srgbClr val="00CC00"/>
                </a:solidFill>
              </a:rPr>
              <a:t>MAPS in 65 nm technology</a:t>
            </a:r>
            <a:r>
              <a:rPr lang="en-US" sz="1400" dirty="0">
                <a:solidFill>
                  <a:srgbClr val="00CC00"/>
                </a:solidFill>
              </a:rPr>
              <a:t>, </a:t>
            </a:r>
            <a:r>
              <a:rPr lang="en-US" sz="1400" dirty="0"/>
              <a:t>complemented by </a:t>
            </a:r>
            <a:r>
              <a:rPr lang="en-US" sz="1400" b="1" dirty="0">
                <a:solidFill>
                  <a:srgbClr val="00CC00"/>
                </a:solidFill>
              </a:rPr>
              <a:t>large area MPGDs</a:t>
            </a:r>
            <a:r>
              <a:rPr lang="en-US" sz="1400" dirty="0"/>
              <a:t>.</a:t>
            </a:r>
          </a:p>
          <a:p>
            <a:pPr marL="171450" indent="-171450" algn="just">
              <a:buFont typeface="Wingdings" panose="05000000000000000000" pitchFamily="2" charset="2"/>
              <a:buChar char="Ø"/>
            </a:pPr>
            <a:endParaRPr lang="en-US" sz="1400" dirty="0"/>
          </a:p>
          <a:p>
            <a:pPr marL="171450" indent="-171450" algn="just">
              <a:buFont typeface="Wingdings" panose="05000000000000000000" pitchFamily="2" charset="2"/>
              <a:buChar char="Ø"/>
            </a:pPr>
            <a:r>
              <a:rPr lang="en-US" sz="1400" dirty="0"/>
              <a:t> Electromagnetic calorimetry with finest resolution is provided in the backward endcap by </a:t>
            </a:r>
            <a:r>
              <a:rPr lang="en-US" sz="1400" b="1" dirty="0">
                <a:solidFill>
                  <a:srgbClr val="00CC00"/>
                </a:solidFill>
              </a:rPr>
              <a:t>lead tungstate crystals</a:t>
            </a:r>
            <a:r>
              <a:rPr lang="en-US" sz="1400" dirty="0"/>
              <a:t>, while sampling calorimetry with </a:t>
            </a:r>
            <a:r>
              <a:rPr lang="en-US" sz="1400" b="1" dirty="0">
                <a:solidFill>
                  <a:srgbClr val="00CC00"/>
                </a:solidFill>
              </a:rPr>
              <a:t>scintillating fibers and tungsten powder </a:t>
            </a:r>
            <a:r>
              <a:rPr lang="en-US" sz="1400" dirty="0"/>
              <a:t>is adopted in the forward endcap. </a:t>
            </a:r>
            <a:r>
              <a:rPr lang="en-US" sz="1400" b="1" dirty="0">
                <a:solidFill>
                  <a:srgbClr val="00CC00"/>
                </a:solidFill>
              </a:rPr>
              <a:t>Scintillating glass blocks</a:t>
            </a:r>
            <a:r>
              <a:rPr lang="en-US" sz="1400" dirty="0">
                <a:solidFill>
                  <a:srgbClr val="00CC00"/>
                </a:solidFill>
              </a:rPr>
              <a:t> </a:t>
            </a:r>
            <a:r>
              <a:rPr lang="en-US" sz="1400" dirty="0"/>
              <a:t>with projective geometry form the barrel calorimeter, where a hybrid calorimeter with imaging layers followed by a sampling section is being considered as a potential alternative.</a:t>
            </a:r>
            <a:endParaRPr lang="fr-FR" sz="1400" dirty="0"/>
          </a:p>
        </p:txBody>
      </p:sp>
      <p:sp>
        <p:nvSpPr>
          <p:cNvPr id="7" name="Rectangle 6">
            <a:extLst>
              <a:ext uri="{FF2B5EF4-FFF2-40B4-BE49-F238E27FC236}">
                <a16:creationId xmlns:a16="http://schemas.microsoft.com/office/drawing/2014/main" id="{3D64968E-5F39-4B2C-97CD-BF8222A40113}"/>
              </a:ext>
            </a:extLst>
          </p:cNvPr>
          <p:cNvSpPr/>
          <p:nvPr/>
        </p:nvSpPr>
        <p:spPr>
          <a:xfrm>
            <a:off x="136024" y="701276"/>
            <a:ext cx="11943386" cy="523220"/>
          </a:xfrm>
          <a:prstGeom prst="rect">
            <a:avLst/>
          </a:prstGeom>
        </p:spPr>
        <p:txBody>
          <a:bodyPr wrap="square">
            <a:spAutoFit/>
          </a:bodyPr>
          <a:lstStyle/>
          <a:p>
            <a:r>
              <a:rPr lang="en-US" sz="1400" dirty="0"/>
              <a:t>The EIC will allow for the exploration of new landscapes in QCD, permitting the “tomography”, or high-resolution multidimensional mapping of the quark and gluon components inside of nucleons and nuclei.</a:t>
            </a:r>
            <a:endParaRPr lang="fr-FR" sz="1400" dirty="0"/>
          </a:p>
        </p:txBody>
      </p:sp>
    </p:spTree>
    <p:extLst>
      <p:ext uri="{BB962C8B-B14F-4D97-AF65-F5344CB8AC3E}">
        <p14:creationId xmlns:p14="http://schemas.microsoft.com/office/powerpoint/2010/main" val="13819430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0AD7C3-56F4-4114-B503-D1DB079734F1}"/>
              </a:ext>
            </a:extLst>
          </p:cNvPr>
          <p:cNvSpPr/>
          <p:nvPr/>
        </p:nvSpPr>
        <p:spPr>
          <a:xfrm>
            <a:off x="532421" y="1506022"/>
            <a:ext cx="5210465" cy="646331"/>
          </a:xfrm>
          <a:prstGeom prst="rect">
            <a:avLst/>
          </a:prstGeom>
        </p:spPr>
        <p:txBody>
          <a:bodyPr wrap="none">
            <a:spAutoFit/>
          </a:bodyPr>
          <a:lstStyle/>
          <a:p>
            <a:r>
              <a:rPr lang="en-US" dirty="0"/>
              <a:t>R&amp;D on detectors/techniques for the high-energy NP:</a:t>
            </a:r>
          </a:p>
          <a:p>
            <a:r>
              <a:rPr lang="en-US" dirty="0"/>
              <a:t>5/33</a:t>
            </a:r>
            <a:endParaRPr lang="fr-FR" dirty="0"/>
          </a:p>
        </p:txBody>
      </p:sp>
      <p:pic>
        <p:nvPicPr>
          <p:cNvPr id="5" name="Image 4">
            <a:extLst>
              <a:ext uri="{FF2B5EF4-FFF2-40B4-BE49-F238E27FC236}">
                <a16:creationId xmlns:a16="http://schemas.microsoft.com/office/drawing/2014/main" id="{12904E29-03FE-4E08-961A-0339C879B693}"/>
              </a:ext>
            </a:extLst>
          </p:cNvPr>
          <p:cNvPicPr>
            <a:picLocks noChangeAspect="1"/>
          </p:cNvPicPr>
          <p:nvPr/>
        </p:nvPicPr>
        <p:blipFill>
          <a:blip r:embed="rId2"/>
          <a:stretch>
            <a:fillRect/>
          </a:stretch>
        </p:blipFill>
        <p:spPr>
          <a:xfrm>
            <a:off x="6201945" y="1319119"/>
            <a:ext cx="5829920" cy="5087800"/>
          </a:xfrm>
          <a:prstGeom prst="rect">
            <a:avLst/>
          </a:prstGeom>
        </p:spPr>
      </p:pic>
      <p:sp>
        <p:nvSpPr>
          <p:cNvPr id="6" name="ZoneTexte 5">
            <a:extLst>
              <a:ext uri="{FF2B5EF4-FFF2-40B4-BE49-F238E27FC236}">
                <a16:creationId xmlns:a16="http://schemas.microsoft.com/office/drawing/2014/main" id="{452D88B5-52B1-4781-AAD4-CDA4378F9F2C}"/>
              </a:ext>
            </a:extLst>
          </p:cNvPr>
          <p:cNvSpPr txBox="1"/>
          <p:nvPr/>
        </p:nvSpPr>
        <p:spPr>
          <a:xfrm>
            <a:off x="10318322" y="6406919"/>
            <a:ext cx="1437894" cy="307777"/>
          </a:xfrm>
          <a:prstGeom prst="rect">
            <a:avLst/>
          </a:prstGeom>
          <a:noFill/>
        </p:spPr>
        <p:txBody>
          <a:bodyPr wrap="none" rtlCol="0">
            <a:spAutoFit/>
          </a:bodyPr>
          <a:lstStyle/>
          <a:p>
            <a:r>
              <a:rPr lang="fr-FR" sz="1400" i="1" dirty="0"/>
              <a:t>V. Puill, 31/05/23</a:t>
            </a:r>
          </a:p>
        </p:txBody>
      </p:sp>
      <p:sp>
        <p:nvSpPr>
          <p:cNvPr id="7" name="Title 1">
            <a:extLst>
              <a:ext uri="{FF2B5EF4-FFF2-40B4-BE49-F238E27FC236}">
                <a16:creationId xmlns:a16="http://schemas.microsoft.com/office/drawing/2014/main" id="{C068561A-1E97-E9D8-B7EC-6FACB2D22102}"/>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DE" dirty="0"/>
              <a:t>Detailed analysis Part IV</a:t>
            </a:r>
          </a:p>
        </p:txBody>
      </p:sp>
      <p:cxnSp>
        <p:nvCxnSpPr>
          <p:cNvPr id="9" name="Straight Arrow Connector 8">
            <a:extLst>
              <a:ext uri="{FF2B5EF4-FFF2-40B4-BE49-F238E27FC236}">
                <a16:creationId xmlns:a16="http://schemas.microsoft.com/office/drawing/2014/main" id="{4E30BC47-A024-A804-9161-F75AB8BDF89F}"/>
              </a:ext>
            </a:extLst>
          </p:cNvPr>
          <p:cNvCxnSpPr/>
          <p:nvPr/>
        </p:nvCxnSpPr>
        <p:spPr>
          <a:xfrm flipV="1">
            <a:off x="4863402" y="6189785"/>
            <a:ext cx="1155561" cy="3710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1D1355C-B6D4-631B-3920-740FD3F97198}"/>
              </a:ext>
            </a:extLst>
          </p:cNvPr>
          <p:cNvSpPr txBox="1"/>
          <p:nvPr/>
        </p:nvSpPr>
        <p:spPr>
          <a:xfrm>
            <a:off x="3202482" y="6406919"/>
            <a:ext cx="1699568" cy="307777"/>
          </a:xfrm>
          <a:prstGeom prst="rect">
            <a:avLst/>
          </a:prstGeom>
          <a:noFill/>
        </p:spPr>
        <p:txBody>
          <a:bodyPr wrap="none" rtlCol="0">
            <a:spAutoFit/>
          </a:bodyPr>
          <a:lstStyle/>
          <a:p>
            <a:r>
              <a:rPr lang="en-GB" sz="1400" dirty="0"/>
              <a:t>Q</a:t>
            </a:r>
            <a:r>
              <a:rPr lang="en-DE" sz="1400" dirty="0"/>
              <a:t>uantum computing</a:t>
            </a:r>
          </a:p>
        </p:txBody>
      </p:sp>
    </p:spTree>
    <p:extLst>
      <p:ext uri="{BB962C8B-B14F-4D97-AF65-F5344CB8AC3E}">
        <p14:creationId xmlns:p14="http://schemas.microsoft.com/office/powerpoint/2010/main" val="1103537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A6D20-A849-1DAF-D74E-A3F22934D26F}"/>
              </a:ext>
            </a:extLst>
          </p:cNvPr>
          <p:cNvSpPr>
            <a:spLocks noGrp="1"/>
          </p:cNvSpPr>
          <p:nvPr>
            <p:ph type="title"/>
          </p:nvPr>
        </p:nvSpPr>
        <p:spPr/>
        <p:txBody>
          <a:bodyPr/>
          <a:lstStyle/>
          <a:p>
            <a:r>
              <a:rPr lang="en-DE" dirty="0"/>
              <a:t>Preliminary check</a:t>
            </a:r>
          </a:p>
        </p:txBody>
      </p:sp>
      <p:sp>
        <p:nvSpPr>
          <p:cNvPr id="6" name="TextBox 5">
            <a:extLst>
              <a:ext uri="{FF2B5EF4-FFF2-40B4-BE49-F238E27FC236}">
                <a16:creationId xmlns:a16="http://schemas.microsoft.com/office/drawing/2014/main" id="{3E176DB3-55E7-C5A7-7D8A-B96FA81A8811}"/>
              </a:ext>
            </a:extLst>
          </p:cNvPr>
          <p:cNvSpPr txBox="1"/>
          <p:nvPr/>
        </p:nvSpPr>
        <p:spPr>
          <a:xfrm>
            <a:off x="4307394" y="6488668"/>
            <a:ext cx="3184974" cy="369332"/>
          </a:xfrm>
          <a:prstGeom prst="rect">
            <a:avLst/>
          </a:prstGeom>
          <a:noFill/>
        </p:spPr>
        <p:txBody>
          <a:bodyPr wrap="none" rtlCol="0">
            <a:spAutoFit/>
          </a:bodyPr>
          <a:lstStyle/>
          <a:p>
            <a:r>
              <a:rPr lang="en-DE" dirty="0"/>
              <a:t>13/32 discusses high-energy NP.</a:t>
            </a:r>
          </a:p>
        </p:txBody>
      </p:sp>
      <p:pic>
        <p:nvPicPr>
          <p:cNvPr id="3" name="Picture 2">
            <a:extLst>
              <a:ext uri="{FF2B5EF4-FFF2-40B4-BE49-F238E27FC236}">
                <a16:creationId xmlns:a16="http://schemas.microsoft.com/office/drawing/2014/main" id="{8C1B0C93-FE02-10E2-54C0-066BE3EAF709}"/>
              </a:ext>
            </a:extLst>
          </p:cNvPr>
          <p:cNvPicPr>
            <a:picLocks noChangeAspect="1"/>
          </p:cNvPicPr>
          <p:nvPr/>
        </p:nvPicPr>
        <p:blipFill>
          <a:blip r:embed="rId2"/>
          <a:stretch>
            <a:fillRect/>
          </a:stretch>
        </p:blipFill>
        <p:spPr>
          <a:xfrm>
            <a:off x="2013681" y="1381248"/>
            <a:ext cx="7772400" cy="4979758"/>
          </a:xfrm>
          <a:prstGeom prst="rect">
            <a:avLst/>
          </a:prstGeom>
          <a:ln>
            <a:solidFill>
              <a:schemeClr val="tx1"/>
            </a:solidFill>
          </a:ln>
        </p:spPr>
      </p:pic>
    </p:spTree>
    <p:extLst>
      <p:ext uri="{BB962C8B-B14F-4D97-AF65-F5344CB8AC3E}">
        <p14:creationId xmlns:p14="http://schemas.microsoft.com/office/powerpoint/2010/main" val="30815484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29F14-7363-EF73-7395-A64E2B13B174}"/>
              </a:ext>
            </a:extLst>
          </p:cNvPr>
          <p:cNvSpPr>
            <a:spLocks noGrp="1"/>
          </p:cNvSpPr>
          <p:nvPr>
            <p:ph type="title"/>
          </p:nvPr>
        </p:nvSpPr>
        <p:spPr/>
        <p:txBody>
          <a:bodyPr/>
          <a:lstStyle/>
          <a:p>
            <a:r>
              <a:rPr lang="en-DE" dirty="0"/>
              <a:t>Part V</a:t>
            </a:r>
          </a:p>
        </p:txBody>
      </p:sp>
      <p:sp>
        <p:nvSpPr>
          <p:cNvPr id="3" name="Content Placeholder 2">
            <a:extLst>
              <a:ext uri="{FF2B5EF4-FFF2-40B4-BE49-F238E27FC236}">
                <a16:creationId xmlns:a16="http://schemas.microsoft.com/office/drawing/2014/main" id="{9ABD5D00-4922-5EB6-0C9D-E6F2A14CC297}"/>
              </a:ext>
            </a:extLst>
          </p:cNvPr>
          <p:cNvSpPr>
            <a:spLocks noGrp="1"/>
          </p:cNvSpPr>
          <p:nvPr>
            <p:ph idx="1"/>
          </p:nvPr>
        </p:nvSpPr>
        <p:spPr/>
        <p:txBody>
          <a:bodyPr/>
          <a:lstStyle/>
          <a:p>
            <a:endParaRPr lang="en-DE"/>
          </a:p>
        </p:txBody>
      </p:sp>
    </p:spTree>
    <p:extLst>
      <p:ext uri="{BB962C8B-B14F-4D97-AF65-F5344CB8AC3E}">
        <p14:creationId xmlns:p14="http://schemas.microsoft.com/office/powerpoint/2010/main" val="7161804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068561A-1E97-E9D8-B7EC-6FACB2D22102}"/>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DE" dirty="0"/>
              <a:t>Detailed analysis Part V</a:t>
            </a:r>
          </a:p>
        </p:txBody>
      </p:sp>
      <p:pic>
        <p:nvPicPr>
          <p:cNvPr id="2" name="Picture 1">
            <a:extLst>
              <a:ext uri="{FF2B5EF4-FFF2-40B4-BE49-F238E27FC236}">
                <a16:creationId xmlns:a16="http://schemas.microsoft.com/office/drawing/2014/main" id="{BA6ADBDC-0787-2903-4A41-8EF53ACB5D98}"/>
              </a:ext>
            </a:extLst>
          </p:cNvPr>
          <p:cNvPicPr>
            <a:picLocks noChangeAspect="1"/>
          </p:cNvPicPr>
          <p:nvPr/>
        </p:nvPicPr>
        <p:blipFill>
          <a:blip r:embed="rId2"/>
          <a:stretch>
            <a:fillRect/>
          </a:stretch>
        </p:blipFill>
        <p:spPr>
          <a:xfrm>
            <a:off x="406215" y="1369897"/>
            <a:ext cx="11379570" cy="3696176"/>
          </a:xfrm>
          <a:prstGeom prst="rect">
            <a:avLst/>
          </a:prstGeom>
          <a:ln>
            <a:solidFill>
              <a:schemeClr val="tx1"/>
            </a:solidFill>
          </a:ln>
        </p:spPr>
      </p:pic>
      <p:sp>
        <p:nvSpPr>
          <p:cNvPr id="3" name="TextBox 2">
            <a:extLst>
              <a:ext uri="{FF2B5EF4-FFF2-40B4-BE49-F238E27FC236}">
                <a16:creationId xmlns:a16="http://schemas.microsoft.com/office/drawing/2014/main" id="{E6731075-0A02-13C6-118D-D6F8CF7BC6E5}"/>
              </a:ext>
            </a:extLst>
          </p:cNvPr>
          <p:cNvSpPr txBox="1"/>
          <p:nvPr/>
        </p:nvSpPr>
        <p:spPr>
          <a:xfrm>
            <a:off x="2180492" y="5888334"/>
            <a:ext cx="508473" cy="369332"/>
          </a:xfrm>
          <a:prstGeom prst="rect">
            <a:avLst/>
          </a:prstGeom>
          <a:noFill/>
        </p:spPr>
        <p:txBody>
          <a:bodyPr wrap="none" rtlCol="0">
            <a:spAutoFit/>
          </a:bodyPr>
          <a:lstStyle/>
          <a:p>
            <a:r>
              <a:rPr lang="en-DE" dirty="0"/>
              <a:t>3/9</a:t>
            </a:r>
          </a:p>
        </p:txBody>
      </p:sp>
    </p:spTree>
    <p:extLst>
      <p:ext uri="{BB962C8B-B14F-4D97-AF65-F5344CB8AC3E}">
        <p14:creationId xmlns:p14="http://schemas.microsoft.com/office/powerpoint/2010/main" val="15721881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7344C-9799-0404-9A79-F2F831F82E64}"/>
              </a:ext>
            </a:extLst>
          </p:cNvPr>
          <p:cNvSpPr>
            <a:spLocks noGrp="1"/>
          </p:cNvSpPr>
          <p:nvPr>
            <p:ph type="title"/>
          </p:nvPr>
        </p:nvSpPr>
        <p:spPr/>
        <p:txBody>
          <a:bodyPr/>
          <a:lstStyle/>
          <a:p>
            <a:r>
              <a:rPr lang="en-DE" dirty="0"/>
              <a:t>F</a:t>
            </a:r>
            <a:r>
              <a:rPr lang="en-GB" dirty="0" err="1"/>
              <a:t>i</a:t>
            </a:r>
            <a:r>
              <a:rPr lang="en-DE" dirty="0"/>
              <a:t>nal numbers</a:t>
            </a:r>
          </a:p>
        </p:txBody>
      </p:sp>
      <p:sp>
        <p:nvSpPr>
          <p:cNvPr id="3" name="Content Placeholder 2">
            <a:extLst>
              <a:ext uri="{FF2B5EF4-FFF2-40B4-BE49-F238E27FC236}">
                <a16:creationId xmlns:a16="http://schemas.microsoft.com/office/drawing/2014/main" id="{60A12EA3-B530-E69D-2AF7-3E00265A90FF}"/>
              </a:ext>
            </a:extLst>
          </p:cNvPr>
          <p:cNvSpPr>
            <a:spLocks noGrp="1"/>
          </p:cNvSpPr>
          <p:nvPr>
            <p:ph idx="1"/>
          </p:nvPr>
        </p:nvSpPr>
        <p:spPr/>
        <p:txBody>
          <a:bodyPr/>
          <a:lstStyle/>
          <a:p>
            <a:pPr>
              <a:lnSpc>
                <a:spcPct val="150000"/>
              </a:lnSpc>
            </a:pPr>
            <a:r>
              <a:rPr lang="en-DE" dirty="0"/>
              <a:t>32/133 related to HE NP</a:t>
            </a:r>
          </a:p>
          <a:p>
            <a:pPr lvl="1">
              <a:lnSpc>
                <a:spcPct val="150000"/>
              </a:lnSpc>
            </a:pPr>
            <a:r>
              <a:rPr lang="en-DE" dirty="0"/>
              <a:t>Not all related to Hardware and R&amp;D</a:t>
            </a:r>
          </a:p>
          <a:p>
            <a:pPr lvl="1">
              <a:lnSpc>
                <a:spcPct val="150000"/>
              </a:lnSpc>
            </a:pPr>
            <a:r>
              <a:rPr lang="en-GB" dirty="0"/>
              <a:t>S</a:t>
            </a:r>
            <a:r>
              <a:rPr lang="en-DE" dirty="0"/>
              <a:t>haring between chapters 4/5 may be needed as a next step</a:t>
            </a:r>
          </a:p>
          <a:p>
            <a:pPr lvl="1">
              <a:lnSpc>
                <a:spcPct val="150000"/>
              </a:lnSpc>
            </a:pPr>
            <a:r>
              <a:rPr lang="en-DE" dirty="0"/>
              <a:t>Focus on future developments</a:t>
            </a:r>
          </a:p>
        </p:txBody>
      </p:sp>
    </p:spTree>
    <p:extLst>
      <p:ext uri="{BB962C8B-B14F-4D97-AF65-F5344CB8AC3E}">
        <p14:creationId xmlns:p14="http://schemas.microsoft.com/office/powerpoint/2010/main" val="467998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ECDC2-0E70-0F95-52B9-E66292B727AF}"/>
              </a:ext>
            </a:extLst>
          </p:cNvPr>
          <p:cNvSpPr>
            <a:spLocks noGrp="1"/>
          </p:cNvSpPr>
          <p:nvPr>
            <p:ph type="title"/>
          </p:nvPr>
        </p:nvSpPr>
        <p:spPr/>
        <p:txBody>
          <a:bodyPr/>
          <a:lstStyle/>
          <a:p>
            <a:r>
              <a:rPr lang="en-GB" dirty="0"/>
              <a:t>Detailed analysis</a:t>
            </a:r>
            <a:endParaRPr lang="en-DE" dirty="0"/>
          </a:p>
        </p:txBody>
      </p:sp>
      <p:sp>
        <p:nvSpPr>
          <p:cNvPr id="3" name="Content Placeholder 2">
            <a:extLst>
              <a:ext uri="{FF2B5EF4-FFF2-40B4-BE49-F238E27FC236}">
                <a16:creationId xmlns:a16="http://schemas.microsoft.com/office/drawing/2014/main" id="{2B4534C9-6E3E-AF1E-BEA8-2D69876FA1C0}"/>
              </a:ext>
            </a:extLst>
          </p:cNvPr>
          <p:cNvSpPr>
            <a:spLocks noGrp="1"/>
          </p:cNvSpPr>
          <p:nvPr>
            <p:ph idx="1"/>
          </p:nvPr>
        </p:nvSpPr>
        <p:spPr/>
        <p:txBody>
          <a:bodyPr>
            <a:normAutofit/>
          </a:bodyPr>
          <a:lstStyle/>
          <a:p>
            <a:pPr marL="0" indent="0">
              <a:lnSpc>
                <a:spcPct val="150000"/>
              </a:lnSpc>
              <a:buNone/>
            </a:pPr>
            <a:r>
              <a:rPr lang="en-GB" sz="1600" b="1" dirty="0">
                <a:effectLst/>
                <a:latin typeface="Arial" panose="020B0604020202020204" pitchFamily="34" charset="0"/>
                <a:cs typeface="Arial" panose="020B0604020202020204" pitchFamily="34" charset="0"/>
              </a:rPr>
              <a:t>The Biophysics Collaboration for research at high-energy accelerator facilities </a:t>
            </a:r>
          </a:p>
          <a:p>
            <a:pPr>
              <a:lnSpc>
                <a:spcPct val="150000"/>
              </a:lnSpc>
            </a:pPr>
            <a:r>
              <a:rPr lang="en-GB" sz="1200" dirty="0">
                <a:effectLst/>
                <a:latin typeface="Arial" panose="020B0604020202020204" pitchFamily="34" charset="0"/>
                <a:cs typeface="Arial" panose="020B0604020202020204" pitchFamily="34" charset="0"/>
              </a:rPr>
              <a:t>The production of very high energy (~10 GeV/n) heavy ions is very important for </a:t>
            </a:r>
          </a:p>
          <a:p>
            <a:pPr lvl="1">
              <a:lnSpc>
                <a:spcPct val="150000"/>
              </a:lnSpc>
            </a:pPr>
            <a:r>
              <a:rPr lang="en-GB" sz="1100" dirty="0">
                <a:effectLst/>
                <a:latin typeface="Arial" panose="020B0604020202020204" pitchFamily="34" charset="0"/>
                <a:cs typeface="Arial" panose="020B0604020202020204" pitchFamily="34" charset="0"/>
              </a:rPr>
              <a:t>studies in space radiation protection (biology and microelectronics), </a:t>
            </a:r>
          </a:p>
          <a:p>
            <a:pPr lvl="1">
              <a:lnSpc>
                <a:spcPct val="150000"/>
              </a:lnSpc>
            </a:pPr>
            <a:r>
              <a:rPr lang="en-GB" sz="1100" dirty="0">
                <a:effectLst/>
                <a:latin typeface="Arial" panose="020B0604020202020204" pitchFamily="34" charset="0"/>
                <a:cs typeface="Arial" panose="020B0604020202020204" pitchFamily="34" charset="0"/>
              </a:rPr>
              <a:t>particle radiography and </a:t>
            </a:r>
            <a:r>
              <a:rPr lang="en-GB" sz="1100" dirty="0" err="1">
                <a:effectLst/>
                <a:latin typeface="Arial" panose="020B0604020202020204" pitchFamily="34" charset="0"/>
                <a:cs typeface="Arial" panose="020B0604020202020204" pitchFamily="34" charset="0"/>
              </a:rPr>
              <a:t>theranostics</a:t>
            </a:r>
            <a:r>
              <a:rPr lang="en-GB" sz="1100" dirty="0">
                <a:effectLst/>
                <a:latin typeface="Arial" panose="020B0604020202020204" pitchFamily="34" charset="0"/>
                <a:cs typeface="Arial" panose="020B0604020202020204" pitchFamily="34" charset="0"/>
              </a:rPr>
              <a:t>, </a:t>
            </a:r>
          </a:p>
          <a:p>
            <a:pPr lvl="1">
              <a:lnSpc>
                <a:spcPct val="150000"/>
              </a:lnSpc>
            </a:pPr>
            <a:r>
              <a:rPr lang="en-GB" sz="1100" dirty="0">
                <a:effectLst/>
                <a:latin typeface="Arial" panose="020B0604020202020204" pitchFamily="34" charset="0"/>
                <a:cs typeface="Arial" panose="020B0604020202020204" pitchFamily="34" charset="0"/>
              </a:rPr>
              <a:t>particle therapy, and for the production of new radioisotopes (high-energy radioactive ion beams and ultra-high dose rates)</a:t>
            </a:r>
          </a:p>
          <a:p>
            <a:pPr lvl="1">
              <a:lnSpc>
                <a:spcPct val="150000"/>
              </a:lnSpc>
            </a:pPr>
            <a:r>
              <a:rPr lang="en-GB" sz="1100" dirty="0">
                <a:effectLst/>
                <a:latin typeface="Arial" panose="020B0604020202020204" pitchFamily="34" charset="0"/>
                <a:cs typeface="Arial" panose="020B0604020202020204" pitchFamily="34" charset="0"/>
              </a:rPr>
              <a:t>measuring the biological effectiveness of the ions and to measure shielding effectiveness against cosmic rays. </a:t>
            </a:r>
          </a:p>
          <a:p>
            <a:pPr lvl="1">
              <a:lnSpc>
                <a:spcPct val="150000"/>
              </a:lnSpc>
            </a:pPr>
            <a:r>
              <a:rPr lang="en-GB" sz="1100" dirty="0">
                <a:effectLst/>
                <a:latin typeface="Arial" panose="020B0604020202020204" pitchFamily="34" charset="0"/>
                <a:cs typeface="Arial" panose="020B0604020202020204" pitchFamily="34" charset="0"/>
              </a:rPr>
              <a:t>new solutions in particle therapy. </a:t>
            </a:r>
          </a:p>
          <a:p>
            <a:pPr lvl="2">
              <a:lnSpc>
                <a:spcPct val="150000"/>
              </a:lnSpc>
            </a:pPr>
            <a:r>
              <a:rPr lang="en-GB" sz="1100" dirty="0">
                <a:effectLst/>
                <a:latin typeface="Arial" panose="020B0604020202020204" pitchFamily="34" charset="0"/>
                <a:cs typeface="Arial" panose="020B0604020202020204" pitchFamily="34" charset="0"/>
              </a:rPr>
              <a:t>protons with energies ~GeV and the </a:t>
            </a:r>
            <a:r>
              <a:rPr lang="en-GB" sz="1100" dirty="0">
                <a:solidFill>
                  <a:srgbClr val="00B050"/>
                </a:solidFill>
                <a:effectLst/>
                <a:latin typeface="Arial" panose="020B0604020202020204" pitchFamily="34" charset="0"/>
                <a:cs typeface="Arial" panose="020B0604020202020204" pitchFamily="34" charset="0"/>
              </a:rPr>
              <a:t>PRIOR setup</a:t>
            </a:r>
            <a:r>
              <a:rPr lang="en-GB" sz="1100" dirty="0">
                <a:effectLst/>
                <a:latin typeface="Arial" panose="020B0604020202020204" pitchFamily="34" charset="0"/>
                <a:cs typeface="Arial" panose="020B0604020202020204" pitchFamily="34" charset="0"/>
              </a:rPr>
              <a:t>: body </a:t>
            </a:r>
            <a:r>
              <a:rPr lang="en-GB" sz="1100" dirty="0" err="1">
                <a:effectLst/>
                <a:latin typeface="Arial" panose="020B0604020202020204" pitchFamily="34" charset="0"/>
                <a:cs typeface="Arial" panose="020B0604020202020204" pitchFamily="34" charset="0"/>
              </a:rPr>
              <a:t>tumors</a:t>
            </a:r>
            <a:r>
              <a:rPr lang="en-GB" sz="1100" dirty="0">
                <a:effectLst/>
                <a:latin typeface="Arial" panose="020B0604020202020204" pitchFamily="34" charset="0"/>
                <a:cs typeface="Arial" panose="020B0604020202020204" pitchFamily="34" charset="0"/>
              </a:rPr>
              <a:t> can be visualized with high spatial and temporal resolutions </a:t>
            </a:r>
          </a:p>
          <a:p>
            <a:pPr lvl="2">
              <a:lnSpc>
                <a:spcPct val="150000"/>
              </a:lnSpc>
            </a:pPr>
            <a:r>
              <a:rPr lang="en-GB" sz="1100" dirty="0">
                <a:effectLst/>
                <a:latin typeface="Arial" panose="020B0604020202020204" pitchFamily="34" charset="0"/>
                <a:cs typeface="Arial" panose="020B0604020202020204" pitchFamily="34" charset="0"/>
              </a:rPr>
              <a:t>The </a:t>
            </a:r>
            <a:r>
              <a:rPr lang="en-GB" sz="1100" dirty="0" err="1">
                <a:solidFill>
                  <a:srgbClr val="00B050"/>
                </a:solidFill>
                <a:effectLst/>
                <a:latin typeface="Arial" panose="020B0604020202020204" pitchFamily="34" charset="0"/>
                <a:cs typeface="Arial" panose="020B0604020202020204" pitchFamily="34" charset="0"/>
              </a:rPr>
              <a:t>PaNTERA</a:t>
            </a:r>
            <a:r>
              <a:rPr lang="en-GB" sz="1100" dirty="0">
                <a:solidFill>
                  <a:srgbClr val="00B050"/>
                </a:solidFill>
                <a:effectLst/>
                <a:latin typeface="Arial" panose="020B0604020202020204" pitchFamily="34" charset="0"/>
                <a:cs typeface="Arial" panose="020B0604020202020204" pitchFamily="34" charset="0"/>
              </a:rPr>
              <a:t> @ FAIR</a:t>
            </a:r>
            <a:r>
              <a:rPr lang="en-GB" sz="1100" dirty="0">
                <a:effectLst/>
                <a:latin typeface="Arial" panose="020B0604020202020204" pitchFamily="34" charset="0"/>
                <a:cs typeface="Arial" panose="020B0604020202020204" pitchFamily="34" charset="0"/>
              </a:rPr>
              <a:t>: possibility to use 4.5 GeV protons for radiography and tomography with  sub-mm resolution. </a:t>
            </a:r>
          </a:p>
          <a:p>
            <a:pPr lvl="1">
              <a:lnSpc>
                <a:spcPct val="150000"/>
              </a:lnSpc>
            </a:pPr>
            <a:r>
              <a:rPr lang="en-GB" sz="1100" dirty="0">
                <a:effectLst/>
                <a:latin typeface="Arial" panose="020B0604020202020204" pitchFamily="34" charset="0"/>
                <a:cs typeface="Arial" panose="020B0604020202020204" pitchFamily="34" charset="0"/>
              </a:rPr>
              <a:t>The high-intensity offers even more opportunities for particle therapy.  The possibility of using very high energies (&gt; 1GeV/u) permits the exploration of new avenues in charged particles </a:t>
            </a:r>
            <a:r>
              <a:rPr lang="en-GB" sz="1100" dirty="0" err="1">
                <a:effectLst/>
                <a:latin typeface="Arial" panose="020B0604020202020204" pitchFamily="34" charset="0"/>
                <a:cs typeface="Arial" panose="020B0604020202020204" pitchFamily="34" charset="0"/>
              </a:rPr>
              <a:t>minibeam</a:t>
            </a:r>
            <a:r>
              <a:rPr lang="en-GB" sz="1100" dirty="0">
                <a:effectLst/>
                <a:latin typeface="Arial" panose="020B0604020202020204" pitchFamily="34" charset="0"/>
                <a:cs typeface="Arial" panose="020B0604020202020204" pitchFamily="34" charset="0"/>
              </a:rPr>
              <a:t> radiotherap</a:t>
            </a:r>
            <a:r>
              <a:rPr lang="en-GB" sz="1100" dirty="0">
                <a:latin typeface="Arial" panose="020B0604020202020204" pitchFamily="34" charset="0"/>
                <a:cs typeface="Arial" panose="020B0604020202020204" pitchFamily="34" charset="0"/>
              </a:rPr>
              <a:t>y.</a:t>
            </a:r>
          </a:p>
          <a:p>
            <a:pPr lvl="2">
              <a:lnSpc>
                <a:spcPct val="150000"/>
              </a:lnSpc>
            </a:pPr>
            <a:r>
              <a:rPr lang="en-GB" sz="1100" dirty="0">
                <a:solidFill>
                  <a:srgbClr val="00B050"/>
                </a:solidFill>
                <a:latin typeface="Arial" panose="020B0604020202020204" pitchFamily="34" charset="0"/>
                <a:cs typeface="Arial" panose="020B0604020202020204" pitchFamily="34" charset="0"/>
              </a:rPr>
              <a:t>FLASH</a:t>
            </a:r>
            <a:r>
              <a:rPr lang="en-GB" sz="1100" dirty="0">
                <a:latin typeface="Arial" panose="020B0604020202020204" pitchFamily="34" charset="0"/>
                <a:cs typeface="Arial" panose="020B0604020202020204" pitchFamily="34" charset="0"/>
              </a:rPr>
              <a:t> radiotherapy: </a:t>
            </a:r>
            <a:r>
              <a:rPr lang="en-GB" sz="1100" dirty="0">
                <a:effectLst/>
                <a:latin typeface="Arial" panose="020B0604020202020204" pitchFamily="34" charset="0"/>
                <a:cs typeface="Arial" panose="020B0604020202020204" pitchFamily="34" charset="0"/>
              </a:rPr>
              <a:t>ultra-high dose rates (&gt;40 </a:t>
            </a:r>
            <a:r>
              <a:rPr lang="en-GB" sz="1100" dirty="0" err="1">
                <a:effectLst/>
                <a:latin typeface="Arial" panose="020B0604020202020204" pitchFamily="34" charset="0"/>
                <a:cs typeface="Arial" panose="020B0604020202020204" pitchFamily="34" charset="0"/>
              </a:rPr>
              <a:t>Gy</a:t>
            </a:r>
            <a:r>
              <a:rPr lang="en-GB" sz="1100" dirty="0">
                <a:effectLst/>
                <a:latin typeface="Arial" panose="020B0604020202020204" pitchFamily="34" charset="0"/>
                <a:cs typeface="Arial" panose="020B0604020202020204" pitchFamily="34" charset="0"/>
              </a:rPr>
              <a:t>/s) spare normal tissue but do not compromise </a:t>
            </a:r>
            <a:r>
              <a:rPr lang="en-GB" sz="1100" dirty="0" err="1">
                <a:effectLst/>
                <a:latin typeface="Arial" panose="020B0604020202020204" pitchFamily="34" charset="0"/>
                <a:cs typeface="Arial" panose="020B0604020202020204" pitchFamily="34" charset="0"/>
              </a:rPr>
              <a:t>tumor</a:t>
            </a:r>
            <a:r>
              <a:rPr lang="en-GB" sz="1100" dirty="0">
                <a:effectLst/>
                <a:latin typeface="Arial" panose="020B0604020202020204" pitchFamily="34" charset="0"/>
                <a:cs typeface="Arial" panose="020B0604020202020204" pitchFamily="34" charset="0"/>
              </a:rPr>
              <a:t> control in animal models </a:t>
            </a:r>
          </a:p>
          <a:p>
            <a:pPr lvl="2">
              <a:lnSpc>
                <a:spcPct val="150000"/>
              </a:lnSpc>
            </a:pPr>
            <a:r>
              <a:rPr lang="en-GB" sz="1100" dirty="0">
                <a:latin typeface="Arial" panose="020B0604020202020204" pitchFamily="34" charset="0"/>
                <a:cs typeface="Arial" panose="020B0604020202020204" pitchFamily="34" charset="0"/>
              </a:rPr>
              <a:t>Radioactive beams therapy (</a:t>
            </a:r>
            <a:r>
              <a:rPr lang="en-GB" sz="1100" dirty="0">
                <a:solidFill>
                  <a:srgbClr val="00B050"/>
                </a:solidFill>
                <a:latin typeface="Arial" panose="020B0604020202020204" pitchFamily="34" charset="0"/>
                <a:cs typeface="Arial" panose="020B0604020202020204" pitchFamily="34" charset="0"/>
              </a:rPr>
              <a:t>BARB</a:t>
            </a:r>
            <a:r>
              <a:rPr lang="en-GB" sz="1100" dirty="0">
                <a:latin typeface="Arial" panose="020B0604020202020204" pitchFamily="34" charset="0"/>
                <a:cs typeface="Arial" panose="020B0604020202020204" pitchFamily="34" charset="0"/>
              </a:rPr>
              <a:t>)</a:t>
            </a:r>
          </a:p>
        </p:txBody>
      </p:sp>
      <p:sp>
        <p:nvSpPr>
          <p:cNvPr id="19" name="Right Brace 18">
            <a:extLst>
              <a:ext uri="{FF2B5EF4-FFF2-40B4-BE49-F238E27FC236}">
                <a16:creationId xmlns:a16="http://schemas.microsoft.com/office/drawing/2014/main" id="{66BF44FF-63C3-B9E3-60F2-F5CBE33B0E28}"/>
              </a:ext>
            </a:extLst>
          </p:cNvPr>
          <p:cNvSpPr/>
          <p:nvPr/>
        </p:nvSpPr>
        <p:spPr>
          <a:xfrm>
            <a:off x="9244484" y="2326193"/>
            <a:ext cx="261257" cy="1889090"/>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DE"/>
          </a:p>
        </p:txBody>
      </p:sp>
      <p:sp>
        <p:nvSpPr>
          <p:cNvPr id="20" name="TextBox 19">
            <a:extLst>
              <a:ext uri="{FF2B5EF4-FFF2-40B4-BE49-F238E27FC236}">
                <a16:creationId xmlns:a16="http://schemas.microsoft.com/office/drawing/2014/main" id="{E4636D70-6FB2-E8EF-85AB-2B974E5DFA32}"/>
              </a:ext>
            </a:extLst>
          </p:cNvPr>
          <p:cNvSpPr txBox="1"/>
          <p:nvPr/>
        </p:nvSpPr>
        <p:spPr>
          <a:xfrm>
            <a:off x="9505741" y="3086072"/>
            <a:ext cx="2442335" cy="369332"/>
          </a:xfrm>
          <a:prstGeom prst="rect">
            <a:avLst/>
          </a:prstGeom>
          <a:noFill/>
        </p:spPr>
        <p:txBody>
          <a:bodyPr wrap="none" rtlCol="0">
            <a:spAutoFit/>
          </a:bodyPr>
          <a:lstStyle/>
          <a:p>
            <a:r>
              <a:rPr lang="en-DE" dirty="0">
                <a:solidFill>
                  <a:srgbClr val="FF0000"/>
                </a:solidFill>
              </a:rPr>
              <a:t>TWG-6 + Scientifc TWGs</a:t>
            </a:r>
          </a:p>
        </p:txBody>
      </p:sp>
      <p:sp>
        <p:nvSpPr>
          <p:cNvPr id="21" name="Right Brace 20">
            <a:extLst>
              <a:ext uri="{FF2B5EF4-FFF2-40B4-BE49-F238E27FC236}">
                <a16:creationId xmlns:a16="http://schemas.microsoft.com/office/drawing/2014/main" id="{D90F2E31-9979-7D2E-1853-D43FA77935A3}"/>
              </a:ext>
            </a:extLst>
          </p:cNvPr>
          <p:cNvSpPr/>
          <p:nvPr/>
        </p:nvSpPr>
        <p:spPr>
          <a:xfrm>
            <a:off x="11117550" y="4287873"/>
            <a:ext cx="261257" cy="1889090"/>
          </a:xfrm>
          <a:prstGeom prst="rightBrace">
            <a:avLst>
              <a:gd name="adj1" fmla="val 8333"/>
              <a:gd name="adj2" fmla="val 79255"/>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DE"/>
          </a:p>
        </p:txBody>
      </p:sp>
      <p:sp>
        <p:nvSpPr>
          <p:cNvPr id="22" name="TextBox 21">
            <a:extLst>
              <a:ext uri="{FF2B5EF4-FFF2-40B4-BE49-F238E27FC236}">
                <a16:creationId xmlns:a16="http://schemas.microsoft.com/office/drawing/2014/main" id="{6F811048-3B20-FD7C-C0EE-908A9579F8E3}"/>
              </a:ext>
            </a:extLst>
          </p:cNvPr>
          <p:cNvSpPr txBox="1"/>
          <p:nvPr/>
        </p:nvSpPr>
        <p:spPr>
          <a:xfrm>
            <a:off x="11359015" y="5580315"/>
            <a:ext cx="832985" cy="369332"/>
          </a:xfrm>
          <a:prstGeom prst="rect">
            <a:avLst/>
          </a:prstGeom>
          <a:noFill/>
        </p:spPr>
        <p:txBody>
          <a:bodyPr wrap="none" rtlCol="0">
            <a:spAutoFit/>
          </a:bodyPr>
          <a:lstStyle/>
          <a:p>
            <a:r>
              <a:rPr lang="en-DE" dirty="0">
                <a:solidFill>
                  <a:srgbClr val="00B050"/>
                </a:solidFill>
              </a:rPr>
              <a:t>TWG-8</a:t>
            </a:r>
          </a:p>
        </p:txBody>
      </p:sp>
      <p:pic>
        <p:nvPicPr>
          <p:cNvPr id="26" name="Picture 25" descr="Cross mark and check mark Royalty Free Vector Image">
            <a:extLst>
              <a:ext uri="{FF2B5EF4-FFF2-40B4-BE49-F238E27FC236}">
                <a16:creationId xmlns:a16="http://schemas.microsoft.com/office/drawing/2014/main" id="{655F6C06-143F-8E30-1349-3D00F454AAE1}"/>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000" b="18731"/>
          <a:stretch/>
        </p:blipFill>
        <p:spPr bwMode="auto">
          <a:xfrm>
            <a:off x="243924" y="1788053"/>
            <a:ext cx="424727" cy="538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363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77EB51-C4C5-FC1F-20CD-FEAD561B3A9A}"/>
              </a:ext>
            </a:extLst>
          </p:cNvPr>
          <p:cNvSpPr>
            <a:spLocks noGrp="1"/>
          </p:cNvSpPr>
          <p:nvPr>
            <p:ph idx="1"/>
          </p:nvPr>
        </p:nvSpPr>
        <p:spPr>
          <a:xfrm>
            <a:off x="838200" y="288226"/>
            <a:ext cx="10515600" cy="6569773"/>
          </a:xfrm>
        </p:spPr>
        <p:txBody>
          <a:bodyPr>
            <a:normAutofit lnSpcReduction="10000"/>
          </a:bodyPr>
          <a:lstStyle/>
          <a:p>
            <a:pPr marL="0" indent="0">
              <a:lnSpc>
                <a:spcPct val="150000"/>
              </a:lnSpc>
              <a:buNone/>
            </a:pPr>
            <a:r>
              <a:rPr lang="en-GB" sz="1600" b="1" dirty="0">
                <a:effectLst/>
                <a:latin typeface="Arial" panose="020B0604020202020204" pitchFamily="34" charset="0"/>
                <a:cs typeface="Arial" panose="020B0604020202020204" pitchFamily="34" charset="0"/>
              </a:rPr>
              <a:t>Rare Isotope Production and </a:t>
            </a:r>
            <a:r>
              <a:rPr lang="en-GB" sz="1600" b="1" dirty="0" err="1">
                <a:effectLst/>
                <a:latin typeface="Arial" panose="020B0604020202020204" pitchFamily="34" charset="0"/>
                <a:cs typeface="Arial" panose="020B0604020202020204" pitchFamily="34" charset="0"/>
              </a:rPr>
              <a:t>TArget</a:t>
            </a:r>
            <a:r>
              <a:rPr lang="en-GB" sz="1600" b="1" dirty="0">
                <a:effectLst/>
                <a:latin typeface="Arial" panose="020B0604020202020204" pitchFamily="34" charset="0"/>
                <a:cs typeface="Arial" panose="020B0604020202020204" pitchFamily="34" charset="0"/>
              </a:rPr>
              <a:t> Manufacturing (RITA) </a:t>
            </a:r>
            <a:endParaRPr lang="en-GB" sz="1600" dirty="0">
              <a:latin typeface="Arial" panose="020B0604020202020204" pitchFamily="34" charset="0"/>
              <a:cs typeface="Arial" panose="020B0604020202020204" pitchFamily="34" charset="0"/>
            </a:endParaRPr>
          </a:p>
          <a:p>
            <a:pPr>
              <a:lnSpc>
                <a:spcPct val="150000"/>
              </a:lnSpc>
            </a:pPr>
            <a:r>
              <a:rPr lang="en-GB" sz="1200" dirty="0">
                <a:effectLst/>
                <a:latin typeface="Arial" panose="020B0604020202020204" pitchFamily="34" charset="0"/>
                <a:cs typeface="Arial" panose="020B0604020202020204" pitchFamily="34" charset="0"/>
              </a:rPr>
              <a:t>importance of isotope and target production for nuclear physics research </a:t>
            </a:r>
            <a:r>
              <a:rPr lang="en-GB" sz="1200" b="1" dirty="0">
                <a:effectLst/>
                <a:latin typeface="Arial" panose="020B0604020202020204" pitchFamily="34" charset="0"/>
                <a:cs typeface="Arial" panose="020B0604020202020204" pitchFamily="34" charset="0"/>
              </a:rPr>
              <a:t>in general</a:t>
            </a:r>
            <a:endParaRPr lang="en-GB" sz="1200" b="1" dirty="0">
              <a:latin typeface="Arial" panose="020B0604020202020204" pitchFamily="34" charset="0"/>
              <a:cs typeface="Arial" panose="020B0604020202020204" pitchFamily="34" charset="0"/>
            </a:endParaRPr>
          </a:p>
          <a:p>
            <a:pPr marL="0" indent="0">
              <a:lnSpc>
                <a:spcPct val="150000"/>
              </a:lnSpc>
              <a:buNone/>
            </a:pPr>
            <a:r>
              <a:rPr lang="en-GB" sz="1600" b="1" dirty="0">
                <a:effectLst/>
                <a:latin typeface="Arial" panose="020B0604020202020204" pitchFamily="34" charset="0"/>
                <a:cs typeface="Arial" panose="020B0604020202020204" pitchFamily="34" charset="0"/>
              </a:rPr>
              <a:t>Strangeness nuclear physics </a:t>
            </a:r>
            <a:endParaRPr lang="en-GB" sz="1800" b="1" dirty="0">
              <a:effectLst/>
              <a:latin typeface="Arial" panose="020B0604020202020204" pitchFamily="34" charset="0"/>
              <a:cs typeface="Arial" panose="020B0604020202020204" pitchFamily="34" charset="0"/>
            </a:endParaRPr>
          </a:p>
          <a:p>
            <a:pPr>
              <a:lnSpc>
                <a:spcPct val="150000"/>
              </a:lnSpc>
            </a:pPr>
            <a:r>
              <a:rPr lang="en-GB" sz="1200" dirty="0">
                <a:latin typeface="Arial" panose="020B0604020202020204" pitchFamily="34" charset="0"/>
                <a:cs typeface="Arial" panose="020B0604020202020204" pitchFamily="34" charset="0"/>
              </a:rPr>
              <a:t>Light </a:t>
            </a:r>
            <a:r>
              <a:rPr lang="en-GB" sz="1200" dirty="0" err="1">
                <a:latin typeface="Arial" panose="020B0604020202020204" pitchFamily="34" charset="0"/>
                <a:cs typeface="Arial" panose="020B0604020202020204" pitchFamily="34" charset="0"/>
              </a:rPr>
              <a:t>hypernuclei</a:t>
            </a:r>
            <a:r>
              <a:rPr lang="en-GB" sz="1200" dirty="0">
                <a:latin typeface="Arial" panose="020B0604020202020204" pitchFamily="34" charset="0"/>
                <a:cs typeface="Arial" panose="020B0604020202020204" pitchFamily="34" charset="0"/>
              </a:rPr>
              <a:t>: </a:t>
            </a:r>
            <a:r>
              <a:rPr lang="en-GB" sz="1200" dirty="0">
                <a:solidFill>
                  <a:srgbClr val="00B050"/>
                </a:solidFill>
                <a:effectLst/>
                <a:latin typeface="Arial" panose="020B0604020202020204" pitchFamily="34" charset="0"/>
                <a:cs typeface="Arial" panose="020B0604020202020204" pitchFamily="34" charset="0"/>
              </a:rPr>
              <a:t>WASA-FRS </a:t>
            </a:r>
            <a:r>
              <a:rPr lang="en-GB" sz="1200" dirty="0">
                <a:effectLst/>
                <a:latin typeface="Arial" panose="020B0604020202020204" pitchFamily="34" charset="0"/>
                <a:cs typeface="Arial" panose="020B0604020202020204" pitchFamily="34" charset="0"/>
              </a:rPr>
              <a:t>at GSI/FAIR, </a:t>
            </a:r>
            <a:r>
              <a:rPr lang="en-GB" sz="1200" dirty="0">
                <a:solidFill>
                  <a:srgbClr val="00B050"/>
                </a:solidFill>
                <a:effectLst/>
                <a:latin typeface="Arial" panose="020B0604020202020204" pitchFamily="34" charset="0"/>
                <a:cs typeface="Arial" panose="020B0604020202020204" pitchFamily="34" charset="0"/>
              </a:rPr>
              <a:t>P73/P77 </a:t>
            </a:r>
            <a:r>
              <a:rPr lang="en-GB" sz="1200" dirty="0">
                <a:effectLst/>
                <a:latin typeface="Arial" panose="020B0604020202020204" pitchFamily="34" charset="0"/>
                <a:cs typeface="Arial" panose="020B0604020202020204" pitchFamily="34" charset="0"/>
              </a:rPr>
              <a:t>at J-PARC, </a:t>
            </a:r>
            <a:br>
              <a:rPr lang="en-GB" sz="1200" dirty="0">
                <a:effectLst/>
                <a:latin typeface="Arial" panose="020B0604020202020204" pitchFamily="34" charset="0"/>
                <a:cs typeface="Arial" panose="020B0604020202020204" pitchFamily="34" charset="0"/>
              </a:rPr>
            </a:br>
            <a:r>
              <a:rPr lang="en-GB" sz="1200" dirty="0">
                <a:solidFill>
                  <a:srgbClr val="00B050"/>
                </a:solidFill>
                <a:effectLst/>
                <a:latin typeface="Arial" panose="020B0604020202020204" pitchFamily="34" charset="0"/>
                <a:cs typeface="Arial" panose="020B0604020202020204" pitchFamily="34" charset="0"/>
              </a:rPr>
              <a:t>ALICE</a:t>
            </a:r>
            <a:r>
              <a:rPr lang="en-GB" sz="1200" dirty="0">
                <a:effectLst/>
                <a:latin typeface="Arial" panose="020B0604020202020204" pitchFamily="34" charset="0"/>
                <a:cs typeface="Arial" panose="020B0604020202020204" pitchFamily="34" charset="0"/>
              </a:rPr>
              <a:t> during LHC Run3 and Run4, </a:t>
            </a:r>
            <a:r>
              <a:rPr lang="en-GB" sz="1200" dirty="0">
                <a:solidFill>
                  <a:srgbClr val="00B050"/>
                </a:solidFill>
                <a:effectLst/>
                <a:latin typeface="Arial" panose="020B0604020202020204" pitchFamily="34" charset="0"/>
                <a:cs typeface="Arial" panose="020B0604020202020204" pitchFamily="34" charset="0"/>
              </a:rPr>
              <a:t>experiment at ELPH </a:t>
            </a:r>
            <a:r>
              <a:rPr lang="en-GB" sz="1200" dirty="0">
                <a:effectLst/>
                <a:latin typeface="Arial" panose="020B0604020202020204" pitchFamily="34" charset="0"/>
                <a:cs typeface="Arial" panose="020B0604020202020204" pitchFamily="34" charset="0"/>
              </a:rPr>
              <a:t>at the Tohoku Universit</a:t>
            </a:r>
            <a:r>
              <a:rPr lang="en-GB" sz="1200" dirty="0">
                <a:latin typeface="Arial" panose="020B0604020202020204" pitchFamily="34" charset="0"/>
                <a:cs typeface="Arial" panose="020B0604020202020204" pitchFamily="34" charset="0"/>
              </a:rPr>
              <a:t>y</a:t>
            </a:r>
          </a:p>
          <a:p>
            <a:pPr>
              <a:lnSpc>
                <a:spcPct val="150000"/>
              </a:lnSpc>
            </a:pPr>
            <a:r>
              <a:rPr lang="en-GB" sz="1200" dirty="0" err="1">
                <a:latin typeface="Arial" panose="020B0604020202020204" pitchFamily="34" charset="0"/>
                <a:cs typeface="Arial" panose="020B0604020202020204" pitchFamily="34" charset="0"/>
              </a:rPr>
              <a:t>Hypernuclei</a:t>
            </a:r>
            <a:r>
              <a:rPr lang="en-GB" sz="1200" dirty="0">
                <a:latin typeface="Arial" panose="020B0604020202020204" pitchFamily="34" charset="0"/>
                <a:cs typeface="Arial" panose="020B0604020202020204" pitchFamily="34" charset="0"/>
              </a:rPr>
              <a:t> from RIB: </a:t>
            </a:r>
            <a:r>
              <a:rPr lang="en-GB" sz="1200" dirty="0">
                <a:solidFill>
                  <a:srgbClr val="00B050"/>
                </a:solidFill>
                <a:latin typeface="Arial" panose="020B0604020202020204" pitchFamily="34" charset="0"/>
                <a:cs typeface="Arial" panose="020B0604020202020204" pitchFamily="34" charset="0"/>
              </a:rPr>
              <a:t>HYDRA</a:t>
            </a:r>
            <a:r>
              <a:rPr lang="en-GB" sz="1200" dirty="0">
                <a:latin typeface="Arial" panose="020B0604020202020204" pitchFamily="34" charset="0"/>
                <a:cs typeface="Arial" panose="020B0604020202020204" pitchFamily="34" charset="0"/>
              </a:rPr>
              <a:t>@R3B</a:t>
            </a:r>
          </a:p>
          <a:p>
            <a:pPr>
              <a:lnSpc>
                <a:spcPct val="150000"/>
              </a:lnSpc>
            </a:pPr>
            <a:r>
              <a:rPr lang="en-GB" sz="1200" dirty="0">
                <a:latin typeface="Arial" panose="020B0604020202020204" pitchFamily="34" charset="0"/>
                <a:cs typeface="Arial" panose="020B0604020202020204" pitchFamily="34" charset="0"/>
              </a:rPr>
              <a:t>S=2 </a:t>
            </a:r>
            <a:r>
              <a:rPr lang="en-GB" sz="1200" dirty="0" err="1">
                <a:latin typeface="Arial" panose="020B0604020202020204" pitchFamily="34" charset="0"/>
                <a:cs typeface="Arial" panose="020B0604020202020204" pitchFamily="34" charset="0"/>
              </a:rPr>
              <a:t>hypernuclei</a:t>
            </a:r>
            <a:r>
              <a:rPr lang="en-GB" sz="1200" dirty="0">
                <a:latin typeface="Arial" panose="020B0604020202020204" pitchFamily="34" charset="0"/>
                <a:cs typeface="Arial" panose="020B0604020202020204" pitchFamily="34" charset="0"/>
              </a:rPr>
              <a:t>: </a:t>
            </a:r>
            <a:r>
              <a:rPr lang="en-GB" sz="1200" dirty="0">
                <a:solidFill>
                  <a:srgbClr val="00B050"/>
                </a:solidFill>
                <a:latin typeface="Arial" panose="020B0604020202020204" pitchFamily="34" charset="0"/>
                <a:cs typeface="Arial" panose="020B0604020202020204" pitchFamily="34" charset="0"/>
              </a:rPr>
              <a:t>PANDA, CBM</a:t>
            </a:r>
          </a:p>
          <a:p>
            <a:pPr>
              <a:lnSpc>
                <a:spcPct val="150000"/>
              </a:lnSpc>
            </a:pPr>
            <a:r>
              <a:rPr lang="en-GB" sz="1200" dirty="0">
                <a:latin typeface="Arial" panose="020B0604020202020204" pitchFamily="34" charset="0"/>
                <a:cs typeface="Arial" panose="020B0604020202020204" pitchFamily="34" charset="0"/>
              </a:rPr>
              <a:t>Multi-particle correlations: </a:t>
            </a:r>
            <a:r>
              <a:rPr lang="en-GB" sz="1200" dirty="0">
                <a:solidFill>
                  <a:srgbClr val="00B050"/>
                </a:solidFill>
                <a:latin typeface="Arial" panose="020B0604020202020204" pitchFamily="34" charset="0"/>
                <a:cs typeface="Arial" panose="020B0604020202020204" pitchFamily="34" charset="0"/>
              </a:rPr>
              <a:t>ALICE, CBM</a:t>
            </a:r>
          </a:p>
          <a:p>
            <a:pPr>
              <a:lnSpc>
                <a:spcPct val="150000"/>
              </a:lnSpc>
            </a:pPr>
            <a:r>
              <a:rPr lang="en-GB" sz="1200" dirty="0">
                <a:latin typeface="Arial" panose="020B0604020202020204" pitchFamily="34" charset="0"/>
                <a:cs typeface="Arial" panose="020B0604020202020204" pitchFamily="34" charset="0"/>
              </a:rPr>
              <a:t>Kaonic atoms: </a:t>
            </a:r>
            <a:r>
              <a:rPr lang="en-GB" sz="1200" dirty="0">
                <a:solidFill>
                  <a:srgbClr val="00B050"/>
                </a:solidFill>
                <a:effectLst/>
                <a:latin typeface="Arial" panose="020B0604020202020204" pitchFamily="34" charset="0"/>
                <a:cs typeface="Arial" panose="020B0604020202020204" pitchFamily="34" charset="0"/>
              </a:rPr>
              <a:t>SIDDHARTA-2</a:t>
            </a:r>
            <a:r>
              <a:rPr lang="en-GB" sz="1200" dirty="0">
                <a:effectLst/>
                <a:latin typeface="Arial" panose="020B0604020202020204" pitchFamily="34" charset="0"/>
                <a:cs typeface="Arial" panose="020B0604020202020204" pitchFamily="34" charset="0"/>
              </a:rPr>
              <a:t> at DAFNE, </a:t>
            </a:r>
            <a:r>
              <a:rPr lang="en-GB" sz="1200" dirty="0">
                <a:solidFill>
                  <a:srgbClr val="00B050"/>
                </a:solidFill>
                <a:effectLst/>
                <a:latin typeface="Arial" panose="020B0604020202020204" pitchFamily="34" charset="0"/>
                <a:cs typeface="Arial" panose="020B0604020202020204" pitchFamily="34" charset="0"/>
              </a:rPr>
              <a:t>E57</a:t>
            </a:r>
            <a:r>
              <a:rPr lang="en-GB" sz="1200" dirty="0">
                <a:effectLst/>
                <a:latin typeface="Arial" panose="020B0604020202020204" pitchFamily="34" charset="0"/>
                <a:cs typeface="Arial" panose="020B0604020202020204" pitchFamily="34" charset="0"/>
              </a:rPr>
              <a:t> at J-PARC</a:t>
            </a:r>
            <a:endParaRPr lang="en-GB" sz="1200" dirty="0">
              <a:latin typeface="Arial" panose="020B0604020202020204" pitchFamily="34" charset="0"/>
              <a:cs typeface="Arial" panose="020B0604020202020204" pitchFamily="34" charset="0"/>
            </a:endParaRPr>
          </a:p>
          <a:p>
            <a:pPr marL="0" indent="0">
              <a:lnSpc>
                <a:spcPct val="150000"/>
              </a:lnSpc>
              <a:buNone/>
            </a:pPr>
            <a:r>
              <a:rPr lang="en-GB" sz="1600" b="1" dirty="0">
                <a:latin typeface="Arial" panose="020B0604020202020204" pitchFamily="34" charset="0"/>
                <a:cs typeface="Arial" panose="020B0604020202020204" pitchFamily="34" charset="0"/>
              </a:rPr>
              <a:t>The Potential of a </a:t>
            </a:r>
            <a:r>
              <a:rPr lang="en-GB" sz="1600" b="1" dirty="0" err="1">
                <a:latin typeface="Arial" panose="020B0604020202020204" pitchFamily="34" charset="0"/>
                <a:cs typeface="Arial" panose="020B0604020202020204" pitchFamily="34" charset="0"/>
              </a:rPr>
              <a:t>TeV</a:t>
            </a:r>
            <a:r>
              <a:rPr lang="en-GB" sz="1600" b="1" dirty="0">
                <a:latin typeface="Arial" panose="020B0604020202020204" pitchFamily="34" charset="0"/>
                <a:cs typeface="Arial" panose="020B0604020202020204" pitchFamily="34" charset="0"/>
              </a:rPr>
              <a:t>-Scale Muon-Ion Collider – the ultimate QCD frontier </a:t>
            </a:r>
          </a:p>
          <a:p>
            <a:pPr>
              <a:lnSpc>
                <a:spcPct val="150000"/>
              </a:lnSpc>
            </a:pPr>
            <a:r>
              <a:rPr lang="en-GB" sz="1200" dirty="0">
                <a:latin typeface="Arial" panose="020B0604020202020204" pitchFamily="34" charset="0"/>
                <a:cs typeface="Arial" panose="020B0604020202020204" pitchFamily="34" charset="0"/>
              </a:rPr>
              <a:t>TWG-6 infrastructure</a:t>
            </a:r>
          </a:p>
          <a:p>
            <a:pPr>
              <a:lnSpc>
                <a:spcPct val="150000"/>
              </a:lnSpc>
            </a:pPr>
            <a:r>
              <a:rPr lang="en-GB" sz="1200" dirty="0">
                <a:latin typeface="Arial" panose="020B0604020202020204" pitchFamily="34" charset="0"/>
                <a:cs typeface="Arial" panose="020B0604020202020204" pitchFamily="34" charset="0"/>
              </a:rPr>
              <a:t>No Detector (nor experimental techniques) R&amp;D mentioned</a:t>
            </a:r>
          </a:p>
          <a:p>
            <a:pPr marL="0" indent="0">
              <a:lnSpc>
                <a:spcPct val="150000"/>
              </a:lnSpc>
              <a:buNone/>
            </a:pPr>
            <a:r>
              <a:rPr lang="en-GB" sz="1800" b="1" dirty="0" err="1">
                <a:effectLst/>
                <a:latin typeface="Calibri" panose="020F0502020204030204" pitchFamily="34" charset="0"/>
              </a:rPr>
              <a:t>Soreq</a:t>
            </a:r>
            <a:r>
              <a:rPr lang="en-GB" sz="1800" b="1" dirty="0">
                <a:effectLst/>
                <a:latin typeface="Calibri" panose="020F0502020204030204" pitchFamily="34" charset="0"/>
              </a:rPr>
              <a:t> Applied Research Accelerator Facility (SARAF) </a:t>
            </a:r>
          </a:p>
          <a:p>
            <a:pPr>
              <a:lnSpc>
                <a:spcPct val="150000"/>
              </a:lnSpc>
            </a:pPr>
            <a:r>
              <a:rPr lang="en-GB" sz="1300" dirty="0">
                <a:latin typeface="Arial" panose="020B0604020202020204" pitchFamily="34" charset="0"/>
                <a:cs typeface="Arial" panose="020B0604020202020204" pitchFamily="34" charset="0"/>
              </a:rPr>
              <a:t>TWG-6 infrastructure</a:t>
            </a:r>
          </a:p>
          <a:p>
            <a:pPr>
              <a:lnSpc>
                <a:spcPct val="150000"/>
              </a:lnSpc>
            </a:pPr>
            <a:r>
              <a:rPr lang="en-GB" sz="1300" dirty="0">
                <a:latin typeface="Arial" panose="020B0604020202020204" pitchFamily="34" charset="0"/>
                <a:cs typeface="Arial" panose="020B0604020202020204" pitchFamily="34" charset="0"/>
              </a:rPr>
              <a:t>Medium energies (40 MeV p and d)</a:t>
            </a:r>
          </a:p>
          <a:p>
            <a:pPr>
              <a:lnSpc>
                <a:spcPct val="150000"/>
              </a:lnSpc>
            </a:pPr>
            <a:r>
              <a:rPr lang="en-GB" sz="1300" dirty="0">
                <a:latin typeface="Arial" panose="020B0604020202020204" pitchFamily="34" charset="0"/>
                <a:cs typeface="Arial" panose="020B0604020202020204" pitchFamily="34" charset="0"/>
              </a:rPr>
              <a:t>No Detector (nor experimental techniques) R&amp;D mentioned </a:t>
            </a:r>
          </a:p>
        </p:txBody>
      </p:sp>
      <p:sp>
        <p:nvSpPr>
          <p:cNvPr id="4" name="Right Brace 3">
            <a:extLst>
              <a:ext uri="{FF2B5EF4-FFF2-40B4-BE49-F238E27FC236}">
                <a16:creationId xmlns:a16="http://schemas.microsoft.com/office/drawing/2014/main" id="{2AA2DBE9-068E-298B-0A95-D04242E90135}"/>
              </a:ext>
            </a:extLst>
          </p:cNvPr>
          <p:cNvSpPr/>
          <p:nvPr/>
        </p:nvSpPr>
        <p:spPr>
          <a:xfrm>
            <a:off x="6836952" y="358968"/>
            <a:ext cx="261257" cy="846834"/>
          </a:xfrm>
          <a:prstGeom prst="rightBrace">
            <a:avLst>
              <a:gd name="adj1" fmla="val 8333"/>
              <a:gd name="adj2" fmla="val 7925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DE"/>
          </a:p>
        </p:txBody>
      </p:sp>
      <p:sp>
        <p:nvSpPr>
          <p:cNvPr id="5" name="TextBox 4">
            <a:extLst>
              <a:ext uri="{FF2B5EF4-FFF2-40B4-BE49-F238E27FC236}">
                <a16:creationId xmlns:a16="http://schemas.microsoft.com/office/drawing/2014/main" id="{31C80E9B-1791-F3AE-05C8-D6BB0348E7C4}"/>
              </a:ext>
            </a:extLst>
          </p:cNvPr>
          <p:cNvSpPr txBox="1"/>
          <p:nvPr/>
        </p:nvSpPr>
        <p:spPr>
          <a:xfrm>
            <a:off x="7098209" y="690062"/>
            <a:ext cx="3772186" cy="646331"/>
          </a:xfrm>
          <a:prstGeom prst="rect">
            <a:avLst/>
          </a:prstGeom>
          <a:noFill/>
        </p:spPr>
        <p:txBody>
          <a:bodyPr wrap="none" rtlCol="0">
            <a:spAutoFit/>
          </a:bodyPr>
          <a:lstStyle/>
          <a:p>
            <a:r>
              <a:rPr lang="en-DE" dirty="0">
                <a:solidFill>
                  <a:srgbClr val="FF0000"/>
                </a:solidFill>
              </a:rPr>
              <a:t>High-energy not mentioned explicitely</a:t>
            </a:r>
          </a:p>
          <a:p>
            <a:r>
              <a:rPr lang="en-DE" dirty="0">
                <a:solidFill>
                  <a:srgbClr val="00B050"/>
                </a:solidFill>
              </a:rPr>
              <a:t>General tool</a:t>
            </a:r>
          </a:p>
        </p:txBody>
      </p:sp>
      <p:sp>
        <p:nvSpPr>
          <p:cNvPr id="6" name="TextBox 5">
            <a:extLst>
              <a:ext uri="{FF2B5EF4-FFF2-40B4-BE49-F238E27FC236}">
                <a16:creationId xmlns:a16="http://schemas.microsoft.com/office/drawing/2014/main" id="{950DB696-C9A5-C2BC-77E5-B6CFF161035B}"/>
              </a:ext>
            </a:extLst>
          </p:cNvPr>
          <p:cNvSpPr txBox="1"/>
          <p:nvPr/>
        </p:nvSpPr>
        <p:spPr>
          <a:xfrm rot="16200000">
            <a:off x="6365372" y="2441755"/>
            <a:ext cx="1352743" cy="369332"/>
          </a:xfrm>
          <a:prstGeom prst="rect">
            <a:avLst/>
          </a:prstGeom>
          <a:noFill/>
        </p:spPr>
        <p:txBody>
          <a:bodyPr wrap="none" rtlCol="0">
            <a:spAutoFit/>
          </a:bodyPr>
          <a:lstStyle/>
          <a:p>
            <a:r>
              <a:rPr lang="en-DE" dirty="0">
                <a:solidFill>
                  <a:srgbClr val="00B050"/>
                </a:solidFill>
              </a:rPr>
              <a:t>Experiments</a:t>
            </a:r>
          </a:p>
        </p:txBody>
      </p:sp>
      <p:sp>
        <p:nvSpPr>
          <p:cNvPr id="7" name="Right Brace 6">
            <a:extLst>
              <a:ext uri="{FF2B5EF4-FFF2-40B4-BE49-F238E27FC236}">
                <a16:creationId xmlns:a16="http://schemas.microsoft.com/office/drawing/2014/main" id="{A6BFF16C-7E64-E039-0480-CAE225F78637}"/>
              </a:ext>
            </a:extLst>
          </p:cNvPr>
          <p:cNvSpPr/>
          <p:nvPr/>
        </p:nvSpPr>
        <p:spPr>
          <a:xfrm>
            <a:off x="6636488" y="1700879"/>
            <a:ext cx="247023" cy="1854329"/>
          </a:xfrm>
          <a:prstGeom prst="rightBrace">
            <a:avLst>
              <a:gd name="adj1" fmla="val 8333"/>
              <a:gd name="adj2" fmla="val 53089"/>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DE"/>
          </a:p>
        </p:txBody>
      </p:sp>
      <p:pic>
        <p:nvPicPr>
          <p:cNvPr id="8" name="Picture 8" descr="Cross mark and check mark Royalty Free Vector Image">
            <a:extLst>
              <a:ext uri="{FF2B5EF4-FFF2-40B4-BE49-F238E27FC236}">
                <a16:creationId xmlns:a16="http://schemas.microsoft.com/office/drawing/2014/main" id="{074E7179-CC33-E33A-2DF1-D9C3EB1D83DF}"/>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50000" b="18731"/>
          <a:stretch/>
        </p:blipFill>
        <p:spPr bwMode="auto">
          <a:xfrm>
            <a:off x="246879" y="3662201"/>
            <a:ext cx="467200" cy="5919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ross mark and check mark Royalty Free Vector Image">
            <a:extLst>
              <a:ext uri="{FF2B5EF4-FFF2-40B4-BE49-F238E27FC236}">
                <a16:creationId xmlns:a16="http://schemas.microsoft.com/office/drawing/2014/main" id="{9F1EFD8F-BF9E-4748-80AD-2960C2648C88}"/>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000" b="18731"/>
          <a:stretch/>
        </p:blipFill>
        <p:spPr bwMode="auto">
          <a:xfrm>
            <a:off x="242857" y="254426"/>
            <a:ext cx="424727" cy="5381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Cross mark and check mark Royalty Free Vector Image">
            <a:extLst>
              <a:ext uri="{FF2B5EF4-FFF2-40B4-BE49-F238E27FC236}">
                <a16:creationId xmlns:a16="http://schemas.microsoft.com/office/drawing/2014/main" id="{03462E31-101A-9CB2-CE47-F0BB277C6E41}"/>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50000" b="18731"/>
          <a:stretch/>
        </p:blipFill>
        <p:spPr bwMode="auto">
          <a:xfrm>
            <a:off x="246879" y="4938420"/>
            <a:ext cx="467200" cy="59195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ross mark and check mark Royalty Free Vector Image">
            <a:extLst>
              <a:ext uri="{FF2B5EF4-FFF2-40B4-BE49-F238E27FC236}">
                <a16:creationId xmlns:a16="http://schemas.microsoft.com/office/drawing/2014/main" id="{8B6E034D-3DC8-7C71-1AD9-8B1BB198EAB9}"/>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000" b="18731"/>
          <a:stretch/>
        </p:blipFill>
        <p:spPr bwMode="auto">
          <a:xfrm>
            <a:off x="242857" y="1067323"/>
            <a:ext cx="424727" cy="538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420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77EB51-C4C5-FC1F-20CD-FEAD561B3A9A}"/>
              </a:ext>
            </a:extLst>
          </p:cNvPr>
          <p:cNvSpPr>
            <a:spLocks noGrp="1"/>
          </p:cNvSpPr>
          <p:nvPr>
            <p:ph idx="1"/>
          </p:nvPr>
        </p:nvSpPr>
        <p:spPr>
          <a:xfrm>
            <a:off x="838200" y="288226"/>
            <a:ext cx="11353800" cy="6569773"/>
          </a:xfrm>
        </p:spPr>
        <p:txBody>
          <a:bodyPr>
            <a:normAutofit fontScale="92500"/>
          </a:bodyPr>
          <a:lstStyle/>
          <a:p>
            <a:pPr marL="0" indent="0">
              <a:buNone/>
            </a:pPr>
            <a:r>
              <a:rPr lang="en-GB" sz="1600" b="1" dirty="0">
                <a:effectLst/>
                <a:latin typeface="Arial" panose="020B0604020202020204" pitchFamily="34" charset="0"/>
                <a:cs typeface="Arial" panose="020B0604020202020204" pitchFamily="34" charset="0"/>
              </a:rPr>
              <a:t>Nuclear Physics Research at the Extreme Light Infrastructure Nuclear Physics (ELI-NP) Facility </a:t>
            </a:r>
            <a:endParaRPr lang="en-GB" sz="1600" dirty="0">
              <a:latin typeface="Arial" panose="020B0604020202020204" pitchFamily="34" charset="0"/>
              <a:cs typeface="Arial" panose="020B0604020202020204" pitchFamily="34" charset="0"/>
            </a:endParaRPr>
          </a:p>
          <a:p>
            <a:pPr>
              <a:lnSpc>
                <a:spcPct val="150000"/>
              </a:lnSpc>
            </a:pPr>
            <a:r>
              <a:rPr lang="en-GB" sz="1200" dirty="0">
                <a:latin typeface="Arial" panose="020B0604020202020204" pitchFamily="34" charset="0"/>
                <a:cs typeface="Arial" panose="020B0604020202020204" pitchFamily="34" charset="0"/>
              </a:rPr>
              <a:t>TWG-6 infrastructure</a:t>
            </a:r>
          </a:p>
          <a:p>
            <a:pPr>
              <a:lnSpc>
                <a:spcPct val="150000"/>
              </a:lnSpc>
            </a:pPr>
            <a:r>
              <a:rPr lang="en-GB" sz="1200" dirty="0">
                <a:latin typeface="Arial" panose="020B0604020202020204" pitchFamily="34" charset="0"/>
                <a:cs typeface="Arial" panose="020B0604020202020204" pitchFamily="34" charset="0"/>
              </a:rPr>
              <a:t>No specific detector (nor experimental techniques) R&amp;D mentioned</a:t>
            </a:r>
          </a:p>
          <a:p>
            <a:pPr>
              <a:lnSpc>
                <a:spcPct val="150000"/>
              </a:lnSpc>
            </a:pPr>
            <a:r>
              <a:rPr lang="en-GB" sz="1200" dirty="0">
                <a:latin typeface="Arial" panose="020B0604020202020204" pitchFamily="34" charset="0"/>
                <a:cs typeface="Arial" panose="020B0604020202020204" pitchFamily="34" charset="0"/>
              </a:rPr>
              <a:t>Several laser-driven nuclear physics applications, e.g. X-ray imaging, radiotherapy, </a:t>
            </a:r>
            <a:r>
              <a:rPr lang="en-GB" sz="1200" dirty="0" err="1">
                <a:latin typeface="Arial" panose="020B0604020202020204" pitchFamily="34" charset="0"/>
                <a:cs typeface="Arial" panose="020B0604020202020204" pitchFamily="34" charset="0"/>
              </a:rPr>
              <a:t>irradiaiton</a:t>
            </a:r>
            <a:r>
              <a:rPr lang="en-GB" sz="1200" dirty="0">
                <a:latin typeface="Arial" panose="020B0604020202020204" pitchFamily="34" charset="0"/>
                <a:cs typeface="Arial" panose="020B0604020202020204" pitchFamily="34" charset="0"/>
              </a:rPr>
              <a:t> for space industry and medical science, </a:t>
            </a:r>
          </a:p>
          <a:p>
            <a:pPr marL="0" indent="0">
              <a:buNone/>
            </a:pPr>
            <a:r>
              <a:rPr lang="en-GB" sz="1600" b="1" dirty="0">
                <a:effectLst/>
                <a:latin typeface="Arial" panose="020B0604020202020204" pitchFamily="34" charset="0"/>
                <a:cs typeface="Arial" panose="020B0604020202020204" pitchFamily="34" charset="0"/>
              </a:rPr>
              <a:t>General input from </a:t>
            </a:r>
            <a:r>
              <a:rPr lang="en-GB" sz="1600" b="1" i="1" dirty="0" err="1">
                <a:effectLst/>
                <a:latin typeface="Arial" panose="020B0604020202020204" pitchFamily="34" charset="0"/>
                <a:cs typeface="Arial" panose="020B0604020202020204" pitchFamily="34" charset="0"/>
              </a:rPr>
              <a:t>Horia</a:t>
            </a:r>
            <a:r>
              <a:rPr lang="en-GB" sz="1600" b="1" i="1" dirty="0">
                <a:effectLst/>
                <a:latin typeface="Arial" panose="020B0604020202020204" pitchFamily="34" charset="0"/>
                <a:cs typeface="Arial" panose="020B0604020202020204" pitchFamily="34" charset="0"/>
              </a:rPr>
              <a:t> </a:t>
            </a:r>
            <a:r>
              <a:rPr lang="en-GB" sz="1600" b="1" i="1" dirty="0" err="1">
                <a:effectLst/>
                <a:latin typeface="Arial" panose="020B0604020202020204" pitchFamily="34" charset="0"/>
                <a:cs typeface="Arial" panose="020B0604020202020204" pitchFamily="34" charset="0"/>
              </a:rPr>
              <a:t>Hulubei</a:t>
            </a:r>
            <a:r>
              <a:rPr lang="en-GB" sz="1600" b="1" i="1" dirty="0">
                <a:effectLst/>
                <a:latin typeface="Arial" panose="020B0604020202020204" pitchFamily="34" charset="0"/>
                <a:cs typeface="Arial" panose="020B0604020202020204" pitchFamily="34" charset="0"/>
              </a:rPr>
              <a:t> National Institute for Physics and Nuclear Engineering</a:t>
            </a:r>
          </a:p>
          <a:p>
            <a:r>
              <a:rPr lang="en-GB" sz="1300" dirty="0">
                <a:latin typeface="Arial" panose="020B0604020202020204" pitchFamily="34" charset="0"/>
                <a:cs typeface="Arial" panose="020B0604020202020204" pitchFamily="34" charset="0"/>
              </a:rPr>
              <a:t>TWG-6 infrastructure</a:t>
            </a:r>
          </a:p>
          <a:p>
            <a:pPr>
              <a:lnSpc>
                <a:spcPct val="150000"/>
              </a:lnSpc>
            </a:pPr>
            <a:r>
              <a:rPr lang="en-GB" sz="1300" dirty="0">
                <a:latin typeface="Arial" panose="020B0604020202020204" pitchFamily="34" charset="0"/>
                <a:cs typeface="Arial" panose="020B0604020202020204" pitchFamily="34" charset="0"/>
              </a:rPr>
              <a:t>No Detector (nor experimental techniques) R&amp;D mentioned </a:t>
            </a:r>
          </a:p>
          <a:p>
            <a:pPr marL="0" indent="0">
              <a:lnSpc>
                <a:spcPct val="150000"/>
              </a:lnSpc>
              <a:buNone/>
            </a:pPr>
            <a:r>
              <a:rPr lang="en-GB" sz="1600" b="1" dirty="0">
                <a:latin typeface="Arial" panose="020B0604020202020204" pitchFamily="34" charset="0"/>
                <a:cs typeface="Arial" panose="020B0604020202020204" pitchFamily="34" charset="0"/>
              </a:rPr>
              <a:t>A unique probe for nuclear structure in a future European radioactive ion–electron collider </a:t>
            </a:r>
          </a:p>
          <a:p>
            <a:pPr>
              <a:lnSpc>
                <a:spcPct val="150000"/>
              </a:lnSpc>
            </a:pPr>
            <a:r>
              <a:rPr lang="en-GB" sz="1300" dirty="0">
                <a:latin typeface="Arial" panose="020B0604020202020204" pitchFamily="34" charset="0"/>
                <a:cs typeface="Arial" panose="020B0604020202020204" pitchFamily="34" charset="0"/>
              </a:rPr>
              <a:t>TWG-6 infrastructure</a:t>
            </a:r>
          </a:p>
          <a:p>
            <a:pPr>
              <a:lnSpc>
                <a:spcPct val="150000"/>
              </a:lnSpc>
            </a:pPr>
            <a:r>
              <a:rPr lang="en-GB" sz="1300" dirty="0">
                <a:latin typeface="Arial" panose="020B0604020202020204" pitchFamily="34" charset="0"/>
                <a:cs typeface="Arial" panose="020B0604020202020204" pitchFamily="34" charset="0"/>
              </a:rPr>
              <a:t>Experimental tool/technique mentioned: </a:t>
            </a:r>
            <a:r>
              <a:rPr lang="en-GB" sz="1300" dirty="0">
                <a:solidFill>
                  <a:srgbClr val="00B050"/>
                </a:solidFill>
                <a:latin typeface="Arial" panose="020B0604020202020204" pitchFamily="34" charset="0"/>
                <a:cs typeface="Arial" panose="020B0604020202020204" pitchFamily="34" charset="0"/>
              </a:rPr>
              <a:t>ion traps</a:t>
            </a:r>
          </a:p>
          <a:p>
            <a:pPr>
              <a:lnSpc>
                <a:spcPct val="150000"/>
              </a:lnSpc>
            </a:pPr>
            <a:r>
              <a:rPr lang="en-GB" sz="1300" dirty="0">
                <a:latin typeface="Arial" panose="020B0604020202020204" pitchFamily="34" charset="0"/>
                <a:cs typeface="Arial" panose="020B0604020202020204" pitchFamily="34" charset="0"/>
              </a:rPr>
              <a:t>Low/high energy? 500-700 MeV</a:t>
            </a:r>
          </a:p>
          <a:p>
            <a:pPr marL="0" indent="0">
              <a:lnSpc>
                <a:spcPct val="150000"/>
              </a:lnSpc>
              <a:buNone/>
            </a:pPr>
            <a:r>
              <a:rPr lang="en-GB" sz="1600" b="1" dirty="0">
                <a:effectLst/>
                <a:latin typeface="Arial" panose="020B0604020202020204" pitchFamily="34" charset="0"/>
                <a:cs typeface="Arial" panose="020B0604020202020204" pitchFamily="34" charset="0"/>
              </a:rPr>
              <a:t>Contribution of NA61/SHINE to </a:t>
            </a:r>
            <a:r>
              <a:rPr lang="en-GB" sz="1600" b="1" dirty="0" err="1">
                <a:effectLst/>
                <a:latin typeface="Arial" panose="020B0604020202020204" pitchFamily="34" charset="0"/>
                <a:cs typeface="Arial" panose="020B0604020202020204" pitchFamily="34" charset="0"/>
              </a:rPr>
              <a:t>NuPECC</a:t>
            </a:r>
            <a:r>
              <a:rPr lang="en-GB" sz="1600" b="1" dirty="0">
                <a:effectLst/>
                <a:latin typeface="Arial" panose="020B0604020202020204" pitchFamily="34" charset="0"/>
                <a:cs typeface="Arial" panose="020B0604020202020204" pitchFamily="34" charset="0"/>
              </a:rPr>
              <a:t> Long Range Plan 2024 </a:t>
            </a:r>
            <a:endParaRPr lang="en-GB" sz="1600" dirty="0">
              <a:latin typeface="Arial" panose="020B0604020202020204" pitchFamily="34" charset="0"/>
              <a:cs typeface="Arial" panose="020B0604020202020204" pitchFamily="34" charset="0"/>
            </a:endParaRPr>
          </a:p>
          <a:p>
            <a:pPr>
              <a:lnSpc>
                <a:spcPct val="150000"/>
              </a:lnSpc>
            </a:pPr>
            <a:r>
              <a:rPr lang="en-GB" sz="1300" dirty="0">
                <a:latin typeface="Arial" panose="020B0604020202020204" pitchFamily="34" charset="0"/>
                <a:cs typeface="Arial" panose="020B0604020202020204" pitchFamily="34" charset="0"/>
              </a:rPr>
              <a:t>High-energy HI </a:t>
            </a:r>
            <a:r>
              <a:rPr lang="en-GB" sz="1300" dirty="0">
                <a:solidFill>
                  <a:srgbClr val="00B050"/>
                </a:solidFill>
                <a:latin typeface="Arial" panose="020B0604020202020204" pitchFamily="34" charset="0"/>
                <a:cs typeface="Arial" panose="020B0604020202020204" pitchFamily="34" charset="0"/>
              </a:rPr>
              <a:t>experiment</a:t>
            </a:r>
          </a:p>
          <a:p>
            <a:pPr>
              <a:lnSpc>
                <a:spcPct val="150000"/>
              </a:lnSpc>
            </a:pPr>
            <a:r>
              <a:rPr lang="en-GB" sz="1300" dirty="0">
                <a:latin typeface="Arial" panose="020B0604020202020204" pitchFamily="34" charset="0"/>
                <a:cs typeface="Arial" panose="020B0604020202020204" pitchFamily="34" charset="0"/>
              </a:rPr>
              <a:t>No Detector (nor experimental techniques) R&amp;D mentioned </a:t>
            </a:r>
          </a:p>
          <a:p>
            <a:pPr marL="0" indent="0">
              <a:buNone/>
            </a:pPr>
            <a:r>
              <a:rPr lang="en-GB" sz="1800" b="1" dirty="0">
                <a:effectLst/>
                <a:latin typeface="Arial" panose="020B0604020202020204" pitchFamily="34" charset="0"/>
                <a:cs typeface="Arial" panose="020B0604020202020204" pitchFamily="34" charset="0"/>
              </a:rPr>
              <a:t>Paul Scherrer Institute – PSI </a:t>
            </a:r>
          </a:p>
          <a:p>
            <a:pPr>
              <a:lnSpc>
                <a:spcPct val="150000"/>
              </a:lnSpc>
            </a:pPr>
            <a:r>
              <a:rPr lang="en-GB" sz="1300" dirty="0">
                <a:latin typeface="Arial" panose="020B0604020202020204" pitchFamily="34" charset="0"/>
                <a:cs typeface="Arial" panose="020B0604020202020204" pitchFamily="34" charset="0"/>
              </a:rPr>
              <a:t>TWG-6 infrastructure</a:t>
            </a:r>
          </a:p>
          <a:p>
            <a:pPr>
              <a:lnSpc>
                <a:spcPct val="150000"/>
              </a:lnSpc>
            </a:pPr>
            <a:r>
              <a:rPr lang="en-GB" sz="1300" dirty="0">
                <a:latin typeface="Arial" panose="020B0604020202020204" pitchFamily="34" charset="0"/>
                <a:cs typeface="Arial" panose="020B0604020202020204" pitchFamily="34" charset="0"/>
              </a:rPr>
              <a:t>Experiments: </a:t>
            </a:r>
            <a:r>
              <a:rPr lang="en-GB" sz="1300" dirty="0">
                <a:solidFill>
                  <a:srgbClr val="00B050"/>
                </a:solidFill>
                <a:effectLst/>
                <a:latin typeface="Arial" panose="020B0604020202020204" pitchFamily="34" charset="0"/>
                <a:cs typeface="Arial" panose="020B0604020202020204" pitchFamily="34" charset="0"/>
              </a:rPr>
              <a:t>MEG II and Mu3e</a:t>
            </a:r>
            <a:r>
              <a:rPr lang="en-GB" sz="1300" dirty="0">
                <a:effectLst/>
                <a:latin typeface="Arial" panose="020B0604020202020204" pitchFamily="34" charset="0"/>
                <a:cs typeface="Arial" panose="020B0604020202020204" pitchFamily="34" charset="0"/>
              </a:rPr>
              <a:t>, n2EDM, </a:t>
            </a:r>
            <a:r>
              <a:rPr lang="en-GB" sz="1300" dirty="0" err="1">
                <a:effectLst/>
                <a:latin typeface="Arial" panose="020B0604020202020204" pitchFamily="34" charset="0"/>
                <a:cs typeface="Arial" panose="020B0604020202020204" pitchFamily="34" charset="0"/>
              </a:rPr>
              <a:t>HyperMu</a:t>
            </a:r>
            <a:r>
              <a:rPr lang="en-GB" sz="1300" dirty="0">
                <a:effectLst/>
                <a:latin typeface="Arial" panose="020B0604020202020204" pitchFamily="34" charset="0"/>
                <a:cs typeface="Arial" panose="020B0604020202020204" pitchFamily="34" charset="0"/>
              </a:rPr>
              <a:t>, </a:t>
            </a:r>
            <a:r>
              <a:rPr lang="en-GB" sz="1300" dirty="0" err="1">
                <a:effectLst/>
                <a:latin typeface="Arial" panose="020B0604020202020204" pitchFamily="34" charset="0"/>
                <a:cs typeface="Arial" panose="020B0604020202020204" pitchFamily="34" charset="0"/>
              </a:rPr>
              <a:t>muX</a:t>
            </a:r>
            <a:r>
              <a:rPr lang="en-GB" sz="1300" dirty="0">
                <a:effectLst/>
                <a:latin typeface="Arial" panose="020B0604020202020204" pitchFamily="34" charset="0"/>
                <a:cs typeface="Arial" panose="020B0604020202020204" pitchFamily="34" charset="0"/>
              </a:rPr>
              <a:t>, MIXE, </a:t>
            </a:r>
            <a:r>
              <a:rPr lang="en-GB" sz="1300" dirty="0" err="1">
                <a:effectLst/>
                <a:latin typeface="Arial" panose="020B0604020202020204" pitchFamily="34" charset="0"/>
                <a:cs typeface="Arial" panose="020B0604020202020204" pitchFamily="34" charset="0"/>
              </a:rPr>
              <a:t>muEDM</a:t>
            </a:r>
            <a:r>
              <a:rPr lang="en-GB" sz="1300" dirty="0">
                <a:effectLst/>
                <a:latin typeface="Arial" panose="020B0604020202020204" pitchFamily="34" charset="0"/>
                <a:cs typeface="Arial" panose="020B0604020202020204" pitchFamily="34" charset="0"/>
              </a:rPr>
              <a:t>, PIONEER, LEMING, CHRISP, </a:t>
            </a:r>
            <a:r>
              <a:rPr lang="en-GB" sz="1300" dirty="0">
                <a:solidFill>
                  <a:srgbClr val="00B050"/>
                </a:solidFill>
                <a:effectLst/>
                <a:latin typeface="Arial" panose="020B0604020202020204" pitchFamily="34" charset="0"/>
                <a:cs typeface="Arial" panose="020B0604020202020204" pitchFamily="34" charset="0"/>
              </a:rPr>
              <a:t>PIF</a:t>
            </a:r>
            <a:r>
              <a:rPr lang="en-GB" sz="1300" dirty="0">
                <a:effectLst/>
                <a:latin typeface="Arial" panose="020B0604020202020204" pitchFamily="34" charset="0"/>
                <a:cs typeface="Arial" panose="020B0604020202020204" pitchFamily="34" charset="0"/>
              </a:rPr>
              <a:t>@CHRISP (rad. damage &amp; </a:t>
            </a:r>
            <a:r>
              <a:rPr lang="en-GB" sz="1300" dirty="0" err="1">
                <a:effectLst/>
                <a:latin typeface="Arial" panose="020B0604020202020204" pitchFamily="34" charset="0"/>
                <a:cs typeface="Arial" panose="020B0604020202020204" pitchFamily="34" charset="0"/>
              </a:rPr>
              <a:t>ele</a:t>
            </a:r>
            <a:r>
              <a:rPr lang="en-GB" sz="1300" dirty="0">
                <a:effectLst/>
                <a:latin typeface="Arial" panose="020B0604020202020204" pitchFamily="34" charset="0"/>
                <a:cs typeface="Arial" panose="020B0604020202020204" pitchFamily="34" charset="0"/>
              </a:rPr>
              <a:t>. component testing)</a:t>
            </a:r>
            <a:endParaRPr lang="en-GB" sz="1300" dirty="0">
              <a:latin typeface="Arial" panose="020B0604020202020204" pitchFamily="34" charset="0"/>
              <a:cs typeface="Arial" panose="020B0604020202020204" pitchFamily="34" charset="0"/>
            </a:endParaRPr>
          </a:p>
        </p:txBody>
      </p:sp>
      <p:pic>
        <p:nvPicPr>
          <p:cNvPr id="8" name="Picture 8" descr="Cross mark and check mark Royalty Free Vector Image">
            <a:extLst>
              <a:ext uri="{FF2B5EF4-FFF2-40B4-BE49-F238E27FC236}">
                <a16:creationId xmlns:a16="http://schemas.microsoft.com/office/drawing/2014/main" id="{074E7179-CC33-E33A-2DF1-D9C3EB1D83DF}"/>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50000" b="18731"/>
          <a:stretch/>
        </p:blipFill>
        <p:spPr bwMode="auto">
          <a:xfrm>
            <a:off x="246879" y="105084"/>
            <a:ext cx="467200" cy="5919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Cross mark and check mark Royalty Free Vector Image">
            <a:extLst>
              <a:ext uri="{FF2B5EF4-FFF2-40B4-BE49-F238E27FC236}">
                <a16:creationId xmlns:a16="http://schemas.microsoft.com/office/drawing/2014/main" id="{03462E31-101A-9CB2-CE47-F0BB277C6E41}"/>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50000" b="18731"/>
          <a:stretch/>
        </p:blipFill>
        <p:spPr bwMode="auto">
          <a:xfrm>
            <a:off x="246879" y="1616257"/>
            <a:ext cx="467200" cy="59195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ross mark and check mark Royalty Free Vector Image">
            <a:extLst>
              <a:ext uri="{FF2B5EF4-FFF2-40B4-BE49-F238E27FC236}">
                <a16:creationId xmlns:a16="http://schemas.microsoft.com/office/drawing/2014/main" id="{8B6E034D-3DC8-7C71-1AD9-8B1BB198EAB9}"/>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000" b="18731"/>
          <a:stretch/>
        </p:blipFill>
        <p:spPr bwMode="auto">
          <a:xfrm>
            <a:off x="246879" y="4428328"/>
            <a:ext cx="424727" cy="53814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Yellow question mark and question icon (png symbol)">
            <a:extLst>
              <a:ext uri="{FF2B5EF4-FFF2-40B4-BE49-F238E27FC236}">
                <a16:creationId xmlns:a16="http://schemas.microsoft.com/office/drawing/2014/main" id="{8096D987-F018-A029-4A14-74664B14F7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157" y="2835971"/>
            <a:ext cx="372643" cy="3726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Cross mark and check mark Royalty Free Vector Image">
            <a:extLst>
              <a:ext uri="{FF2B5EF4-FFF2-40B4-BE49-F238E27FC236}">
                <a16:creationId xmlns:a16="http://schemas.microsoft.com/office/drawing/2014/main" id="{255C86E2-9BFD-86F1-926A-F805450BE2E5}"/>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50000" b="18731"/>
          <a:stretch/>
        </p:blipFill>
        <p:spPr bwMode="auto">
          <a:xfrm>
            <a:off x="308940" y="5594228"/>
            <a:ext cx="467200" cy="59195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BA9E0F7-C37A-F6C3-B850-EA5A0DF54385}"/>
              </a:ext>
            </a:extLst>
          </p:cNvPr>
          <p:cNvSpPr txBox="1"/>
          <p:nvPr/>
        </p:nvSpPr>
        <p:spPr>
          <a:xfrm>
            <a:off x="4702629" y="5909183"/>
            <a:ext cx="2393989" cy="276999"/>
          </a:xfrm>
          <a:prstGeom prst="rect">
            <a:avLst/>
          </a:prstGeom>
          <a:noFill/>
          <a:ln>
            <a:solidFill>
              <a:srgbClr val="00B050"/>
            </a:solidFill>
          </a:ln>
        </p:spPr>
        <p:txBody>
          <a:bodyPr wrap="none" rtlCol="0">
            <a:spAutoFit/>
          </a:bodyPr>
          <a:lstStyle/>
          <a:p>
            <a:r>
              <a:rPr lang="en-GB" sz="1200" i="1" dirty="0">
                <a:solidFill>
                  <a:srgbClr val="00B050"/>
                </a:solidFill>
              </a:rPr>
              <a:t>D</a:t>
            </a:r>
            <a:r>
              <a:rPr lang="en-DE" sz="1200" i="1" dirty="0">
                <a:solidFill>
                  <a:srgbClr val="00B050"/>
                </a:solidFill>
              </a:rPr>
              <a:t>iscussed as separate contributions</a:t>
            </a:r>
          </a:p>
        </p:txBody>
      </p:sp>
      <p:cxnSp>
        <p:nvCxnSpPr>
          <p:cNvPr id="9" name="Straight Arrow Connector 8">
            <a:extLst>
              <a:ext uri="{FF2B5EF4-FFF2-40B4-BE49-F238E27FC236}">
                <a16:creationId xmlns:a16="http://schemas.microsoft.com/office/drawing/2014/main" id="{F005A2A9-85B4-05C2-8B29-D02DD00A5374}"/>
              </a:ext>
            </a:extLst>
          </p:cNvPr>
          <p:cNvCxnSpPr>
            <a:cxnSpLocks/>
            <a:stCxn id="6" idx="1"/>
          </p:cNvCxnSpPr>
          <p:nvPr/>
        </p:nvCxnSpPr>
        <p:spPr>
          <a:xfrm flipH="1">
            <a:off x="3245618" y="6047683"/>
            <a:ext cx="1457011" cy="522091"/>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6960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77EB51-C4C5-FC1F-20CD-FEAD561B3A9A}"/>
              </a:ext>
            </a:extLst>
          </p:cNvPr>
          <p:cNvSpPr>
            <a:spLocks noGrp="1"/>
          </p:cNvSpPr>
          <p:nvPr>
            <p:ph idx="1"/>
          </p:nvPr>
        </p:nvSpPr>
        <p:spPr>
          <a:xfrm>
            <a:off x="714079" y="284787"/>
            <a:ext cx="11477921" cy="6569773"/>
          </a:xfrm>
        </p:spPr>
        <p:txBody>
          <a:bodyPr>
            <a:normAutofit/>
          </a:bodyPr>
          <a:lstStyle/>
          <a:p>
            <a:pPr marL="0" indent="0">
              <a:lnSpc>
                <a:spcPct val="150000"/>
              </a:lnSpc>
              <a:buNone/>
            </a:pPr>
            <a:r>
              <a:rPr lang="en-GB" sz="1550" b="1" dirty="0">
                <a:effectLst/>
                <a:latin typeface="Arial" panose="020B0604020202020204" pitchFamily="34" charset="0"/>
                <a:cs typeface="Arial" panose="020B0604020202020204" pitchFamily="34" charset="0"/>
              </a:rPr>
              <a:t>Imaging nuclear structure and quark-gluon plasma at the Large Hadron Collider </a:t>
            </a:r>
            <a:endParaRPr lang="en-GB" sz="1550" b="1" dirty="0">
              <a:latin typeface="Arial" panose="020B0604020202020204" pitchFamily="34" charset="0"/>
              <a:cs typeface="Arial" panose="020B0604020202020204" pitchFamily="34" charset="0"/>
            </a:endParaRPr>
          </a:p>
          <a:p>
            <a:pPr>
              <a:lnSpc>
                <a:spcPct val="150000"/>
              </a:lnSpc>
            </a:pPr>
            <a:r>
              <a:rPr lang="en-GB" sz="1200" dirty="0">
                <a:latin typeface="Arial" panose="020B0604020202020204" pitchFamily="34" charset="0"/>
                <a:cs typeface="Arial" panose="020B0604020202020204" pitchFamily="34" charset="0"/>
              </a:rPr>
              <a:t>Scientific TWGs + TWG-6 (Infrastructure) to discuss impact on LHC schedule</a:t>
            </a:r>
          </a:p>
          <a:p>
            <a:pPr marL="0" indent="0">
              <a:lnSpc>
                <a:spcPct val="150000"/>
              </a:lnSpc>
              <a:buNone/>
            </a:pPr>
            <a:r>
              <a:rPr lang="en-GB" sz="1550" b="1" dirty="0">
                <a:effectLst/>
                <a:latin typeface="Arial" panose="020B0604020202020204" pitchFamily="34" charset="0"/>
                <a:cs typeface="Arial" panose="020B0604020202020204" pitchFamily="34" charset="0"/>
              </a:rPr>
              <a:t>Precision studies of hard and electromagnetic processes in nuclear collisions: the NA60+ experiment at the CERN SPS </a:t>
            </a:r>
            <a:endParaRPr lang="en-GB" sz="1550" b="1" dirty="0">
              <a:latin typeface="Arial" panose="020B0604020202020204" pitchFamily="34" charset="0"/>
              <a:cs typeface="Arial" panose="020B0604020202020204" pitchFamily="34" charset="0"/>
            </a:endParaRPr>
          </a:p>
          <a:p>
            <a:pPr>
              <a:lnSpc>
                <a:spcPct val="150000"/>
              </a:lnSpc>
            </a:pPr>
            <a:r>
              <a:rPr lang="en-GB" sz="1200" dirty="0">
                <a:solidFill>
                  <a:srgbClr val="00B050"/>
                </a:solidFill>
                <a:latin typeface="Arial" panose="020B0604020202020204" pitchFamily="34" charset="0"/>
                <a:cs typeface="Arial" panose="020B0604020202020204" pitchFamily="34" charset="0"/>
              </a:rPr>
              <a:t>Experiment</a:t>
            </a:r>
          </a:p>
          <a:p>
            <a:pPr>
              <a:lnSpc>
                <a:spcPct val="150000"/>
              </a:lnSpc>
            </a:pPr>
            <a:r>
              <a:rPr lang="en-GB" sz="1200" dirty="0">
                <a:latin typeface="Arial" panose="020B0604020202020204" pitchFamily="34" charset="0"/>
                <a:cs typeface="Arial" panose="020B0604020202020204" pitchFamily="34" charset="0"/>
              </a:rPr>
              <a:t>Detector development and R&amp;D: </a:t>
            </a:r>
            <a:r>
              <a:rPr lang="en-GB" sz="1200" dirty="0">
                <a:solidFill>
                  <a:srgbClr val="00B050"/>
                </a:solidFill>
                <a:latin typeface="Arial" panose="020B0604020202020204" pitchFamily="34" charset="0"/>
                <a:cs typeface="Arial" panose="020B0604020202020204" pitchFamily="34" charset="0"/>
              </a:rPr>
              <a:t>vertex spectrometer (MAPS) -  R&amp;D with ALICE-ITS3, 3GEM and/or MWPCs for muon spectrometer, toroid</a:t>
            </a:r>
          </a:p>
          <a:p>
            <a:pPr marL="0" indent="0">
              <a:lnSpc>
                <a:spcPct val="150000"/>
              </a:lnSpc>
              <a:buNone/>
            </a:pPr>
            <a:r>
              <a:rPr lang="en-GB" sz="1550" b="1" dirty="0">
                <a:effectLst/>
                <a:latin typeface="Arial" panose="020B0604020202020204" pitchFamily="34" charset="0"/>
                <a:cs typeface="Arial" panose="020B0604020202020204" pitchFamily="34" charset="0"/>
              </a:rPr>
              <a:t>The Mu3e Experiment </a:t>
            </a:r>
            <a:endParaRPr lang="en-GB" sz="1550" b="1" dirty="0">
              <a:latin typeface="Arial" panose="020B0604020202020204" pitchFamily="34" charset="0"/>
              <a:cs typeface="Arial" panose="020B0604020202020204" pitchFamily="34" charset="0"/>
            </a:endParaRPr>
          </a:p>
          <a:p>
            <a:pPr>
              <a:lnSpc>
                <a:spcPct val="150000"/>
              </a:lnSpc>
            </a:pPr>
            <a:r>
              <a:rPr lang="en-GB" sz="1200" dirty="0">
                <a:solidFill>
                  <a:srgbClr val="00B050"/>
                </a:solidFill>
                <a:latin typeface="Arial" panose="020B0604020202020204" pitchFamily="34" charset="0"/>
                <a:cs typeface="Arial" panose="020B0604020202020204" pitchFamily="34" charset="0"/>
              </a:rPr>
              <a:t>Experiment</a:t>
            </a:r>
          </a:p>
          <a:p>
            <a:pPr>
              <a:lnSpc>
                <a:spcPct val="150000"/>
              </a:lnSpc>
            </a:pPr>
            <a:r>
              <a:rPr lang="en-GB" sz="1200" dirty="0">
                <a:latin typeface="Arial" panose="020B0604020202020204" pitchFamily="34" charset="0"/>
                <a:cs typeface="Arial" panose="020B0604020202020204" pitchFamily="34" charset="0"/>
              </a:rPr>
              <a:t>No detector R&amp;D was mentioned. HV-MAPS is certainly the key technology.</a:t>
            </a:r>
          </a:p>
        </p:txBody>
      </p:sp>
      <p:pic>
        <p:nvPicPr>
          <p:cNvPr id="8" name="Picture 8" descr="Cross mark and check mark Royalty Free Vector Image">
            <a:extLst>
              <a:ext uri="{FF2B5EF4-FFF2-40B4-BE49-F238E27FC236}">
                <a16:creationId xmlns:a16="http://schemas.microsoft.com/office/drawing/2014/main" id="{074E7179-CC33-E33A-2DF1-D9C3EB1D83DF}"/>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50000" b="18731"/>
          <a:stretch/>
        </p:blipFill>
        <p:spPr bwMode="auto">
          <a:xfrm>
            <a:off x="246879" y="105084"/>
            <a:ext cx="467200" cy="59195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ross mark and check mark Royalty Free Vector Image">
            <a:extLst>
              <a:ext uri="{FF2B5EF4-FFF2-40B4-BE49-F238E27FC236}">
                <a16:creationId xmlns:a16="http://schemas.microsoft.com/office/drawing/2014/main" id="{8B6E034D-3DC8-7C71-1AD9-8B1BB198EAB9}"/>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000" b="18731"/>
          <a:stretch/>
        </p:blipFill>
        <p:spPr bwMode="auto">
          <a:xfrm>
            <a:off x="227680" y="1094754"/>
            <a:ext cx="424727" cy="5381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Cross mark and check mark Royalty Free Vector Image">
            <a:extLst>
              <a:ext uri="{FF2B5EF4-FFF2-40B4-BE49-F238E27FC236}">
                <a16:creationId xmlns:a16="http://schemas.microsoft.com/office/drawing/2014/main" id="{BE94EEC0-48F4-533C-B6D2-DD5A5F9C9239}"/>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000" b="18731"/>
          <a:stretch/>
        </p:blipFill>
        <p:spPr bwMode="auto">
          <a:xfrm>
            <a:off x="253721" y="2408048"/>
            <a:ext cx="424727" cy="538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763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A6D20-A849-1DAF-D74E-A3F22934D26F}"/>
              </a:ext>
            </a:extLst>
          </p:cNvPr>
          <p:cNvSpPr>
            <a:spLocks noGrp="1"/>
          </p:cNvSpPr>
          <p:nvPr>
            <p:ph type="title"/>
          </p:nvPr>
        </p:nvSpPr>
        <p:spPr/>
        <p:txBody>
          <a:bodyPr/>
          <a:lstStyle/>
          <a:p>
            <a:r>
              <a:rPr lang="en-DE" dirty="0"/>
              <a:t>Detailed analysis Part I</a:t>
            </a:r>
          </a:p>
        </p:txBody>
      </p:sp>
      <p:sp>
        <p:nvSpPr>
          <p:cNvPr id="6" name="TextBox 5">
            <a:extLst>
              <a:ext uri="{FF2B5EF4-FFF2-40B4-BE49-F238E27FC236}">
                <a16:creationId xmlns:a16="http://schemas.microsoft.com/office/drawing/2014/main" id="{3E176DB3-55E7-C5A7-7D8A-B96FA81A8811}"/>
              </a:ext>
            </a:extLst>
          </p:cNvPr>
          <p:cNvSpPr txBox="1"/>
          <p:nvPr/>
        </p:nvSpPr>
        <p:spPr>
          <a:xfrm>
            <a:off x="2639367" y="6480259"/>
            <a:ext cx="6726329" cy="369332"/>
          </a:xfrm>
          <a:prstGeom prst="rect">
            <a:avLst/>
          </a:prstGeom>
          <a:noFill/>
        </p:spPr>
        <p:txBody>
          <a:bodyPr wrap="none" rtlCol="0">
            <a:spAutoFit/>
          </a:bodyPr>
          <a:lstStyle/>
          <a:p>
            <a:r>
              <a:rPr lang="en-DE" dirty="0"/>
              <a:t>6-7/32 discusses R&amp;D on detectors/techniques for the high-energy NP.</a:t>
            </a:r>
          </a:p>
        </p:txBody>
      </p:sp>
      <p:pic>
        <p:nvPicPr>
          <p:cNvPr id="4" name="Picture 3">
            <a:extLst>
              <a:ext uri="{FF2B5EF4-FFF2-40B4-BE49-F238E27FC236}">
                <a16:creationId xmlns:a16="http://schemas.microsoft.com/office/drawing/2014/main" id="{5D0AD799-A5EA-090D-23AB-5A87AFB57ECA}"/>
              </a:ext>
            </a:extLst>
          </p:cNvPr>
          <p:cNvPicPr>
            <a:picLocks noChangeAspect="1"/>
          </p:cNvPicPr>
          <p:nvPr/>
        </p:nvPicPr>
        <p:blipFill>
          <a:blip r:embed="rId2"/>
          <a:stretch>
            <a:fillRect/>
          </a:stretch>
        </p:blipFill>
        <p:spPr>
          <a:xfrm>
            <a:off x="2023729" y="1386683"/>
            <a:ext cx="6577660" cy="4985268"/>
          </a:xfrm>
          <a:prstGeom prst="rect">
            <a:avLst/>
          </a:prstGeom>
        </p:spPr>
      </p:pic>
    </p:spTree>
    <p:extLst>
      <p:ext uri="{BB962C8B-B14F-4D97-AF65-F5344CB8AC3E}">
        <p14:creationId xmlns:p14="http://schemas.microsoft.com/office/powerpoint/2010/main" val="17226029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1650</TotalTime>
  <Words>4079</Words>
  <Application>Microsoft Macintosh PowerPoint</Application>
  <PresentationFormat>Widescreen</PresentationFormat>
  <Paragraphs>311</Paragraphs>
  <Slides>42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ArialMT</vt:lpstr>
      <vt:lpstr>Calibri</vt:lpstr>
      <vt:lpstr>Calibri Light</vt:lpstr>
      <vt:lpstr>Helvetica</vt:lpstr>
      <vt:lpstr>Wingdings</vt:lpstr>
      <vt:lpstr>Office Theme</vt:lpstr>
      <vt:lpstr>PowerPoint Presentation</vt:lpstr>
      <vt:lpstr>Community input analysis</vt:lpstr>
      <vt:lpstr>Part I</vt:lpstr>
      <vt:lpstr>Preliminary check</vt:lpstr>
      <vt:lpstr>Detailed analysis</vt:lpstr>
      <vt:lpstr>PowerPoint Presentation</vt:lpstr>
      <vt:lpstr>PowerPoint Presentation</vt:lpstr>
      <vt:lpstr>PowerPoint Presentation</vt:lpstr>
      <vt:lpstr>Detailed analysis Part I</vt:lpstr>
      <vt:lpstr>Part II</vt:lpstr>
      <vt:lpstr>The CBM experiment at FAIR</vt:lpstr>
      <vt:lpstr>Heavy-ion program in CMS at the LHC</vt:lpstr>
      <vt:lpstr>Heavy-ion program at the LHC</vt:lpstr>
      <vt:lpstr>Many-body QCD physics – heavy-ion physics Plans of the French community (CNRS, CEA, universities)</vt:lpstr>
      <vt:lpstr>Nuclear physics at LHCb: future plans and prospects</vt:lpstr>
      <vt:lpstr>Electron Ion Collider (BNL, JLAB) – 1/2</vt:lpstr>
      <vt:lpstr>Electron Ion Collider (BNL, JLAB) – 2/2</vt:lpstr>
      <vt:lpstr>Hadron physics at JLAB and EIC Plans of the French community (CNRS, CEA, universities)</vt:lpstr>
      <vt:lpstr>MEG II at PSI: search for the μ  e𝛾 decay</vt:lpstr>
      <vt:lpstr>Belle II Collaboration input</vt:lpstr>
      <vt:lpstr>Detailed analysis Part II</vt:lpstr>
      <vt:lpstr>Part III</vt:lpstr>
      <vt:lpstr>PowerPoint Presentation</vt:lpstr>
      <vt:lpstr>HADES White Paper</vt:lpstr>
      <vt:lpstr>End-to-End Optimization of Detectors</vt:lpstr>
      <vt:lpstr>PowerPoint Presentation</vt:lpstr>
      <vt:lpstr>Hadron Interaction (N. Zachariou) Hadron Spectroscopy (N. Zachariou) Hadron Structure (R. Montgomery)</vt:lpstr>
      <vt:lpstr>Electron scattering and neutrino programs</vt:lpstr>
      <vt:lpstr>Antinuclei in space</vt:lpstr>
      <vt:lpstr>Hadron Physics at the energy and intensity frontier</vt:lpstr>
      <vt:lpstr>Detailed analysis Part III</vt:lpstr>
      <vt:lpstr>Part IV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V</vt:lpstr>
      <vt:lpstr>PowerPoint Presentation</vt:lpstr>
      <vt:lpstr>Final numbers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Piotr Gasik</dc:creator>
  <cp:lastModifiedBy>Piotr Gasik</cp:lastModifiedBy>
  <cp:revision>42</cp:revision>
  <dcterms:created xsi:type="dcterms:W3CDTF">2023-05-29T18:51:55Z</dcterms:created>
  <dcterms:modified xsi:type="dcterms:W3CDTF">2023-06-01T11:19:58Z</dcterms:modified>
</cp:coreProperties>
</file>