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9" r:id="rId3"/>
    <p:sldId id="276" r:id="rId4"/>
    <p:sldId id="270" r:id="rId5"/>
    <p:sldId id="271" r:id="rId6"/>
    <p:sldId id="267" r:id="rId7"/>
    <p:sldId id="268" r:id="rId8"/>
    <p:sldId id="272" r:id="rId9"/>
    <p:sldId id="273" r:id="rId10"/>
    <p:sldId id="283" r:id="rId11"/>
    <p:sldId id="281" r:id="rId12"/>
    <p:sldId id="282" r:id="rId13"/>
    <p:sldId id="292" r:id="rId14"/>
    <p:sldId id="274" r:id="rId15"/>
    <p:sldId id="278" r:id="rId16"/>
    <p:sldId id="284" r:id="rId17"/>
    <p:sldId id="285" r:id="rId18"/>
    <p:sldId id="293" r:id="rId19"/>
    <p:sldId id="294" r:id="rId20"/>
    <p:sldId id="296" r:id="rId21"/>
    <p:sldId id="297" r:id="rId22"/>
    <p:sldId id="288" r:id="rId23"/>
    <p:sldId id="289" r:id="rId24"/>
    <p:sldId id="290" r:id="rId25"/>
    <p:sldId id="291" r:id="rId26"/>
    <p:sldId id="295" r:id="rId27"/>
    <p:sldId id="279" r:id="rId28"/>
    <p:sldId id="277"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D136F8-BEF0-46F1-B8A8-C46F14DF7D62}" v="2075" dt="2025-04-08T10:40:12.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9778" autoAdjust="0"/>
  </p:normalViewPr>
  <p:slideViewPr>
    <p:cSldViewPr snapToGrid="0">
      <p:cViewPr varScale="1">
        <p:scale>
          <a:sx n="143" d="100"/>
          <a:sy n="143" d="100"/>
        </p:scale>
        <p:origin x="7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rner" userId="8165e066a609a476" providerId="LiveId" clId="{F3D136F8-BEF0-46F1-B8A8-C46F14DF7D62}"/>
    <pc:docChg chg="undo custSel addSld delSld modSld sldOrd">
      <pc:chgData name="Daniel Karner" userId="8165e066a609a476" providerId="LiveId" clId="{F3D136F8-BEF0-46F1-B8A8-C46F14DF7D62}" dt="2025-04-08T09:57:22.106" v="12207" actId="20577"/>
      <pc:docMkLst>
        <pc:docMk/>
      </pc:docMkLst>
      <pc:sldChg chg="modSp mod">
        <pc:chgData name="Daniel Karner" userId="8165e066a609a476" providerId="LiveId" clId="{F3D136F8-BEF0-46F1-B8A8-C46F14DF7D62}" dt="2025-04-06T17:22:11.131" v="9433" actId="1076"/>
        <pc:sldMkLst>
          <pc:docMk/>
          <pc:sldMk cId="3959318766" sldId="256"/>
        </pc:sldMkLst>
        <pc:spChg chg="mod">
          <ac:chgData name="Daniel Karner" userId="8165e066a609a476" providerId="LiveId" clId="{F3D136F8-BEF0-46F1-B8A8-C46F14DF7D62}" dt="2025-04-06T17:22:11.131" v="9433" actId="1076"/>
          <ac:spMkLst>
            <pc:docMk/>
            <pc:sldMk cId="3959318766" sldId="256"/>
            <ac:spMk id="2" creationId="{CE0AE05A-E0FC-0885-FA8F-96CC6712F5FA}"/>
          </ac:spMkLst>
        </pc:spChg>
        <pc:spChg chg="mod">
          <ac:chgData name="Daniel Karner" userId="8165e066a609a476" providerId="LiveId" clId="{F3D136F8-BEF0-46F1-B8A8-C46F14DF7D62}" dt="2025-04-05T13:36:47.693" v="6798" actId="790"/>
          <ac:spMkLst>
            <pc:docMk/>
            <pc:sldMk cId="3959318766" sldId="256"/>
            <ac:spMk id="3" creationId="{FB30056E-ACCC-E938-1F07-0EBB18906B8A}"/>
          </ac:spMkLst>
        </pc:spChg>
      </pc:sldChg>
      <pc:sldChg chg="del">
        <pc:chgData name="Daniel Karner" userId="8165e066a609a476" providerId="LiveId" clId="{F3D136F8-BEF0-46F1-B8A8-C46F14DF7D62}" dt="2025-03-16T12:40:18.722" v="1" actId="47"/>
        <pc:sldMkLst>
          <pc:docMk/>
          <pc:sldMk cId="567800200" sldId="259"/>
        </pc:sldMkLst>
      </pc:sldChg>
      <pc:sldChg chg="del">
        <pc:chgData name="Daniel Karner" userId="8165e066a609a476" providerId="LiveId" clId="{F3D136F8-BEF0-46F1-B8A8-C46F14DF7D62}" dt="2025-03-16T12:40:17.160" v="0" actId="47"/>
        <pc:sldMkLst>
          <pc:docMk/>
          <pc:sldMk cId="201589084" sldId="261"/>
        </pc:sldMkLst>
      </pc:sldChg>
      <pc:sldChg chg="del">
        <pc:chgData name="Daniel Karner" userId="8165e066a609a476" providerId="LiveId" clId="{F3D136F8-BEF0-46F1-B8A8-C46F14DF7D62}" dt="2025-03-16T12:40:20.256" v="2" actId="47"/>
        <pc:sldMkLst>
          <pc:docMk/>
          <pc:sldMk cId="1132803237" sldId="262"/>
        </pc:sldMkLst>
      </pc:sldChg>
      <pc:sldChg chg="del">
        <pc:chgData name="Daniel Karner" userId="8165e066a609a476" providerId="LiveId" clId="{F3D136F8-BEF0-46F1-B8A8-C46F14DF7D62}" dt="2025-03-16T12:40:21.370" v="3" actId="47"/>
        <pc:sldMkLst>
          <pc:docMk/>
          <pc:sldMk cId="3374763270" sldId="263"/>
        </pc:sldMkLst>
      </pc:sldChg>
      <pc:sldChg chg="del">
        <pc:chgData name="Daniel Karner" userId="8165e066a609a476" providerId="LiveId" clId="{F3D136F8-BEF0-46F1-B8A8-C46F14DF7D62}" dt="2025-03-16T12:40:23.769" v="4" actId="47"/>
        <pc:sldMkLst>
          <pc:docMk/>
          <pc:sldMk cId="2511450065" sldId="264"/>
        </pc:sldMkLst>
      </pc:sldChg>
      <pc:sldChg chg="del">
        <pc:chgData name="Daniel Karner" userId="8165e066a609a476" providerId="LiveId" clId="{F3D136F8-BEF0-46F1-B8A8-C46F14DF7D62}" dt="2025-03-16T12:40:24.788" v="5" actId="47"/>
        <pc:sldMkLst>
          <pc:docMk/>
          <pc:sldMk cId="2673005497" sldId="265"/>
        </pc:sldMkLst>
      </pc:sldChg>
      <pc:sldChg chg="del">
        <pc:chgData name="Daniel Karner" userId="8165e066a609a476" providerId="LiveId" clId="{F3D136F8-BEF0-46F1-B8A8-C46F14DF7D62}" dt="2025-03-16T13:05:18.511" v="531" actId="47"/>
        <pc:sldMkLst>
          <pc:docMk/>
          <pc:sldMk cId="25777654" sldId="266"/>
        </pc:sldMkLst>
      </pc:sldChg>
      <pc:sldChg chg="addSp delSp modSp new mod">
        <pc:chgData name="Daniel Karner" userId="8165e066a609a476" providerId="LiveId" clId="{F3D136F8-BEF0-46F1-B8A8-C46F14DF7D62}" dt="2025-03-16T13:04:34.166" v="530" actId="1076"/>
        <pc:sldMkLst>
          <pc:docMk/>
          <pc:sldMk cId="373642080" sldId="267"/>
        </pc:sldMkLst>
        <pc:picChg chg="add mod">
          <ac:chgData name="Daniel Karner" userId="8165e066a609a476" providerId="LiveId" clId="{F3D136F8-BEF0-46F1-B8A8-C46F14DF7D62}" dt="2025-03-16T13:04:34.166" v="530" actId="1076"/>
          <ac:picMkLst>
            <pc:docMk/>
            <pc:sldMk cId="373642080" sldId="267"/>
            <ac:picMk id="4" creationId="{CB516196-48FE-F885-4515-EF179D5831E1}"/>
          </ac:picMkLst>
        </pc:picChg>
      </pc:sldChg>
      <pc:sldChg chg="modSp new mod">
        <pc:chgData name="Daniel Karner" userId="8165e066a609a476" providerId="LiveId" clId="{F3D136F8-BEF0-46F1-B8A8-C46F14DF7D62}" dt="2025-04-05T13:36:47.693" v="6798" actId="790"/>
        <pc:sldMkLst>
          <pc:docMk/>
          <pc:sldMk cId="1434544114" sldId="268"/>
        </pc:sldMkLst>
        <pc:spChg chg="mod">
          <ac:chgData name="Daniel Karner" userId="8165e066a609a476" providerId="LiveId" clId="{F3D136F8-BEF0-46F1-B8A8-C46F14DF7D62}" dt="2025-04-05T13:36:47.693" v="6798" actId="790"/>
          <ac:spMkLst>
            <pc:docMk/>
            <pc:sldMk cId="1434544114" sldId="268"/>
            <ac:spMk id="2" creationId="{D17ADA98-2A86-3BC8-6CE1-C3BA2CEF1602}"/>
          </ac:spMkLst>
        </pc:spChg>
        <pc:spChg chg="mod">
          <ac:chgData name="Daniel Karner" userId="8165e066a609a476" providerId="LiveId" clId="{F3D136F8-BEF0-46F1-B8A8-C46F14DF7D62}" dt="2025-04-05T13:36:47.693" v="6798" actId="790"/>
          <ac:spMkLst>
            <pc:docMk/>
            <pc:sldMk cId="1434544114" sldId="268"/>
            <ac:spMk id="3" creationId="{7B4ED5D2-49D9-68BD-4000-09C261111761}"/>
          </ac:spMkLst>
        </pc:spChg>
      </pc:sldChg>
      <pc:sldChg chg="addSp delSp modSp new mod setBg">
        <pc:chgData name="Daniel Karner" userId="8165e066a609a476" providerId="LiveId" clId="{F3D136F8-BEF0-46F1-B8A8-C46F14DF7D62}" dt="2025-04-05T13:36:47.693" v="6798" actId="790"/>
        <pc:sldMkLst>
          <pc:docMk/>
          <pc:sldMk cId="493515961" sldId="269"/>
        </pc:sldMkLst>
        <pc:spChg chg="mod">
          <ac:chgData name="Daniel Karner" userId="8165e066a609a476" providerId="LiveId" clId="{F3D136F8-BEF0-46F1-B8A8-C46F14DF7D62}" dt="2025-04-05T13:36:47.693" v="6798" actId="790"/>
          <ac:spMkLst>
            <pc:docMk/>
            <pc:sldMk cId="493515961" sldId="269"/>
            <ac:spMk id="2" creationId="{C168D2F2-53C0-4F14-1569-4BD54EA532E8}"/>
          </ac:spMkLst>
        </pc:spChg>
        <pc:spChg chg="add del mod">
          <ac:chgData name="Daniel Karner" userId="8165e066a609a476" providerId="LiveId" clId="{F3D136F8-BEF0-46F1-B8A8-C46F14DF7D62}" dt="2025-04-05T13:36:47.693" v="6798" actId="790"/>
          <ac:spMkLst>
            <pc:docMk/>
            <pc:sldMk cId="493515961" sldId="269"/>
            <ac:spMk id="3" creationId="{68A60A3D-2129-9765-D380-A8B3F31AF0FF}"/>
          </ac:spMkLst>
        </pc:spChg>
      </pc:sldChg>
      <pc:sldChg chg="addSp delSp modSp new mod">
        <pc:chgData name="Daniel Karner" userId="8165e066a609a476" providerId="LiveId" clId="{F3D136F8-BEF0-46F1-B8A8-C46F14DF7D62}" dt="2025-04-05T13:36:47.693" v="6798" actId="790"/>
        <pc:sldMkLst>
          <pc:docMk/>
          <pc:sldMk cId="3935254029" sldId="270"/>
        </pc:sldMkLst>
        <pc:spChg chg="mod">
          <ac:chgData name="Daniel Karner" userId="8165e066a609a476" providerId="LiveId" clId="{F3D136F8-BEF0-46F1-B8A8-C46F14DF7D62}" dt="2025-04-05T13:36:47.693" v="6798" actId="790"/>
          <ac:spMkLst>
            <pc:docMk/>
            <pc:sldMk cId="3935254029" sldId="270"/>
            <ac:spMk id="2" creationId="{F026E5B2-62DE-25FD-2558-CCC337C6886D}"/>
          </ac:spMkLst>
        </pc:spChg>
        <pc:spChg chg="mod">
          <ac:chgData name="Daniel Karner" userId="8165e066a609a476" providerId="LiveId" clId="{F3D136F8-BEF0-46F1-B8A8-C46F14DF7D62}" dt="2025-04-05T13:36:47.693" v="6798" actId="790"/>
          <ac:spMkLst>
            <pc:docMk/>
            <pc:sldMk cId="3935254029" sldId="270"/>
            <ac:spMk id="3" creationId="{198CC635-4802-F810-B36A-4C4D4CC171D5}"/>
          </ac:spMkLst>
        </pc:spChg>
      </pc:sldChg>
      <pc:sldChg chg="addSp delSp modSp new mod modClrScheme modAnim chgLayout">
        <pc:chgData name="Daniel Karner" userId="8165e066a609a476" providerId="LiveId" clId="{F3D136F8-BEF0-46F1-B8A8-C46F14DF7D62}" dt="2025-03-16T13:02:47.719" v="509"/>
        <pc:sldMkLst>
          <pc:docMk/>
          <pc:sldMk cId="3843490699" sldId="271"/>
        </pc:sldMkLst>
        <pc:picChg chg="add ord">
          <ac:chgData name="Daniel Karner" userId="8165e066a609a476" providerId="LiveId" clId="{F3D136F8-BEF0-46F1-B8A8-C46F14DF7D62}" dt="2025-03-16T13:02:06.745" v="506" actId="170"/>
          <ac:picMkLst>
            <pc:docMk/>
            <pc:sldMk cId="3843490699" sldId="271"/>
            <ac:picMk id="4" creationId="{CC457942-81B3-7E1B-A6FC-837815657CC9}"/>
          </ac:picMkLst>
        </pc:picChg>
        <pc:picChg chg="add mod ord">
          <ac:chgData name="Daniel Karner" userId="8165e066a609a476" providerId="LiveId" clId="{F3D136F8-BEF0-46F1-B8A8-C46F14DF7D62}" dt="2025-03-16T13:02:02.977" v="504" actId="171"/>
          <ac:picMkLst>
            <pc:docMk/>
            <pc:sldMk cId="3843490699" sldId="271"/>
            <ac:picMk id="6" creationId="{B3E354A3-D43C-38E1-307B-8204D3C6F9E8}"/>
          </ac:picMkLst>
        </pc:picChg>
        <pc:picChg chg="add mod ord">
          <ac:chgData name="Daniel Karner" userId="8165e066a609a476" providerId="LiveId" clId="{F3D136F8-BEF0-46F1-B8A8-C46F14DF7D62}" dt="2025-03-16T13:01:35.827" v="499" actId="171"/>
          <ac:picMkLst>
            <pc:docMk/>
            <pc:sldMk cId="3843490699" sldId="271"/>
            <ac:picMk id="8" creationId="{EDF29D51-92AF-3EFA-3536-EB9B2C03B6F2}"/>
          </ac:picMkLst>
        </pc:picChg>
        <pc:picChg chg="add mod ord">
          <ac:chgData name="Daniel Karner" userId="8165e066a609a476" providerId="LiveId" clId="{F3D136F8-BEF0-46F1-B8A8-C46F14DF7D62}" dt="2025-03-16T13:01:54.793" v="503" actId="171"/>
          <ac:picMkLst>
            <pc:docMk/>
            <pc:sldMk cId="3843490699" sldId="271"/>
            <ac:picMk id="10" creationId="{A6C33D34-85EE-F23E-2ECE-ABA430DB0926}"/>
          </ac:picMkLst>
        </pc:picChg>
      </pc:sldChg>
      <pc:sldChg chg="modSp new mod modClrScheme chgLayout">
        <pc:chgData name="Daniel Karner" userId="8165e066a609a476" providerId="LiveId" clId="{F3D136F8-BEF0-46F1-B8A8-C46F14DF7D62}" dt="2025-04-07T15:41:34.275" v="10876" actId="20577"/>
        <pc:sldMkLst>
          <pc:docMk/>
          <pc:sldMk cId="3544517868" sldId="272"/>
        </pc:sldMkLst>
        <pc:spChg chg="mod ord">
          <ac:chgData name="Daniel Karner" userId="8165e066a609a476" providerId="LiveId" clId="{F3D136F8-BEF0-46F1-B8A8-C46F14DF7D62}" dt="2025-04-06T17:18:39.031" v="9386" actId="20577"/>
          <ac:spMkLst>
            <pc:docMk/>
            <pc:sldMk cId="3544517868" sldId="272"/>
            <ac:spMk id="2" creationId="{EC793D70-A6EC-8B96-C230-0A59C679BD7F}"/>
          </ac:spMkLst>
        </pc:spChg>
        <pc:spChg chg="mod ord">
          <ac:chgData name="Daniel Karner" userId="8165e066a609a476" providerId="LiveId" clId="{F3D136F8-BEF0-46F1-B8A8-C46F14DF7D62}" dt="2025-04-07T15:41:34.275" v="10876" actId="20577"/>
          <ac:spMkLst>
            <pc:docMk/>
            <pc:sldMk cId="3544517868" sldId="272"/>
            <ac:spMk id="3" creationId="{C2C5B71D-5C3E-8082-0621-0FB43EA40380}"/>
          </ac:spMkLst>
        </pc:spChg>
      </pc:sldChg>
      <pc:sldChg chg="addSp modSp new mod modAnim modNotesTx">
        <pc:chgData name="Daniel Karner" userId="8165e066a609a476" providerId="LiveId" clId="{F3D136F8-BEF0-46F1-B8A8-C46F14DF7D62}" dt="2025-04-08T09:57:22.106" v="12207" actId="20577"/>
        <pc:sldMkLst>
          <pc:docMk/>
          <pc:sldMk cId="434849019" sldId="273"/>
        </pc:sldMkLst>
        <pc:spChg chg="mod">
          <ac:chgData name="Daniel Karner" userId="8165e066a609a476" providerId="LiveId" clId="{F3D136F8-BEF0-46F1-B8A8-C46F14DF7D62}" dt="2025-04-05T13:36:47.693" v="6798" actId="790"/>
          <ac:spMkLst>
            <pc:docMk/>
            <pc:sldMk cId="434849019" sldId="273"/>
            <ac:spMk id="2" creationId="{DF5A907D-51CB-7C36-30D6-17EC5C422549}"/>
          </ac:spMkLst>
        </pc:spChg>
        <pc:spChg chg="mod">
          <ac:chgData name="Daniel Karner" userId="8165e066a609a476" providerId="LiveId" clId="{F3D136F8-BEF0-46F1-B8A8-C46F14DF7D62}" dt="2025-04-07T20:11:42.190" v="11125" actId="20577"/>
          <ac:spMkLst>
            <pc:docMk/>
            <pc:sldMk cId="434849019" sldId="273"/>
            <ac:spMk id="3" creationId="{C7A30D3B-00B5-A45F-85FD-65C25308E1EF}"/>
          </ac:spMkLst>
        </pc:spChg>
        <pc:picChg chg="add mod">
          <ac:chgData name="Daniel Karner" userId="8165e066a609a476" providerId="LiveId" clId="{F3D136F8-BEF0-46F1-B8A8-C46F14DF7D62}" dt="2025-03-16T13:58:13.335" v="1297" actId="1038"/>
          <ac:picMkLst>
            <pc:docMk/>
            <pc:sldMk cId="434849019" sldId="273"/>
            <ac:picMk id="4" creationId="{FE3428BA-D4AC-3F03-6C05-72B119C881AE}"/>
          </ac:picMkLst>
        </pc:picChg>
        <pc:picChg chg="add mod modCrop">
          <ac:chgData name="Daniel Karner" userId="8165e066a609a476" providerId="LiveId" clId="{F3D136F8-BEF0-46F1-B8A8-C46F14DF7D62}" dt="2025-03-16T13:58:13.335" v="1297" actId="1038"/>
          <ac:picMkLst>
            <pc:docMk/>
            <pc:sldMk cId="434849019" sldId="273"/>
            <ac:picMk id="5" creationId="{65827C65-8373-8797-4B7F-D73EB2991D56}"/>
          </ac:picMkLst>
        </pc:picChg>
      </pc:sldChg>
      <pc:sldChg chg="modSp new mod modAnim modNotesTx">
        <pc:chgData name="Daniel Karner" userId="8165e066a609a476" providerId="LiveId" clId="{F3D136F8-BEF0-46F1-B8A8-C46F14DF7D62}" dt="2025-04-07T19:37:57.473" v="10928"/>
        <pc:sldMkLst>
          <pc:docMk/>
          <pc:sldMk cId="661367375" sldId="274"/>
        </pc:sldMkLst>
        <pc:spChg chg="mod">
          <ac:chgData name="Daniel Karner" userId="8165e066a609a476" providerId="LiveId" clId="{F3D136F8-BEF0-46F1-B8A8-C46F14DF7D62}" dt="2025-04-05T13:36:47.693" v="6798" actId="790"/>
          <ac:spMkLst>
            <pc:docMk/>
            <pc:sldMk cId="661367375" sldId="274"/>
            <ac:spMk id="2" creationId="{25A54CBB-F753-481C-FCA8-DFE2D91BBCC3}"/>
          </ac:spMkLst>
        </pc:spChg>
        <pc:spChg chg="mod">
          <ac:chgData name="Daniel Karner" userId="8165e066a609a476" providerId="LiveId" clId="{F3D136F8-BEF0-46F1-B8A8-C46F14DF7D62}" dt="2025-04-07T15:52:05.703" v="10921" actId="20577"/>
          <ac:spMkLst>
            <pc:docMk/>
            <pc:sldMk cId="661367375" sldId="274"/>
            <ac:spMk id="3" creationId="{B4999154-67DA-9B8F-4DF7-28F7F8E9733F}"/>
          </ac:spMkLst>
        </pc:spChg>
      </pc:sldChg>
      <pc:sldChg chg="modSp new del mod">
        <pc:chgData name="Daniel Karner" userId="8165e066a609a476" providerId="LiveId" clId="{F3D136F8-BEF0-46F1-B8A8-C46F14DF7D62}" dt="2025-04-07T19:41:06.005" v="10941" actId="2696"/>
        <pc:sldMkLst>
          <pc:docMk/>
          <pc:sldMk cId="473214532" sldId="275"/>
        </pc:sldMkLst>
      </pc:sldChg>
      <pc:sldChg chg="addSp delSp modSp new mod modClrScheme chgLayout">
        <pc:chgData name="Daniel Karner" userId="8165e066a609a476" providerId="LiveId" clId="{F3D136F8-BEF0-46F1-B8A8-C46F14DF7D62}" dt="2025-04-05T13:36:47.693" v="6798" actId="790"/>
        <pc:sldMkLst>
          <pc:docMk/>
          <pc:sldMk cId="1912834587" sldId="276"/>
        </pc:sldMkLst>
        <pc:spChg chg="add mod ord">
          <ac:chgData name="Daniel Karner" userId="8165e066a609a476" providerId="LiveId" clId="{F3D136F8-BEF0-46F1-B8A8-C46F14DF7D62}" dt="2025-04-05T13:36:47.693" v="6798" actId="790"/>
          <ac:spMkLst>
            <pc:docMk/>
            <pc:sldMk cId="1912834587" sldId="276"/>
            <ac:spMk id="4" creationId="{C642ACA0-45E5-286A-D12D-EF8E380BCE37}"/>
          </ac:spMkLst>
        </pc:spChg>
        <pc:spChg chg="add mod ord">
          <ac:chgData name="Daniel Karner" userId="8165e066a609a476" providerId="LiveId" clId="{F3D136F8-BEF0-46F1-B8A8-C46F14DF7D62}" dt="2025-04-05T13:36:47.693" v="6798" actId="790"/>
          <ac:spMkLst>
            <pc:docMk/>
            <pc:sldMk cId="1912834587" sldId="276"/>
            <ac:spMk id="5" creationId="{B2746B57-6B5C-D8BC-BD13-4974FC3C1979}"/>
          </ac:spMkLst>
        </pc:spChg>
      </pc:sldChg>
      <pc:sldChg chg="modSp new mod modAnim modNotesTx">
        <pc:chgData name="Daniel Karner" userId="8165e066a609a476" providerId="LiveId" clId="{F3D136F8-BEF0-46F1-B8A8-C46F14DF7D62}" dt="2025-04-08T09:48:58.512" v="11768" actId="20577"/>
        <pc:sldMkLst>
          <pc:docMk/>
          <pc:sldMk cId="3393963678" sldId="277"/>
        </pc:sldMkLst>
        <pc:spChg chg="mod">
          <ac:chgData name="Daniel Karner" userId="8165e066a609a476" providerId="LiveId" clId="{F3D136F8-BEF0-46F1-B8A8-C46F14DF7D62}" dt="2025-04-07T19:42:11.222" v="10968" actId="20577"/>
          <ac:spMkLst>
            <pc:docMk/>
            <pc:sldMk cId="3393963678" sldId="277"/>
            <ac:spMk id="2" creationId="{491D2325-934E-51DD-BC42-6DCB9A7C8BB8}"/>
          </ac:spMkLst>
        </pc:spChg>
        <pc:spChg chg="mod">
          <ac:chgData name="Daniel Karner" userId="8165e066a609a476" providerId="LiveId" clId="{F3D136F8-BEF0-46F1-B8A8-C46F14DF7D62}" dt="2025-04-08T09:48:58.512" v="11768" actId="20577"/>
          <ac:spMkLst>
            <pc:docMk/>
            <pc:sldMk cId="3393963678" sldId="277"/>
            <ac:spMk id="3" creationId="{732665DE-910C-BD9D-EA80-B9362298B734}"/>
          </ac:spMkLst>
        </pc:spChg>
      </pc:sldChg>
      <pc:sldChg chg="modSp new mod">
        <pc:chgData name="Daniel Karner" userId="8165e066a609a476" providerId="LiveId" clId="{F3D136F8-BEF0-46F1-B8A8-C46F14DF7D62}" dt="2025-04-07T20:59:25.479" v="11291" actId="1076"/>
        <pc:sldMkLst>
          <pc:docMk/>
          <pc:sldMk cId="3631763403" sldId="278"/>
        </pc:sldMkLst>
        <pc:spChg chg="mod">
          <ac:chgData name="Daniel Karner" userId="8165e066a609a476" providerId="LiveId" clId="{F3D136F8-BEF0-46F1-B8A8-C46F14DF7D62}" dt="2025-04-05T13:36:47.693" v="6798" actId="790"/>
          <ac:spMkLst>
            <pc:docMk/>
            <pc:sldMk cId="3631763403" sldId="278"/>
            <ac:spMk id="2" creationId="{112E09DE-A7E1-401A-CF46-D7078247D7E3}"/>
          </ac:spMkLst>
        </pc:spChg>
        <pc:spChg chg="mod">
          <ac:chgData name="Daniel Karner" userId="8165e066a609a476" providerId="LiveId" clId="{F3D136F8-BEF0-46F1-B8A8-C46F14DF7D62}" dt="2025-04-07T20:59:25.479" v="11291" actId="1076"/>
          <ac:spMkLst>
            <pc:docMk/>
            <pc:sldMk cId="3631763403" sldId="278"/>
            <ac:spMk id="3" creationId="{B55C7028-28CF-3A79-6559-29726E266DA1}"/>
          </ac:spMkLst>
        </pc:spChg>
      </pc:sldChg>
      <pc:sldChg chg="modSp new mod modAnim modNotesTx">
        <pc:chgData name="Daniel Karner" userId="8165e066a609a476" providerId="LiveId" clId="{F3D136F8-BEF0-46F1-B8A8-C46F14DF7D62}" dt="2025-04-08T09:35:41.264" v="11729" actId="6549"/>
        <pc:sldMkLst>
          <pc:docMk/>
          <pc:sldMk cId="3286272306" sldId="279"/>
        </pc:sldMkLst>
        <pc:spChg chg="mod">
          <ac:chgData name="Daniel Karner" userId="8165e066a609a476" providerId="LiveId" clId="{F3D136F8-BEF0-46F1-B8A8-C46F14DF7D62}" dt="2025-04-05T13:36:47.693" v="6798" actId="790"/>
          <ac:spMkLst>
            <pc:docMk/>
            <pc:sldMk cId="3286272306" sldId="279"/>
            <ac:spMk id="2" creationId="{825ECD74-2A9F-C313-18D5-C02984DE52A7}"/>
          </ac:spMkLst>
        </pc:spChg>
        <pc:spChg chg="mod">
          <ac:chgData name="Daniel Karner" userId="8165e066a609a476" providerId="LiveId" clId="{F3D136F8-BEF0-46F1-B8A8-C46F14DF7D62}" dt="2025-04-08T07:30:11.098" v="11493" actId="20577"/>
          <ac:spMkLst>
            <pc:docMk/>
            <pc:sldMk cId="3286272306" sldId="279"/>
            <ac:spMk id="3" creationId="{3ADEC1B3-F828-601E-71D9-82E71A8EF0F4}"/>
          </ac:spMkLst>
        </pc:spChg>
      </pc:sldChg>
      <pc:sldChg chg="modSp new del mod">
        <pc:chgData name="Daniel Karner" userId="8165e066a609a476" providerId="LiveId" clId="{F3D136F8-BEF0-46F1-B8A8-C46F14DF7D62}" dt="2025-04-07T14:25:52.196" v="10394" actId="47"/>
        <pc:sldMkLst>
          <pc:docMk/>
          <pc:sldMk cId="2503066737" sldId="280"/>
        </pc:sldMkLst>
      </pc:sldChg>
      <pc:sldChg chg="addSp delSp modSp new mod ord">
        <pc:chgData name="Daniel Karner" userId="8165e066a609a476" providerId="LiveId" clId="{F3D136F8-BEF0-46F1-B8A8-C46F14DF7D62}" dt="2025-04-07T20:26:45.306" v="11182"/>
        <pc:sldMkLst>
          <pc:docMk/>
          <pc:sldMk cId="1445164459" sldId="281"/>
        </pc:sldMkLst>
        <pc:spChg chg="mod">
          <ac:chgData name="Daniel Karner" userId="8165e066a609a476" providerId="LiveId" clId="{F3D136F8-BEF0-46F1-B8A8-C46F14DF7D62}" dt="2025-04-06T17:17:28.375" v="9360" actId="20577"/>
          <ac:spMkLst>
            <pc:docMk/>
            <pc:sldMk cId="1445164459" sldId="281"/>
            <ac:spMk id="2" creationId="{B0AA8547-4B81-2F69-B4D3-547ABCFFFA3A}"/>
          </ac:spMkLst>
        </pc:spChg>
        <pc:picChg chg="add mod">
          <ac:chgData name="Daniel Karner" userId="8165e066a609a476" providerId="LiveId" clId="{F3D136F8-BEF0-46F1-B8A8-C46F14DF7D62}" dt="2025-03-17T08:02:05.623" v="3045" actId="1076"/>
          <ac:picMkLst>
            <pc:docMk/>
            <pc:sldMk cId="1445164459" sldId="281"/>
            <ac:picMk id="4" creationId="{A6F779FA-1C71-A685-F1FB-E576FA14838E}"/>
          </ac:picMkLst>
        </pc:picChg>
      </pc:sldChg>
      <pc:sldChg chg="addSp delSp modSp add mod ord">
        <pc:chgData name="Daniel Karner" userId="8165e066a609a476" providerId="LiveId" clId="{F3D136F8-BEF0-46F1-B8A8-C46F14DF7D62}" dt="2025-04-06T17:33:08.033" v="9575"/>
        <pc:sldMkLst>
          <pc:docMk/>
          <pc:sldMk cId="1472222813" sldId="282"/>
        </pc:sldMkLst>
        <pc:spChg chg="mod">
          <ac:chgData name="Daniel Karner" userId="8165e066a609a476" providerId="LiveId" clId="{F3D136F8-BEF0-46F1-B8A8-C46F14DF7D62}" dt="2025-04-06T17:17:38.379" v="9362"/>
          <ac:spMkLst>
            <pc:docMk/>
            <pc:sldMk cId="1472222813" sldId="282"/>
            <ac:spMk id="2" creationId="{5406A9D3-7C46-CDDF-E1DC-2E1760B63480}"/>
          </ac:spMkLst>
        </pc:spChg>
        <pc:picChg chg="add mod">
          <ac:chgData name="Daniel Karner" userId="8165e066a609a476" providerId="LiveId" clId="{F3D136F8-BEF0-46F1-B8A8-C46F14DF7D62}" dt="2025-03-17T07:58:34.363" v="3037"/>
          <ac:picMkLst>
            <pc:docMk/>
            <pc:sldMk cId="1472222813" sldId="282"/>
            <ac:picMk id="6" creationId="{57B9F9A3-718B-CBD3-D13A-EBB690212B9C}"/>
          </ac:picMkLst>
        </pc:picChg>
      </pc:sldChg>
      <pc:sldChg chg="addSp delSp modSp add mod ord modNotesTx">
        <pc:chgData name="Daniel Karner" userId="8165e066a609a476" providerId="LiveId" clId="{F3D136F8-BEF0-46F1-B8A8-C46F14DF7D62}" dt="2025-04-08T09:53:47.203" v="12026" actId="20577"/>
        <pc:sldMkLst>
          <pc:docMk/>
          <pc:sldMk cId="2972085631" sldId="283"/>
        </pc:sldMkLst>
        <pc:spChg chg="mod">
          <ac:chgData name="Daniel Karner" userId="8165e066a609a476" providerId="LiveId" clId="{F3D136F8-BEF0-46F1-B8A8-C46F14DF7D62}" dt="2025-04-06T17:17:42.314" v="9364"/>
          <ac:spMkLst>
            <pc:docMk/>
            <pc:sldMk cId="2972085631" sldId="283"/>
            <ac:spMk id="2" creationId="{694E36D3-3FB7-A887-FAA5-6A546DF9AB4D}"/>
          </ac:spMkLst>
        </pc:spChg>
        <pc:picChg chg="add mod">
          <ac:chgData name="Daniel Karner" userId="8165e066a609a476" providerId="LiveId" clId="{F3D136F8-BEF0-46F1-B8A8-C46F14DF7D62}" dt="2025-03-17T08:01:49.528" v="3043" actId="1076"/>
          <ac:picMkLst>
            <pc:docMk/>
            <pc:sldMk cId="2972085631" sldId="283"/>
            <ac:picMk id="5" creationId="{6B876563-8865-F713-9C43-751A6D6C5D58}"/>
          </ac:picMkLst>
        </pc:picChg>
      </pc:sldChg>
      <pc:sldChg chg="modSp new mod modAnim modNotesTx">
        <pc:chgData name="Daniel Karner" userId="8165e066a609a476" providerId="LiveId" clId="{F3D136F8-BEF0-46F1-B8A8-C46F14DF7D62}" dt="2025-04-07T19:38:51.689" v="10933"/>
        <pc:sldMkLst>
          <pc:docMk/>
          <pc:sldMk cId="2369539343" sldId="284"/>
        </pc:sldMkLst>
        <pc:spChg chg="mod">
          <ac:chgData name="Daniel Karner" userId="8165e066a609a476" providerId="LiveId" clId="{F3D136F8-BEF0-46F1-B8A8-C46F14DF7D62}" dt="2025-04-05T13:36:47.693" v="6798" actId="790"/>
          <ac:spMkLst>
            <pc:docMk/>
            <pc:sldMk cId="2369539343" sldId="284"/>
            <ac:spMk id="2" creationId="{76A79E84-AB20-67C2-29CF-41CCC50266B9}"/>
          </ac:spMkLst>
        </pc:spChg>
        <pc:spChg chg="mod">
          <ac:chgData name="Daniel Karner" userId="8165e066a609a476" providerId="LiveId" clId="{F3D136F8-BEF0-46F1-B8A8-C46F14DF7D62}" dt="2025-04-07T15:54:04.005" v="10922" actId="20577"/>
          <ac:spMkLst>
            <pc:docMk/>
            <pc:sldMk cId="2369539343" sldId="284"/>
            <ac:spMk id="3" creationId="{DC326EF4-44F2-3A35-A070-25A689600E1D}"/>
          </ac:spMkLst>
        </pc:spChg>
      </pc:sldChg>
      <pc:sldChg chg="modSp add mod modAnim modNotesTx">
        <pc:chgData name="Daniel Karner" userId="8165e066a609a476" providerId="LiveId" clId="{F3D136F8-BEF0-46F1-B8A8-C46F14DF7D62}" dt="2025-04-08T07:26:54.090" v="11481" actId="20577"/>
        <pc:sldMkLst>
          <pc:docMk/>
          <pc:sldMk cId="1082008773" sldId="285"/>
        </pc:sldMkLst>
        <pc:spChg chg="mod">
          <ac:chgData name="Daniel Karner" userId="8165e066a609a476" providerId="LiveId" clId="{F3D136F8-BEF0-46F1-B8A8-C46F14DF7D62}" dt="2025-04-05T13:36:47.693" v="6798" actId="790"/>
          <ac:spMkLst>
            <pc:docMk/>
            <pc:sldMk cId="1082008773" sldId="285"/>
            <ac:spMk id="2" creationId="{D564C136-B9CF-D7BD-3D61-D8B06DCFA050}"/>
          </ac:spMkLst>
        </pc:spChg>
        <pc:spChg chg="mod">
          <ac:chgData name="Daniel Karner" userId="8165e066a609a476" providerId="LiveId" clId="{F3D136F8-BEF0-46F1-B8A8-C46F14DF7D62}" dt="2025-04-08T07:26:54.090" v="11481" actId="20577"/>
          <ac:spMkLst>
            <pc:docMk/>
            <pc:sldMk cId="1082008773" sldId="285"/>
            <ac:spMk id="3" creationId="{9D3B9AA5-027A-5B88-1EC5-7666AAB8FBC4}"/>
          </ac:spMkLst>
        </pc:spChg>
      </pc:sldChg>
      <pc:sldChg chg="addSp delSp modSp new del mod">
        <pc:chgData name="Daniel Karner" userId="8165e066a609a476" providerId="LiveId" clId="{F3D136F8-BEF0-46F1-B8A8-C46F14DF7D62}" dt="2025-04-07T15:40:31.874" v="10875" actId="2696"/>
        <pc:sldMkLst>
          <pc:docMk/>
          <pc:sldMk cId="2188444907" sldId="286"/>
        </pc:sldMkLst>
      </pc:sldChg>
      <pc:sldChg chg="modSp new del mod">
        <pc:chgData name="Daniel Karner" userId="8165e066a609a476" providerId="LiveId" clId="{F3D136F8-BEF0-46F1-B8A8-C46F14DF7D62}" dt="2025-04-07T15:37:43.048" v="10866" actId="2696"/>
        <pc:sldMkLst>
          <pc:docMk/>
          <pc:sldMk cId="1475867990" sldId="287"/>
        </pc:sldMkLst>
        <pc:spChg chg="mod">
          <ac:chgData name="Daniel Karner" userId="8165e066a609a476" providerId="LiveId" clId="{F3D136F8-BEF0-46F1-B8A8-C46F14DF7D62}" dt="2025-04-07T15:37:38.529" v="10865" actId="21"/>
          <ac:spMkLst>
            <pc:docMk/>
            <pc:sldMk cId="1475867990" sldId="287"/>
            <ac:spMk id="3" creationId="{E1F08232-7D30-C73D-DB5A-15F72940ECD3}"/>
          </ac:spMkLst>
        </pc:spChg>
      </pc:sldChg>
      <pc:sldChg chg="addSp delSp modSp add mod ord">
        <pc:chgData name="Daniel Karner" userId="8165e066a609a476" providerId="LiveId" clId="{F3D136F8-BEF0-46F1-B8A8-C46F14DF7D62}" dt="2025-04-05T15:14:49.144" v="7264" actId="404"/>
        <pc:sldMkLst>
          <pc:docMk/>
          <pc:sldMk cId="613729843" sldId="288"/>
        </pc:sldMkLst>
        <pc:spChg chg="mod">
          <ac:chgData name="Daniel Karner" userId="8165e066a609a476" providerId="LiveId" clId="{F3D136F8-BEF0-46F1-B8A8-C46F14DF7D62}" dt="2025-04-05T15:13:54.473" v="7221" actId="1076"/>
          <ac:spMkLst>
            <pc:docMk/>
            <pc:sldMk cId="613729843" sldId="288"/>
            <ac:spMk id="2" creationId="{D0249FB9-DEBD-7989-DD8A-6A629FC30C4E}"/>
          </ac:spMkLst>
        </pc:spChg>
        <pc:spChg chg="add mod">
          <ac:chgData name="Daniel Karner" userId="8165e066a609a476" providerId="LiveId" clId="{F3D136F8-BEF0-46F1-B8A8-C46F14DF7D62}" dt="2025-04-05T15:14:49.144" v="7264" actId="404"/>
          <ac:spMkLst>
            <pc:docMk/>
            <pc:sldMk cId="613729843" sldId="288"/>
            <ac:spMk id="6" creationId="{1470EA13-5116-8ED6-670E-FA580BBED254}"/>
          </ac:spMkLst>
        </pc:spChg>
        <pc:picChg chg="add mod ord modCrop">
          <ac:chgData name="Daniel Karner" userId="8165e066a609a476" providerId="LiveId" clId="{F3D136F8-BEF0-46F1-B8A8-C46F14DF7D62}" dt="2025-04-05T15:13:45.508" v="7220" actId="1076"/>
          <ac:picMkLst>
            <pc:docMk/>
            <pc:sldMk cId="613729843" sldId="288"/>
            <ac:picMk id="5" creationId="{CF7AAEE9-78DF-16C5-2EE2-0AA8BE7864E7}"/>
          </ac:picMkLst>
        </pc:picChg>
      </pc:sldChg>
      <pc:sldChg chg="modSp add mod ord modAnim modNotesTx">
        <pc:chgData name="Daniel Karner" userId="8165e066a609a476" providerId="LiveId" clId="{F3D136F8-BEF0-46F1-B8A8-C46F14DF7D62}" dt="2025-04-07T19:40:29.169" v="10938"/>
        <pc:sldMkLst>
          <pc:docMk/>
          <pc:sldMk cId="982272973" sldId="289"/>
        </pc:sldMkLst>
        <pc:spChg chg="mod">
          <ac:chgData name="Daniel Karner" userId="8165e066a609a476" providerId="LiveId" clId="{F3D136F8-BEF0-46F1-B8A8-C46F14DF7D62}" dt="2025-04-05T16:59:26.900" v="7900" actId="27636"/>
          <ac:spMkLst>
            <pc:docMk/>
            <pc:sldMk cId="982272973" sldId="289"/>
            <ac:spMk id="2" creationId="{C87B2F3C-A894-6DE6-52EA-8939A6C6046C}"/>
          </ac:spMkLst>
        </pc:spChg>
        <pc:spChg chg="mod">
          <ac:chgData name="Daniel Karner" userId="8165e066a609a476" providerId="LiveId" clId="{F3D136F8-BEF0-46F1-B8A8-C46F14DF7D62}" dt="2025-04-07T08:09:25.883" v="10303" actId="313"/>
          <ac:spMkLst>
            <pc:docMk/>
            <pc:sldMk cId="982272973" sldId="289"/>
            <ac:spMk id="3" creationId="{286FF6D3-4259-ABC1-EFB7-818C48C5EAB3}"/>
          </ac:spMkLst>
        </pc:spChg>
      </pc:sldChg>
      <pc:sldChg chg="addSp delSp modSp new mod">
        <pc:chgData name="Daniel Karner" userId="8165e066a609a476" providerId="LiveId" clId="{F3D136F8-BEF0-46F1-B8A8-C46F14DF7D62}" dt="2025-04-07T21:41:14.331" v="11467" actId="13822"/>
        <pc:sldMkLst>
          <pc:docMk/>
          <pc:sldMk cId="3521184547" sldId="290"/>
        </pc:sldMkLst>
        <pc:spChg chg="mod">
          <ac:chgData name="Daniel Karner" userId="8165e066a609a476" providerId="LiveId" clId="{F3D136F8-BEF0-46F1-B8A8-C46F14DF7D62}" dt="2025-04-07T21:39:18.549" v="11408" actId="1076"/>
          <ac:spMkLst>
            <pc:docMk/>
            <pc:sldMk cId="3521184547" sldId="290"/>
            <ac:spMk id="2" creationId="{28265962-C7BE-9A2D-F53D-8838308CAEFD}"/>
          </ac:spMkLst>
        </pc:spChg>
        <pc:spChg chg="add mod">
          <ac:chgData name="Daniel Karner" userId="8165e066a609a476" providerId="LiveId" clId="{F3D136F8-BEF0-46F1-B8A8-C46F14DF7D62}" dt="2025-04-07T21:41:14.331" v="11467" actId="13822"/>
          <ac:spMkLst>
            <pc:docMk/>
            <pc:sldMk cId="3521184547" sldId="290"/>
            <ac:spMk id="4" creationId="{D754AAD2-4571-41B9-6053-FC95A78F2A96}"/>
          </ac:spMkLst>
        </pc:spChg>
        <pc:picChg chg="add mod ord">
          <ac:chgData name="Daniel Karner" userId="8165e066a609a476" providerId="LiveId" clId="{F3D136F8-BEF0-46F1-B8A8-C46F14DF7D62}" dt="2025-04-05T18:13:28.126" v="7910" actId="22"/>
          <ac:picMkLst>
            <pc:docMk/>
            <pc:sldMk cId="3521184547" sldId="290"/>
            <ac:picMk id="5" creationId="{33BC4AE6-9382-879F-5874-033F52C58976}"/>
          </ac:picMkLst>
        </pc:picChg>
        <pc:cxnChg chg="add mod">
          <ac:chgData name="Daniel Karner" userId="8165e066a609a476" providerId="LiveId" clId="{F3D136F8-BEF0-46F1-B8A8-C46F14DF7D62}" dt="2025-04-07T21:41:09.165" v="11466" actId="14100"/>
          <ac:cxnSpMkLst>
            <pc:docMk/>
            <pc:sldMk cId="3521184547" sldId="290"/>
            <ac:cxnSpMk id="3" creationId="{BE812717-2F1F-68DC-7859-6EFE6D88BC97}"/>
          </ac:cxnSpMkLst>
        </pc:cxnChg>
      </pc:sldChg>
      <pc:sldChg chg="addSp delSp modSp new mod">
        <pc:chgData name="Daniel Karner" userId="8165e066a609a476" providerId="LiveId" clId="{F3D136F8-BEF0-46F1-B8A8-C46F14DF7D62}" dt="2025-04-06T09:17:21.912" v="8556" actId="6549"/>
        <pc:sldMkLst>
          <pc:docMk/>
          <pc:sldMk cId="1639816707" sldId="291"/>
        </pc:sldMkLst>
        <pc:spChg chg="mod">
          <ac:chgData name="Daniel Karner" userId="8165e066a609a476" providerId="LiveId" clId="{F3D136F8-BEF0-46F1-B8A8-C46F14DF7D62}" dt="2025-04-06T09:17:21.912" v="8556" actId="6549"/>
          <ac:spMkLst>
            <pc:docMk/>
            <pc:sldMk cId="1639816707" sldId="291"/>
            <ac:spMk id="2" creationId="{B9DFEE9E-638F-F6A7-91F8-67EB81F38AB2}"/>
          </ac:spMkLst>
        </pc:spChg>
        <pc:picChg chg="add mod ord">
          <ac:chgData name="Daniel Karner" userId="8165e066a609a476" providerId="LiveId" clId="{F3D136F8-BEF0-46F1-B8A8-C46F14DF7D62}" dt="2025-04-06T09:16:04.085" v="8385" actId="22"/>
          <ac:picMkLst>
            <pc:docMk/>
            <pc:sldMk cId="1639816707" sldId="291"/>
            <ac:picMk id="5" creationId="{92E472AC-7B01-2284-006C-7E53FBFDF608}"/>
          </ac:picMkLst>
        </pc:picChg>
      </pc:sldChg>
      <pc:sldChg chg="addSp delSp modSp new mod modClrScheme chgLayout">
        <pc:chgData name="Daniel Karner" userId="8165e066a609a476" providerId="LiveId" clId="{F3D136F8-BEF0-46F1-B8A8-C46F14DF7D62}" dt="2025-04-06T17:19:09.615" v="9414" actId="20577"/>
        <pc:sldMkLst>
          <pc:docMk/>
          <pc:sldMk cId="187404345" sldId="292"/>
        </pc:sldMkLst>
        <pc:spChg chg="add mod ord">
          <ac:chgData name="Daniel Karner" userId="8165e066a609a476" providerId="LiveId" clId="{F3D136F8-BEF0-46F1-B8A8-C46F14DF7D62}" dt="2025-04-06T17:19:09.615" v="9414" actId="20577"/>
          <ac:spMkLst>
            <pc:docMk/>
            <pc:sldMk cId="187404345" sldId="292"/>
            <ac:spMk id="4" creationId="{B8ACD6AE-F1BE-104A-8F6F-A150B9990515}"/>
          </ac:spMkLst>
        </pc:spChg>
        <pc:spChg chg="add mod ord">
          <ac:chgData name="Daniel Karner" userId="8165e066a609a476" providerId="LiveId" clId="{F3D136F8-BEF0-46F1-B8A8-C46F14DF7D62}" dt="2025-04-06T17:18:57.572" v="9388" actId="700"/>
          <ac:spMkLst>
            <pc:docMk/>
            <pc:sldMk cId="187404345" sldId="292"/>
            <ac:spMk id="5" creationId="{B6621E20-1CB1-FF83-9F72-91746FF4DDBD}"/>
          </ac:spMkLst>
        </pc:spChg>
      </pc:sldChg>
      <pc:sldChg chg="addSp delSp modSp add mod ord">
        <pc:chgData name="Daniel Karner" userId="8165e066a609a476" providerId="LiveId" clId="{F3D136F8-BEF0-46F1-B8A8-C46F14DF7D62}" dt="2025-04-07T21:42:05.643" v="11479" actId="1076"/>
        <pc:sldMkLst>
          <pc:docMk/>
          <pc:sldMk cId="3818430920" sldId="293"/>
        </pc:sldMkLst>
        <pc:spChg chg="mod">
          <ac:chgData name="Daniel Karner" userId="8165e066a609a476" providerId="LiveId" clId="{F3D136F8-BEF0-46F1-B8A8-C46F14DF7D62}" dt="2025-04-07T15:31:01.005" v="10777" actId="20577"/>
          <ac:spMkLst>
            <pc:docMk/>
            <pc:sldMk cId="3818430920" sldId="293"/>
            <ac:spMk id="2" creationId="{E54DDA85-789A-69AA-6E43-0F8944C3443D}"/>
          </ac:spMkLst>
        </pc:spChg>
        <pc:spChg chg="del mod">
          <ac:chgData name="Daniel Karner" userId="8165e066a609a476" providerId="LiveId" clId="{F3D136F8-BEF0-46F1-B8A8-C46F14DF7D62}" dt="2025-04-07T15:23:46.584" v="10696"/>
          <ac:spMkLst>
            <pc:docMk/>
            <pc:sldMk cId="3818430920" sldId="293"/>
            <ac:spMk id="3" creationId="{45C1C728-BE44-FDE5-2FA7-BDADC6C683C3}"/>
          </ac:spMkLst>
        </pc:spChg>
        <pc:spChg chg="add mod">
          <ac:chgData name="Daniel Karner" userId="8165e066a609a476" providerId="LiveId" clId="{F3D136F8-BEF0-46F1-B8A8-C46F14DF7D62}" dt="2025-04-07T21:42:05.643" v="11479" actId="1076"/>
          <ac:spMkLst>
            <pc:docMk/>
            <pc:sldMk cId="3818430920" sldId="293"/>
            <ac:spMk id="11" creationId="{8181C50A-6666-AC4D-D244-ED1E5D15C14D}"/>
          </ac:spMkLst>
        </pc:spChg>
        <pc:picChg chg="add mod">
          <ac:chgData name="Daniel Karner" userId="8165e066a609a476" providerId="LiveId" clId="{F3D136F8-BEF0-46F1-B8A8-C46F14DF7D62}" dt="2025-04-07T15:27:52.607" v="10701" actId="1076"/>
          <ac:picMkLst>
            <pc:docMk/>
            <pc:sldMk cId="3818430920" sldId="293"/>
            <ac:picMk id="5" creationId="{F2227397-61D7-1B9D-6327-BE6F8D91C95E}"/>
          </ac:picMkLst>
        </pc:picChg>
        <pc:cxnChg chg="add mod">
          <ac:chgData name="Daniel Karner" userId="8165e066a609a476" providerId="LiveId" clId="{F3D136F8-BEF0-46F1-B8A8-C46F14DF7D62}" dt="2025-04-07T21:41:44.175" v="11472" actId="14100"/>
          <ac:cxnSpMkLst>
            <pc:docMk/>
            <pc:sldMk cId="3818430920" sldId="293"/>
            <ac:cxnSpMk id="7" creationId="{4063C9BA-0597-CBCC-2BC9-F05BB30DC5AB}"/>
          </ac:cxnSpMkLst>
        </pc:cxnChg>
      </pc:sldChg>
      <pc:sldChg chg="addSp delSp modSp new mod">
        <pc:chgData name="Daniel Karner" userId="8165e066a609a476" providerId="LiveId" clId="{F3D136F8-BEF0-46F1-B8A8-C46F14DF7D62}" dt="2025-04-07T15:33:09.707" v="10864" actId="1076"/>
        <pc:sldMkLst>
          <pc:docMk/>
          <pc:sldMk cId="3747876939" sldId="294"/>
        </pc:sldMkLst>
        <pc:spChg chg="mod">
          <ac:chgData name="Daniel Karner" userId="8165e066a609a476" providerId="LiveId" clId="{F3D136F8-BEF0-46F1-B8A8-C46F14DF7D62}" dt="2025-04-07T15:32:26.176" v="10857" actId="14100"/>
          <ac:spMkLst>
            <pc:docMk/>
            <pc:sldMk cId="3747876939" sldId="294"/>
            <ac:spMk id="2" creationId="{590A24F4-9ADA-04D2-5CF8-659DC5E7677B}"/>
          </ac:spMkLst>
        </pc:spChg>
        <pc:spChg chg="del">
          <ac:chgData name="Daniel Karner" userId="8165e066a609a476" providerId="LiveId" clId="{F3D136F8-BEF0-46F1-B8A8-C46F14DF7D62}" dt="2025-04-07T15:31:11.925" v="10779"/>
          <ac:spMkLst>
            <pc:docMk/>
            <pc:sldMk cId="3747876939" sldId="294"/>
            <ac:spMk id="3" creationId="{C409ECAD-7404-3344-4405-0A9C38DAF1A3}"/>
          </ac:spMkLst>
        </pc:spChg>
        <pc:spChg chg="add del mod">
          <ac:chgData name="Daniel Karner" userId="8165e066a609a476" providerId="LiveId" clId="{F3D136F8-BEF0-46F1-B8A8-C46F14DF7D62}" dt="2025-04-07T15:33:00.080" v="10859"/>
          <ac:spMkLst>
            <pc:docMk/>
            <pc:sldMk cId="3747876939" sldId="294"/>
            <ac:spMk id="7" creationId="{D7D3DBFA-E25B-6492-9712-A3B0A1E98C0D}"/>
          </ac:spMkLst>
        </pc:spChg>
        <pc:picChg chg="add del mod">
          <ac:chgData name="Daniel Karner" userId="8165e066a609a476" providerId="LiveId" clId="{F3D136F8-BEF0-46F1-B8A8-C46F14DF7D62}" dt="2025-04-07T15:32:57.752" v="10858" actId="478"/>
          <ac:picMkLst>
            <pc:docMk/>
            <pc:sldMk cId="3747876939" sldId="294"/>
            <ac:picMk id="5" creationId="{D7F48C5D-3086-003A-3941-920C3A878719}"/>
          </ac:picMkLst>
        </pc:picChg>
        <pc:picChg chg="add mod">
          <ac:chgData name="Daniel Karner" userId="8165e066a609a476" providerId="LiveId" clId="{F3D136F8-BEF0-46F1-B8A8-C46F14DF7D62}" dt="2025-04-07T15:33:09.707" v="10864" actId="1076"/>
          <ac:picMkLst>
            <pc:docMk/>
            <pc:sldMk cId="3747876939" sldId="294"/>
            <ac:picMk id="9" creationId="{F0E704C5-102D-F89B-C1C6-CEB40A1C5D78}"/>
          </ac:picMkLst>
        </pc:picChg>
      </pc:sldChg>
      <pc:sldChg chg="modSp new mod">
        <pc:chgData name="Daniel Karner" userId="8165e066a609a476" providerId="LiveId" clId="{F3D136F8-BEF0-46F1-B8A8-C46F14DF7D62}" dt="2025-04-07T19:47:07.529" v="11120" actId="20577"/>
        <pc:sldMkLst>
          <pc:docMk/>
          <pc:sldMk cId="4072439449" sldId="295"/>
        </pc:sldMkLst>
        <pc:spChg chg="mod">
          <ac:chgData name="Daniel Karner" userId="8165e066a609a476" providerId="LiveId" clId="{F3D136F8-BEF0-46F1-B8A8-C46F14DF7D62}" dt="2025-04-07T19:42:41.389" v="10981" actId="20577"/>
          <ac:spMkLst>
            <pc:docMk/>
            <pc:sldMk cId="4072439449" sldId="295"/>
            <ac:spMk id="2" creationId="{BE179D3B-2212-8F58-BAC3-B63AF9A6CB53}"/>
          </ac:spMkLst>
        </pc:spChg>
        <pc:spChg chg="mod">
          <ac:chgData name="Daniel Karner" userId="8165e066a609a476" providerId="LiveId" clId="{F3D136F8-BEF0-46F1-B8A8-C46F14DF7D62}" dt="2025-04-07T19:47:07.529" v="11120" actId="20577"/>
          <ac:spMkLst>
            <pc:docMk/>
            <pc:sldMk cId="4072439449" sldId="295"/>
            <ac:spMk id="3" creationId="{624BFF6A-9D32-CC0A-477E-4280DA529DC3}"/>
          </ac:spMkLst>
        </pc:spChg>
      </pc:sldChg>
      <pc:sldChg chg="addSp delSp modSp new mod">
        <pc:chgData name="Daniel Karner" userId="8165e066a609a476" providerId="LiveId" clId="{F3D136F8-BEF0-46F1-B8A8-C46F14DF7D62}" dt="2025-04-07T21:12:31.163" v="11332" actId="1076"/>
        <pc:sldMkLst>
          <pc:docMk/>
          <pc:sldMk cId="3763334616" sldId="296"/>
        </pc:sldMkLst>
        <pc:spChg chg="mod">
          <ac:chgData name="Daniel Karner" userId="8165e066a609a476" providerId="LiveId" clId="{F3D136F8-BEF0-46F1-B8A8-C46F14DF7D62}" dt="2025-04-07T21:12:05.327" v="11325" actId="20577"/>
          <ac:spMkLst>
            <pc:docMk/>
            <pc:sldMk cId="3763334616" sldId="296"/>
            <ac:spMk id="2" creationId="{361C452E-5505-176F-691D-99222175D2BF}"/>
          </ac:spMkLst>
        </pc:spChg>
        <pc:spChg chg="del">
          <ac:chgData name="Daniel Karner" userId="8165e066a609a476" providerId="LiveId" clId="{F3D136F8-BEF0-46F1-B8A8-C46F14DF7D62}" dt="2025-04-07T21:12:07.637" v="11326"/>
          <ac:spMkLst>
            <pc:docMk/>
            <pc:sldMk cId="3763334616" sldId="296"/>
            <ac:spMk id="3" creationId="{0F0B4392-6C71-C064-C828-6D2BC77C816D}"/>
          </ac:spMkLst>
        </pc:spChg>
        <pc:picChg chg="add mod">
          <ac:chgData name="Daniel Karner" userId="8165e066a609a476" providerId="LiveId" clId="{F3D136F8-BEF0-46F1-B8A8-C46F14DF7D62}" dt="2025-04-07T21:12:31.163" v="11332" actId="1076"/>
          <ac:picMkLst>
            <pc:docMk/>
            <pc:sldMk cId="3763334616" sldId="296"/>
            <ac:picMk id="5" creationId="{27C2E2BA-216D-7CD7-6427-20A41913FA5E}"/>
          </ac:picMkLst>
        </pc:picChg>
      </pc:sldChg>
      <pc:sldChg chg="addSp delSp modSp new mod">
        <pc:chgData name="Daniel Karner" userId="8165e066a609a476" providerId="LiveId" clId="{F3D136F8-BEF0-46F1-B8A8-C46F14DF7D62}" dt="2025-04-07T21:13:44.133" v="11407" actId="1036"/>
        <pc:sldMkLst>
          <pc:docMk/>
          <pc:sldMk cId="29020671" sldId="297"/>
        </pc:sldMkLst>
        <pc:spChg chg="mod">
          <ac:chgData name="Daniel Karner" userId="8165e066a609a476" providerId="LiveId" clId="{F3D136F8-BEF0-46F1-B8A8-C46F14DF7D62}" dt="2025-04-07T21:12:54.502" v="11393" actId="20577"/>
          <ac:spMkLst>
            <pc:docMk/>
            <pc:sldMk cId="29020671" sldId="297"/>
            <ac:spMk id="2" creationId="{87C68FB5-6649-FEC8-488F-14D1C4FF9F2C}"/>
          </ac:spMkLst>
        </pc:spChg>
        <pc:spChg chg="del">
          <ac:chgData name="Daniel Karner" userId="8165e066a609a476" providerId="LiveId" clId="{F3D136F8-BEF0-46F1-B8A8-C46F14DF7D62}" dt="2025-04-07T21:13:12.415" v="11394"/>
          <ac:spMkLst>
            <pc:docMk/>
            <pc:sldMk cId="29020671" sldId="297"/>
            <ac:spMk id="3" creationId="{B275390F-2B6C-4A8F-96D0-A10AE8624ADC}"/>
          </ac:spMkLst>
        </pc:spChg>
        <pc:picChg chg="add mod">
          <ac:chgData name="Daniel Karner" userId="8165e066a609a476" providerId="LiveId" clId="{F3D136F8-BEF0-46F1-B8A8-C46F14DF7D62}" dt="2025-04-07T21:13:44.133" v="11407" actId="1036"/>
          <ac:picMkLst>
            <pc:docMk/>
            <pc:sldMk cId="29020671" sldId="297"/>
            <ac:picMk id="4" creationId="{56F83879-E40A-9BF4-CFB4-CB30D7C36D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64E7C-D154-430A-A8EB-12AAE49A350F}" type="datetimeFigureOut">
              <a:rPr lang="de-DE" smtClean="0"/>
              <a:t>08.04.2025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C84A3-4649-48E9-B94F-D9E1B64B31D0}" type="slidenum">
              <a:rPr lang="de-DE" smtClean="0"/>
              <a:t>‹Nr.›</a:t>
            </a:fld>
            <a:endParaRPr lang="de-DE"/>
          </a:p>
        </p:txBody>
      </p:sp>
    </p:spTree>
    <p:extLst>
      <p:ext uri="{BB962C8B-B14F-4D97-AF65-F5344CB8AC3E}">
        <p14:creationId xmlns:p14="http://schemas.microsoft.com/office/powerpoint/2010/main" val="257680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Assumption</a:t>
            </a:r>
            <a:r>
              <a:rPr lang="de-AT" dirty="0"/>
              <a:t>: On an </a:t>
            </a:r>
            <a:r>
              <a:rPr lang="de-AT" dirty="0" err="1"/>
              <a:t>earth</a:t>
            </a:r>
            <a:r>
              <a:rPr lang="de-AT" dirty="0"/>
              <a:t>-like </a:t>
            </a:r>
            <a:r>
              <a:rPr lang="de-AT" dirty="0" err="1"/>
              <a:t>habitat</a:t>
            </a:r>
            <a:r>
              <a:rPr lang="de-AT" dirty="0"/>
              <a:t> </a:t>
            </a:r>
            <a:r>
              <a:rPr lang="en-GB" noProof="0" dirty="0"/>
              <a:t>advanced animal-like life or potentially even extraterrestrial intelligent life can in principle evolve and exist.</a:t>
            </a:r>
          </a:p>
          <a:p>
            <a:r>
              <a:rPr lang="en-GB" noProof="0" dirty="0"/>
              <a:t>Heterotroph organisms have to eat other life forms in order to survive.</a:t>
            </a:r>
          </a:p>
          <a:p>
            <a:r>
              <a:rPr lang="en-GB" noProof="0" dirty="0"/>
              <a:t>Large range for literature values of eta-earth largely comes from poor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Earth-like habitat (EH): “rocky exoplanets in the habitable zone for complex life that host N</a:t>
            </a:r>
            <a:r>
              <a:rPr lang="en-GB" baseline="-25000" noProof="0" dirty="0"/>
              <a:t>2</a:t>
            </a:r>
            <a:r>
              <a:rPr lang="en-GB" noProof="0" dirty="0"/>
              <a:t>-O</a:t>
            </a:r>
            <a:r>
              <a:rPr lang="en-GB" baseline="-25000" noProof="0" dirty="0"/>
              <a:t>2</a:t>
            </a:r>
            <a:r>
              <a:rPr lang="en-GB" noProof="0" dirty="0"/>
              <a:t>-dominated atmospheres with minor amounts of CO</a:t>
            </a:r>
            <a:r>
              <a:rPr lang="en-GB" baseline="-25000" noProof="0" dirty="0"/>
              <a:t>2</a:t>
            </a:r>
            <a:r>
              <a:rPr lang="en-GB" noProof="0" dirty="0"/>
              <a:t>, at which advanced animal-like life or potentially even extraterrestrial intelligent life can in principle evolve and exist.”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HZCL mainly takes CO2 limits into account (stricter limit for maximum CO2 concentration -&gt; smaller HZCL -&gt; see percentage values on figure on </a:t>
            </a:r>
            <a:r>
              <a:rPr lang="en-GB" noProof="0"/>
              <a:t>next slide)</a:t>
            </a:r>
            <a:endParaRPr lang="en-GB" noProof="0" dirty="0"/>
          </a:p>
          <a:p>
            <a:endParaRPr lang="de-DE" dirty="0"/>
          </a:p>
        </p:txBody>
      </p:sp>
      <p:sp>
        <p:nvSpPr>
          <p:cNvPr id="4" name="Foliennummernplatzhalter 3"/>
          <p:cNvSpPr>
            <a:spLocks noGrp="1"/>
          </p:cNvSpPr>
          <p:nvPr>
            <p:ph type="sldNum" sz="quarter" idx="5"/>
          </p:nvPr>
        </p:nvSpPr>
        <p:spPr/>
        <p:txBody>
          <a:bodyPr/>
          <a:lstStyle/>
          <a:p>
            <a:fld id="{27CC84A3-4649-48E9-B94F-D9E1B64B31D0}" type="slidenum">
              <a:rPr lang="de-DE" smtClean="0"/>
              <a:t>9</a:t>
            </a:fld>
            <a:endParaRPr lang="de-DE"/>
          </a:p>
        </p:txBody>
      </p:sp>
    </p:spTree>
    <p:extLst>
      <p:ext uri="{BB962C8B-B14F-4D97-AF65-F5344CB8AC3E}">
        <p14:creationId xmlns:p14="http://schemas.microsoft.com/office/powerpoint/2010/main" val="1390349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Even a </a:t>
            </a:r>
            <a:r>
              <a:rPr lang="de-AT" dirty="0" err="1"/>
              <a:t>reference</a:t>
            </a:r>
            <a:r>
              <a:rPr lang="de-AT" dirty="0"/>
              <a:t> </a:t>
            </a:r>
            <a:r>
              <a:rPr lang="de-AT" dirty="0" err="1"/>
              <a:t>to</a:t>
            </a:r>
            <a:r>
              <a:rPr lang="de-AT" dirty="0"/>
              <a:t> </a:t>
            </a:r>
            <a:r>
              <a:rPr lang="de-AT" dirty="0" err="1"/>
              <a:t>the</a:t>
            </a:r>
            <a:r>
              <a:rPr lang="de-AT" dirty="0"/>
              <a:t> film Interstellar </a:t>
            </a:r>
            <a:r>
              <a:rPr lang="de-AT" dirty="0" err="1"/>
              <a:t>is</a:t>
            </a:r>
            <a:r>
              <a:rPr lang="de-AT" dirty="0"/>
              <a:t> </a:t>
            </a:r>
            <a:r>
              <a:rPr lang="de-AT" dirty="0" err="1"/>
              <a:t>provided</a:t>
            </a:r>
            <a:r>
              <a:rPr lang="de-AT" dirty="0"/>
              <a:t> ;-)</a:t>
            </a:r>
          </a:p>
          <a:p>
            <a:r>
              <a:rPr lang="de-AT" dirty="0"/>
              <a:t>Logical </a:t>
            </a:r>
            <a:r>
              <a:rPr lang="de-AT" dirty="0" err="1"/>
              <a:t>fallacy</a:t>
            </a:r>
            <a:r>
              <a:rPr lang="de-AT" dirty="0"/>
              <a:t>: </a:t>
            </a:r>
            <a:r>
              <a:rPr lang="de-AT" dirty="0" err="1"/>
              <a:t>Copernican</a:t>
            </a:r>
            <a:r>
              <a:rPr lang="de-AT" dirty="0"/>
              <a:t> </a:t>
            </a:r>
            <a:r>
              <a:rPr lang="de-AT" dirty="0" err="1"/>
              <a:t>principle</a:t>
            </a:r>
            <a:r>
              <a:rPr lang="de-AT" dirty="0"/>
              <a:t> </a:t>
            </a:r>
            <a:r>
              <a:rPr lang="de-AT" dirty="0" err="1"/>
              <a:t>says</a:t>
            </a:r>
            <a:r>
              <a:rPr lang="de-AT" dirty="0"/>
              <a:t> </a:t>
            </a:r>
            <a:r>
              <a:rPr lang="de-AT" dirty="0" err="1"/>
              <a:t>that</a:t>
            </a:r>
            <a:r>
              <a:rPr lang="de-AT" dirty="0"/>
              <a:t> Earth </a:t>
            </a:r>
            <a:r>
              <a:rPr lang="de-AT" dirty="0" err="1"/>
              <a:t>is</a:t>
            </a:r>
            <a:r>
              <a:rPr lang="de-AT" dirty="0"/>
              <a:t> not </a:t>
            </a:r>
            <a:r>
              <a:rPr lang="de-AT" dirty="0" err="1"/>
              <a:t>special</a:t>
            </a:r>
            <a:r>
              <a:rPr lang="de-AT" dirty="0"/>
              <a:t> and </a:t>
            </a:r>
            <a:r>
              <a:rPr lang="de-AT" dirty="0" err="1"/>
              <a:t>therefore</a:t>
            </a:r>
            <a:r>
              <a:rPr lang="de-AT" dirty="0"/>
              <a:t> </a:t>
            </a:r>
            <a:r>
              <a:rPr lang="de-AT" dirty="0" err="1"/>
              <a:t>complex</a:t>
            </a:r>
            <a:r>
              <a:rPr lang="de-AT" dirty="0"/>
              <a:t> </a:t>
            </a:r>
            <a:r>
              <a:rPr lang="de-AT" dirty="0" err="1"/>
              <a:t>life</a:t>
            </a:r>
            <a:r>
              <a:rPr lang="de-AT" dirty="0"/>
              <a:t> </a:t>
            </a:r>
            <a:r>
              <a:rPr lang="de-AT" dirty="0" err="1"/>
              <a:t>should</a:t>
            </a:r>
            <a:r>
              <a:rPr lang="de-AT" dirty="0"/>
              <a:t> </a:t>
            </a:r>
            <a:r>
              <a:rPr lang="de-AT" dirty="0" err="1"/>
              <a:t>be</a:t>
            </a:r>
            <a:r>
              <a:rPr lang="de-AT" dirty="0"/>
              <a:t> </a:t>
            </a:r>
            <a:r>
              <a:rPr lang="de-AT" dirty="0" err="1"/>
              <a:t>common</a:t>
            </a:r>
            <a:r>
              <a:rPr lang="de-AT" dirty="0"/>
              <a:t> in </a:t>
            </a:r>
            <a:r>
              <a:rPr lang="de-AT" dirty="0" err="1"/>
              <a:t>the</a:t>
            </a:r>
            <a:r>
              <a:rPr lang="de-AT" dirty="0"/>
              <a:t> Universe. </a:t>
            </a:r>
            <a:r>
              <a:rPr lang="de-AT" dirty="0" err="1"/>
              <a:t>Correct</a:t>
            </a:r>
            <a:r>
              <a:rPr lang="de-AT" dirty="0"/>
              <a:t> </a:t>
            </a:r>
            <a:r>
              <a:rPr lang="de-AT" dirty="0" err="1"/>
              <a:t>way</a:t>
            </a:r>
            <a:r>
              <a:rPr lang="de-AT" dirty="0"/>
              <a:t> </a:t>
            </a:r>
            <a:r>
              <a:rPr lang="de-AT" dirty="0" err="1"/>
              <a:t>to</a:t>
            </a:r>
            <a:r>
              <a:rPr lang="de-AT" dirty="0"/>
              <a:t> </a:t>
            </a:r>
            <a:r>
              <a:rPr lang="de-AT" dirty="0" err="1"/>
              <a:t>think</a:t>
            </a:r>
            <a:r>
              <a:rPr lang="de-AT" dirty="0"/>
              <a:t> </a:t>
            </a:r>
            <a:r>
              <a:rPr lang="de-AT" dirty="0" err="1"/>
              <a:t>about</a:t>
            </a:r>
            <a:r>
              <a:rPr lang="de-AT" dirty="0"/>
              <a:t> </a:t>
            </a:r>
            <a:r>
              <a:rPr lang="de-AT" dirty="0" err="1"/>
              <a:t>it</a:t>
            </a:r>
            <a:r>
              <a:rPr lang="de-AT" dirty="0"/>
              <a:t>: </a:t>
            </a:r>
            <a:r>
              <a:rPr lang="en-US" dirty="0"/>
              <a:t>If planetary parameters are very similar to each other, then it is not important whether we live on this or on any other planet that fulfills certain parameters. In this tautological sense, the Copernican Principle logically holds.</a:t>
            </a:r>
            <a:endParaRPr lang="de-DE" dirty="0"/>
          </a:p>
        </p:txBody>
      </p:sp>
      <p:sp>
        <p:nvSpPr>
          <p:cNvPr id="4" name="Foliennummernplatzhalter 3"/>
          <p:cNvSpPr>
            <a:spLocks noGrp="1"/>
          </p:cNvSpPr>
          <p:nvPr>
            <p:ph type="sldNum" sz="quarter" idx="5"/>
          </p:nvPr>
        </p:nvSpPr>
        <p:spPr/>
        <p:txBody>
          <a:bodyPr/>
          <a:lstStyle/>
          <a:p>
            <a:fld id="{27CC84A3-4649-48E9-B94F-D9E1B64B31D0}" type="slidenum">
              <a:rPr lang="de-DE" smtClean="0"/>
              <a:t>28</a:t>
            </a:fld>
            <a:endParaRPr lang="de-DE"/>
          </a:p>
        </p:txBody>
      </p:sp>
    </p:spTree>
    <p:extLst>
      <p:ext uri="{BB962C8B-B14F-4D97-AF65-F5344CB8AC3E}">
        <p14:creationId xmlns:p14="http://schemas.microsoft.com/office/powerpoint/2010/main" val="275224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Question: Why is oxygen a key ingredient for complex life? Answer: The reduction of O2 provides the largest free energy release per electron transfer, except for fluorine (F) and chlorine (Cl). However, fluorine and chlorine are so reactive that they cannot build up a significant concentration in a planetary atmosphere, which oxygen can indeed do. </a:t>
            </a:r>
          </a:p>
          <a:p>
            <a:r>
              <a:rPr lang="en-US" dirty="0"/>
              <a:t>Note: Oxygen becomes toxic for humans above 0.5 bar and irreversible damage occurs above 1 bar.</a:t>
            </a:r>
            <a:endParaRPr lang="de-DE" dirty="0"/>
          </a:p>
        </p:txBody>
      </p:sp>
      <p:sp>
        <p:nvSpPr>
          <p:cNvPr id="4" name="Foliennummernplatzhalter 3"/>
          <p:cNvSpPr>
            <a:spLocks noGrp="1"/>
          </p:cNvSpPr>
          <p:nvPr>
            <p:ph type="sldNum" sz="quarter" idx="5"/>
          </p:nvPr>
        </p:nvSpPr>
        <p:spPr/>
        <p:txBody>
          <a:bodyPr/>
          <a:lstStyle/>
          <a:p>
            <a:fld id="{27CC84A3-4649-48E9-B94F-D9E1B64B31D0}" type="slidenum">
              <a:rPr lang="de-DE" smtClean="0"/>
              <a:t>10</a:t>
            </a:fld>
            <a:endParaRPr lang="de-DE"/>
          </a:p>
        </p:txBody>
      </p:sp>
    </p:spTree>
    <p:extLst>
      <p:ext uri="{BB962C8B-B14F-4D97-AF65-F5344CB8AC3E}">
        <p14:creationId xmlns:p14="http://schemas.microsoft.com/office/powerpoint/2010/main" val="232810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Parameters in Drake </a:t>
            </a:r>
            <a:r>
              <a:rPr lang="de-AT" dirty="0" err="1"/>
              <a:t>equation</a:t>
            </a:r>
            <a:r>
              <a:rPr lang="de-AT" dirty="0"/>
              <a:t>: </a:t>
            </a:r>
            <a:r>
              <a:rPr lang="en-US" dirty="0" err="1"/>
              <a:t>Nciv</a:t>
            </a:r>
            <a:r>
              <a:rPr lang="en-US" dirty="0"/>
              <a:t>… number of hypothetical extraterrestrial civilizations in the Galaxy that communicate through electromagnetic waves, </a:t>
            </a:r>
            <a:r>
              <a:rPr lang="de-AT" dirty="0"/>
              <a:t>SFR…</a:t>
            </a:r>
            <a:r>
              <a:rPr lang="en-US" dirty="0"/>
              <a:t> average rate of star formation in the Galaxy, </a:t>
            </a:r>
            <a:r>
              <a:rPr lang="en-US" dirty="0" err="1"/>
              <a:t>fpl</a:t>
            </a:r>
            <a:r>
              <a:rPr lang="en-US" dirty="0"/>
              <a:t>… fraction of stars with planets, ne… number of habitable planets per planet-hosting star, </a:t>
            </a:r>
            <a:r>
              <a:rPr lang="en-US" dirty="0" err="1"/>
              <a:t>flife</a:t>
            </a:r>
            <a:r>
              <a:rPr lang="en-US" dirty="0"/>
              <a:t>… fraction of those planets that host life, fin… fraction of such planets with intelligent life, and </a:t>
            </a:r>
            <a:r>
              <a:rPr lang="en-US" dirty="0" err="1"/>
              <a:t>fciv</a:t>
            </a:r>
            <a:r>
              <a:rPr lang="en-US" dirty="0"/>
              <a:t> is the fraction of intelligent life that releases detectable signs of their existence into space (i.e., civilizations). Finally, L is the timespan over which such civilizations release these signals into space.</a:t>
            </a:r>
            <a:endParaRPr lang="de-AT" dirty="0"/>
          </a:p>
          <a:p>
            <a:r>
              <a:rPr lang="de-AT" dirty="0"/>
              <a:t>Lack </a:t>
            </a:r>
            <a:r>
              <a:rPr lang="de-AT" dirty="0" err="1"/>
              <a:t>of</a:t>
            </a:r>
            <a:r>
              <a:rPr lang="de-AT" dirty="0"/>
              <a:t> temporal </a:t>
            </a:r>
            <a:r>
              <a:rPr lang="de-AT" dirty="0" err="1"/>
              <a:t>structure</a:t>
            </a:r>
            <a:r>
              <a:rPr lang="de-AT" dirty="0"/>
              <a:t>: </a:t>
            </a:r>
            <a:r>
              <a:rPr lang="de-AT" dirty="0" err="1"/>
              <a:t>fixed</a:t>
            </a:r>
            <a:r>
              <a:rPr lang="de-AT" dirty="0"/>
              <a:t> </a:t>
            </a:r>
            <a:r>
              <a:rPr lang="de-AT" dirty="0" err="1"/>
              <a:t>star</a:t>
            </a:r>
            <a:r>
              <a:rPr lang="de-AT" dirty="0"/>
              <a:t> </a:t>
            </a:r>
            <a:r>
              <a:rPr lang="de-AT" dirty="0" err="1"/>
              <a:t>formation</a:t>
            </a:r>
            <a:r>
              <a:rPr lang="de-AT" dirty="0"/>
              <a:t> rate </a:t>
            </a:r>
            <a:r>
              <a:rPr lang="de-AT" dirty="0" err="1"/>
              <a:t>instead</a:t>
            </a:r>
            <a:r>
              <a:rPr lang="de-AT" dirty="0"/>
              <a:t> </a:t>
            </a:r>
            <a:r>
              <a:rPr lang="de-AT" dirty="0" err="1"/>
              <a:t>of</a:t>
            </a:r>
            <a:r>
              <a:rPr lang="de-AT" dirty="0"/>
              <a:t> </a:t>
            </a:r>
            <a:r>
              <a:rPr lang="de-AT" dirty="0" err="1"/>
              <a:t>considering</a:t>
            </a:r>
            <a:r>
              <a:rPr lang="de-AT" dirty="0"/>
              <a:t> </a:t>
            </a:r>
            <a:r>
              <a:rPr lang="de-AT" dirty="0" err="1"/>
              <a:t>star</a:t>
            </a:r>
            <a:r>
              <a:rPr lang="de-AT" dirty="0"/>
              <a:t> </a:t>
            </a:r>
            <a:r>
              <a:rPr lang="de-AT" dirty="0" err="1"/>
              <a:t>formation</a:t>
            </a:r>
            <a:r>
              <a:rPr lang="de-AT" dirty="0"/>
              <a:t> </a:t>
            </a:r>
            <a:r>
              <a:rPr lang="de-AT" dirty="0" err="1"/>
              <a:t>history</a:t>
            </a:r>
            <a:r>
              <a:rPr lang="de-AT" dirty="0"/>
              <a:t> </a:t>
            </a:r>
            <a:r>
              <a:rPr lang="de-AT" dirty="0" err="1"/>
              <a:t>of</a:t>
            </a:r>
            <a:r>
              <a:rPr lang="de-AT" dirty="0"/>
              <a:t> Milky Way</a:t>
            </a:r>
            <a:endParaRPr lang="de-DE" dirty="0"/>
          </a:p>
        </p:txBody>
      </p:sp>
      <p:sp>
        <p:nvSpPr>
          <p:cNvPr id="4" name="Foliennummernplatzhalter 3"/>
          <p:cNvSpPr>
            <a:spLocks noGrp="1"/>
          </p:cNvSpPr>
          <p:nvPr>
            <p:ph type="sldNum" sz="quarter" idx="5"/>
          </p:nvPr>
        </p:nvSpPr>
        <p:spPr/>
        <p:txBody>
          <a:bodyPr/>
          <a:lstStyle/>
          <a:p>
            <a:fld id="{27CC84A3-4649-48E9-B94F-D9E1B64B31D0}" type="slidenum">
              <a:rPr lang="de-DE" smtClean="0"/>
              <a:t>14</a:t>
            </a:fld>
            <a:endParaRPr lang="de-DE"/>
          </a:p>
        </p:txBody>
      </p:sp>
    </p:spTree>
    <p:extLst>
      <p:ext uri="{BB962C8B-B14F-4D97-AF65-F5344CB8AC3E}">
        <p14:creationId xmlns:p14="http://schemas.microsoft.com/office/powerpoint/2010/main" val="30246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a:t>
            </a:r>
            <a:r>
              <a:rPr lang="de-AT" dirty="0" err="1"/>
              <a:t>old</a:t>
            </a:r>
            <a:r>
              <a:rPr lang="de-AT" dirty="0"/>
              <a:t> </a:t>
            </a:r>
            <a:r>
              <a:rPr lang="de-AT" dirty="0" err="1"/>
              <a:t>population</a:t>
            </a:r>
            <a:r>
              <a:rPr lang="de-AT" dirty="0"/>
              <a:t> in </a:t>
            </a:r>
            <a:r>
              <a:rPr lang="de-AT" dirty="0" err="1"/>
              <a:t>the</a:t>
            </a:r>
            <a:r>
              <a:rPr lang="de-AT" dirty="0"/>
              <a:t> </a:t>
            </a:r>
            <a:r>
              <a:rPr lang="de-AT" dirty="0" err="1"/>
              <a:t>halo</a:t>
            </a:r>
            <a:r>
              <a:rPr lang="de-AT" dirty="0"/>
              <a:t> </a:t>
            </a:r>
            <a:r>
              <a:rPr lang="de-AT" dirty="0" err="1"/>
              <a:t>is</a:t>
            </a:r>
            <a:r>
              <a:rPr lang="de-AT" dirty="0"/>
              <a:t> </a:t>
            </a:r>
            <a:r>
              <a:rPr lang="de-AT" dirty="0" err="1"/>
              <a:t>problematic</a:t>
            </a:r>
            <a:r>
              <a:rPr lang="de-AT" dirty="0"/>
              <a:t> due </a:t>
            </a:r>
            <a:r>
              <a:rPr lang="de-AT" dirty="0" err="1"/>
              <a:t>to</a:t>
            </a:r>
            <a:r>
              <a:rPr lang="de-AT" dirty="0"/>
              <a:t> (1) limited </a:t>
            </a:r>
            <a:r>
              <a:rPr lang="de-AT" dirty="0" err="1"/>
              <a:t>radiogenic</a:t>
            </a:r>
            <a:r>
              <a:rPr lang="de-AT" dirty="0"/>
              <a:t> </a:t>
            </a:r>
            <a:r>
              <a:rPr lang="de-AT" dirty="0" err="1"/>
              <a:t>heat</a:t>
            </a:r>
            <a:r>
              <a:rPr lang="de-AT" dirty="0"/>
              <a:t> </a:t>
            </a:r>
            <a:r>
              <a:rPr lang="de-AT" dirty="0" err="1"/>
              <a:t>budget</a:t>
            </a:r>
            <a:r>
              <a:rPr lang="de-AT" dirty="0"/>
              <a:t> </a:t>
            </a:r>
            <a:r>
              <a:rPr lang="de-AT" dirty="0" err="1"/>
              <a:t>of</a:t>
            </a:r>
            <a:r>
              <a:rPr lang="de-AT" dirty="0"/>
              <a:t> </a:t>
            </a:r>
            <a:r>
              <a:rPr lang="de-AT" dirty="0" err="1"/>
              <a:t>exoplanets</a:t>
            </a:r>
            <a:r>
              <a:rPr lang="de-AT" dirty="0"/>
              <a:t> (e.g. Earth </a:t>
            </a:r>
            <a:r>
              <a:rPr lang="de-AT" dirty="0" err="1"/>
              <a:t>can</a:t>
            </a:r>
            <a:r>
              <a:rPr lang="de-AT" dirty="0"/>
              <a:t> </a:t>
            </a:r>
            <a:r>
              <a:rPr lang="de-AT" dirty="0" err="1"/>
              <a:t>maintain</a:t>
            </a:r>
            <a:r>
              <a:rPr lang="de-AT" dirty="0"/>
              <a:t> </a:t>
            </a:r>
            <a:r>
              <a:rPr lang="de-AT" dirty="0" err="1"/>
              <a:t>geological</a:t>
            </a:r>
            <a:r>
              <a:rPr lang="de-AT" dirty="0"/>
              <a:t> </a:t>
            </a:r>
            <a:r>
              <a:rPr lang="de-AT" dirty="0" err="1"/>
              <a:t>activity</a:t>
            </a:r>
            <a:r>
              <a:rPr lang="de-AT" dirty="0"/>
              <a:t> </a:t>
            </a:r>
            <a:r>
              <a:rPr lang="de-AT" dirty="0" err="1"/>
              <a:t>for</a:t>
            </a:r>
            <a:r>
              <a:rPr lang="de-AT" dirty="0"/>
              <a:t> ~6Gyr) and (2) limited </a:t>
            </a:r>
            <a:r>
              <a:rPr lang="de-AT" dirty="0" err="1"/>
              <a:t>main</a:t>
            </a:r>
            <a:r>
              <a:rPr lang="de-AT" dirty="0"/>
              <a:t> </a:t>
            </a:r>
            <a:r>
              <a:rPr lang="de-AT" dirty="0" err="1"/>
              <a:t>sequence</a:t>
            </a:r>
            <a:r>
              <a:rPr lang="de-AT" dirty="0"/>
              <a:t> </a:t>
            </a:r>
            <a:r>
              <a:rPr lang="de-AT" dirty="0" err="1"/>
              <a:t>lifetime</a:t>
            </a:r>
            <a:r>
              <a:rPr lang="de-AT" dirty="0"/>
              <a:t> </a:t>
            </a:r>
            <a:r>
              <a:rPr lang="de-AT" dirty="0" err="1"/>
              <a:t>of</a:t>
            </a:r>
            <a:r>
              <a:rPr lang="de-AT" dirty="0"/>
              <a:t> </a:t>
            </a:r>
            <a:r>
              <a:rPr lang="de-AT" dirty="0" err="1"/>
              <a:t>even</a:t>
            </a:r>
            <a:r>
              <a:rPr lang="de-AT" dirty="0"/>
              <a:t> G-stars (M </a:t>
            </a:r>
            <a:r>
              <a:rPr lang="de-AT" dirty="0" err="1"/>
              <a:t>dwarfs</a:t>
            </a:r>
            <a:r>
              <a:rPr lang="de-AT" dirty="0"/>
              <a:t> </a:t>
            </a:r>
            <a:r>
              <a:rPr lang="de-AT" dirty="0" err="1"/>
              <a:t>are</a:t>
            </a:r>
            <a:r>
              <a:rPr lang="de-AT" dirty="0"/>
              <a:t> not </a:t>
            </a:r>
            <a:r>
              <a:rPr lang="de-AT" dirty="0" err="1"/>
              <a:t>very</a:t>
            </a:r>
            <a:r>
              <a:rPr lang="de-AT" dirty="0"/>
              <a:t> </a:t>
            </a:r>
            <a:r>
              <a:rPr lang="de-AT" dirty="0" err="1"/>
              <a:t>attractive</a:t>
            </a:r>
            <a:r>
              <a:rPr lang="de-AT" dirty="0"/>
              <a:t> </a:t>
            </a:r>
            <a:r>
              <a:rPr lang="de-AT" dirty="0" err="1"/>
              <a:t>for</a:t>
            </a:r>
            <a:r>
              <a:rPr lang="de-AT" dirty="0"/>
              <a:t> </a:t>
            </a:r>
            <a:r>
              <a:rPr lang="de-AT" dirty="0" err="1"/>
              <a:t>other</a:t>
            </a:r>
            <a:r>
              <a:rPr lang="de-AT" dirty="0"/>
              <a:t> </a:t>
            </a:r>
            <a:r>
              <a:rPr lang="de-AT" dirty="0" err="1"/>
              <a:t>reasons</a:t>
            </a:r>
            <a:r>
              <a:rPr lang="de-AT" dirty="0"/>
              <a:t>)</a:t>
            </a:r>
          </a:p>
          <a:p>
            <a:r>
              <a:rPr lang="de-AT" dirty="0"/>
              <a:t>The </a:t>
            </a:r>
            <a:r>
              <a:rPr lang="de-AT" dirty="0" err="1"/>
              <a:t>bulge</a:t>
            </a:r>
            <a:r>
              <a:rPr lang="de-AT" dirty="0"/>
              <a:t> </a:t>
            </a:r>
            <a:r>
              <a:rPr lang="de-AT" dirty="0" err="1"/>
              <a:t>population</a:t>
            </a:r>
            <a:r>
              <a:rPr lang="de-AT" dirty="0"/>
              <a:t> </a:t>
            </a:r>
            <a:r>
              <a:rPr lang="de-AT" dirty="0" err="1"/>
              <a:t>is</a:t>
            </a:r>
            <a:r>
              <a:rPr lang="de-AT" dirty="0"/>
              <a:t> </a:t>
            </a:r>
            <a:r>
              <a:rPr lang="de-AT" dirty="0" err="1"/>
              <a:t>problematic</a:t>
            </a:r>
            <a:r>
              <a:rPr lang="de-AT" dirty="0"/>
              <a:t> due </a:t>
            </a:r>
            <a:r>
              <a:rPr lang="de-AT" dirty="0" err="1"/>
              <a:t>to</a:t>
            </a:r>
            <a:r>
              <a:rPr lang="de-AT" dirty="0"/>
              <a:t> (1) </a:t>
            </a:r>
            <a:r>
              <a:rPr lang="de-AT" dirty="0" err="1"/>
              <a:t>more</a:t>
            </a:r>
            <a:r>
              <a:rPr lang="de-AT" dirty="0"/>
              <a:t> </a:t>
            </a:r>
            <a:r>
              <a:rPr lang="de-AT" dirty="0" err="1"/>
              <a:t>supernovae</a:t>
            </a:r>
            <a:r>
              <a:rPr lang="de-AT" dirty="0"/>
              <a:t>, (2) AGN </a:t>
            </a:r>
            <a:r>
              <a:rPr lang="de-AT" dirty="0" err="1"/>
              <a:t>activity</a:t>
            </a:r>
            <a:r>
              <a:rPr lang="de-AT" dirty="0"/>
              <a:t> </a:t>
            </a:r>
            <a:r>
              <a:rPr lang="de-AT" dirty="0" err="1"/>
              <a:t>of</a:t>
            </a:r>
            <a:r>
              <a:rPr lang="de-AT" dirty="0"/>
              <a:t> </a:t>
            </a:r>
            <a:r>
              <a:rPr lang="de-AT" dirty="0" err="1"/>
              <a:t>Sagittarius</a:t>
            </a:r>
            <a:r>
              <a:rPr lang="de-AT" dirty="0"/>
              <a:t> A* in </a:t>
            </a:r>
            <a:r>
              <a:rPr lang="de-AT" dirty="0" err="1"/>
              <a:t>the</a:t>
            </a:r>
            <a:r>
              <a:rPr lang="de-AT" dirty="0"/>
              <a:t> </a:t>
            </a:r>
            <a:r>
              <a:rPr lang="de-AT" dirty="0" err="1"/>
              <a:t>past</a:t>
            </a:r>
            <a:r>
              <a:rPr lang="de-AT" dirty="0"/>
              <a:t>, (3) </a:t>
            </a:r>
            <a:r>
              <a:rPr lang="de-AT" dirty="0" err="1"/>
              <a:t>tidal</a:t>
            </a:r>
            <a:r>
              <a:rPr lang="de-AT" dirty="0"/>
              <a:t> </a:t>
            </a:r>
            <a:r>
              <a:rPr lang="de-AT" dirty="0" err="1"/>
              <a:t>disruption</a:t>
            </a:r>
            <a:r>
              <a:rPr lang="de-AT" dirty="0"/>
              <a:t> </a:t>
            </a:r>
            <a:r>
              <a:rPr lang="de-AT" dirty="0" err="1"/>
              <a:t>events</a:t>
            </a:r>
            <a:r>
              <a:rPr lang="de-AT" dirty="0"/>
              <a:t> </a:t>
            </a:r>
            <a:r>
              <a:rPr lang="de-AT" dirty="0" err="1"/>
              <a:t>close</a:t>
            </a:r>
            <a:r>
              <a:rPr lang="de-AT" dirty="0"/>
              <a:t> </a:t>
            </a:r>
            <a:r>
              <a:rPr lang="de-AT" dirty="0" err="1"/>
              <a:t>to</a:t>
            </a:r>
            <a:r>
              <a:rPr lang="de-AT" dirty="0"/>
              <a:t> </a:t>
            </a:r>
            <a:r>
              <a:rPr lang="de-AT" dirty="0" err="1"/>
              <a:t>Sgr</a:t>
            </a:r>
            <a:r>
              <a:rPr lang="de-AT" dirty="0"/>
              <a:t> A*, (4) </a:t>
            </a:r>
            <a:r>
              <a:rPr lang="de-AT" dirty="0" err="1"/>
              <a:t>more</a:t>
            </a:r>
            <a:r>
              <a:rPr lang="de-AT" dirty="0"/>
              <a:t> </a:t>
            </a:r>
            <a:r>
              <a:rPr lang="de-AT" dirty="0" err="1"/>
              <a:t>close</a:t>
            </a:r>
            <a:r>
              <a:rPr lang="de-AT" dirty="0"/>
              <a:t> (~1000 AU) stellar </a:t>
            </a:r>
            <a:r>
              <a:rPr lang="de-AT" dirty="0" err="1"/>
              <a:t>encounters</a:t>
            </a:r>
            <a:endParaRPr lang="de-DE" dirty="0"/>
          </a:p>
        </p:txBody>
      </p:sp>
      <p:sp>
        <p:nvSpPr>
          <p:cNvPr id="4" name="Foliennummernplatzhalter 3"/>
          <p:cNvSpPr>
            <a:spLocks noGrp="1"/>
          </p:cNvSpPr>
          <p:nvPr>
            <p:ph type="sldNum" sz="quarter" idx="5"/>
          </p:nvPr>
        </p:nvSpPr>
        <p:spPr/>
        <p:txBody>
          <a:bodyPr/>
          <a:lstStyle/>
          <a:p>
            <a:fld id="{27CC84A3-4649-48E9-B94F-D9E1B64B31D0}" type="slidenum">
              <a:rPr lang="de-DE" smtClean="0"/>
              <a:t>16</a:t>
            </a:fld>
            <a:endParaRPr lang="de-DE"/>
          </a:p>
        </p:txBody>
      </p:sp>
    </p:spTree>
    <p:extLst>
      <p:ext uri="{BB962C8B-B14F-4D97-AF65-F5344CB8AC3E}">
        <p14:creationId xmlns:p14="http://schemas.microsoft.com/office/powerpoint/2010/main" val="54901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D331C-5E58-D87A-1D7A-983B816CCC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5D01C6-973E-2EF0-E1A3-44A41ABE56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5A67D6D-49B0-3F1E-54BB-534180E556FA}"/>
              </a:ext>
            </a:extLst>
          </p:cNvPr>
          <p:cNvSpPr>
            <a:spLocks noGrp="1"/>
          </p:cNvSpPr>
          <p:nvPr>
            <p:ph type="body" idx="1"/>
          </p:nvPr>
        </p:nvSpPr>
        <p:spPr/>
        <p:txBody>
          <a:bodyPr/>
          <a:lstStyle/>
          <a:p>
            <a:r>
              <a:rPr lang="de-AT" dirty="0"/>
              <a:t>Note: </a:t>
            </a:r>
            <a:r>
              <a:rPr lang="de-AT" dirty="0" err="1"/>
              <a:t>it</a:t>
            </a:r>
            <a:r>
              <a:rPr lang="de-AT" dirty="0"/>
              <a:t> was </a:t>
            </a:r>
            <a:r>
              <a:rPr lang="de-AT" dirty="0" err="1"/>
              <a:t>suggested</a:t>
            </a:r>
            <a:r>
              <a:rPr lang="de-AT" dirty="0"/>
              <a:t> </a:t>
            </a:r>
            <a:r>
              <a:rPr lang="de-AT" dirty="0" err="1"/>
              <a:t>that</a:t>
            </a:r>
            <a:r>
              <a:rPr lang="de-AT" dirty="0"/>
              <a:t> </a:t>
            </a:r>
            <a:r>
              <a:rPr lang="de-AT" dirty="0" err="1"/>
              <a:t>the</a:t>
            </a:r>
            <a:r>
              <a:rPr lang="de-AT" dirty="0"/>
              <a:t> </a:t>
            </a:r>
            <a:r>
              <a:rPr lang="de-AT" dirty="0" err="1"/>
              <a:t>sun</a:t>
            </a:r>
            <a:r>
              <a:rPr lang="de-AT" dirty="0"/>
              <a:t> </a:t>
            </a:r>
            <a:r>
              <a:rPr lang="de-AT" dirty="0" err="1"/>
              <a:t>might</a:t>
            </a:r>
            <a:r>
              <a:rPr lang="de-AT" dirty="0"/>
              <a:t> </a:t>
            </a:r>
            <a:r>
              <a:rPr lang="de-AT" dirty="0" err="1"/>
              <a:t>have</a:t>
            </a:r>
            <a:r>
              <a:rPr lang="de-AT" dirty="0"/>
              <a:t> </a:t>
            </a:r>
            <a:r>
              <a:rPr lang="de-AT" dirty="0" err="1"/>
              <a:t>been</a:t>
            </a:r>
            <a:r>
              <a:rPr lang="de-AT" dirty="0"/>
              <a:t> </a:t>
            </a:r>
            <a:r>
              <a:rPr lang="de-AT" dirty="0" err="1"/>
              <a:t>born</a:t>
            </a:r>
            <a:r>
              <a:rPr lang="de-AT" dirty="0"/>
              <a:t> at 5 kpc and </a:t>
            </a:r>
            <a:r>
              <a:rPr lang="de-AT" dirty="0" err="1"/>
              <a:t>then</a:t>
            </a:r>
            <a:r>
              <a:rPr lang="de-AT" dirty="0"/>
              <a:t> </a:t>
            </a:r>
            <a:r>
              <a:rPr lang="de-AT" dirty="0" err="1"/>
              <a:t>migrated</a:t>
            </a:r>
            <a:r>
              <a:rPr lang="de-AT" dirty="0"/>
              <a:t> </a:t>
            </a:r>
            <a:r>
              <a:rPr lang="de-AT" dirty="0" err="1"/>
              <a:t>to</a:t>
            </a:r>
            <a:r>
              <a:rPr lang="de-AT" dirty="0"/>
              <a:t> </a:t>
            </a:r>
            <a:r>
              <a:rPr lang="de-AT" dirty="0" err="1"/>
              <a:t>its</a:t>
            </a:r>
            <a:r>
              <a:rPr lang="de-AT" dirty="0"/>
              <a:t> </a:t>
            </a:r>
            <a:r>
              <a:rPr lang="de-AT" dirty="0" err="1"/>
              <a:t>current</a:t>
            </a:r>
            <a:r>
              <a:rPr lang="de-AT" dirty="0"/>
              <a:t> </a:t>
            </a:r>
            <a:r>
              <a:rPr lang="de-AT" dirty="0" err="1"/>
              <a:t>distance</a:t>
            </a:r>
            <a:r>
              <a:rPr lang="de-AT" dirty="0"/>
              <a:t> </a:t>
            </a:r>
            <a:r>
              <a:rPr lang="de-AT" dirty="0" err="1"/>
              <a:t>of</a:t>
            </a:r>
            <a:r>
              <a:rPr lang="de-AT" dirty="0"/>
              <a:t> 8.1 kpc (</a:t>
            </a:r>
            <a:r>
              <a:rPr lang="de-AT" dirty="0" err="1"/>
              <a:t>higher</a:t>
            </a:r>
            <a:r>
              <a:rPr lang="de-AT" dirty="0"/>
              <a:t> </a:t>
            </a:r>
            <a:r>
              <a:rPr lang="de-AT" dirty="0" err="1"/>
              <a:t>metallizity</a:t>
            </a:r>
            <a:r>
              <a:rPr lang="de-AT" dirty="0"/>
              <a:t> at </a:t>
            </a:r>
            <a:r>
              <a:rPr lang="de-AT" dirty="0" err="1"/>
              <a:t>beginning</a:t>
            </a:r>
            <a:r>
              <a:rPr lang="de-AT" dirty="0"/>
              <a:t>, but </a:t>
            </a:r>
            <a:r>
              <a:rPr lang="de-AT" dirty="0" err="1"/>
              <a:t>lower</a:t>
            </a:r>
            <a:r>
              <a:rPr lang="de-AT" dirty="0"/>
              <a:t> SN rate </a:t>
            </a:r>
            <a:r>
              <a:rPr lang="de-AT" dirty="0" err="1"/>
              <a:t>during</a:t>
            </a:r>
            <a:r>
              <a:rPr lang="de-AT" dirty="0"/>
              <a:t> </a:t>
            </a:r>
            <a:r>
              <a:rPr lang="de-AT" dirty="0" err="1"/>
              <a:t>migration</a:t>
            </a:r>
            <a:r>
              <a:rPr lang="de-AT" dirty="0"/>
              <a:t>)</a:t>
            </a:r>
          </a:p>
          <a:p>
            <a:r>
              <a:rPr lang="de-AT" dirty="0"/>
              <a:t>Young, </a:t>
            </a:r>
            <a:r>
              <a:rPr lang="de-AT" dirty="0" err="1"/>
              <a:t>low</a:t>
            </a:r>
            <a:r>
              <a:rPr lang="de-AT" dirty="0"/>
              <a:t> </a:t>
            </a:r>
            <a:r>
              <a:rPr lang="de-AT" dirty="0" err="1"/>
              <a:t>mass</a:t>
            </a:r>
            <a:r>
              <a:rPr lang="de-AT" dirty="0"/>
              <a:t> </a:t>
            </a:r>
            <a:r>
              <a:rPr lang="de-AT" dirty="0" err="1"/>
              <a:t>stars</a:t>
            </a:r>
            <a:r>
              <a:rPr lang="de-AT" dirty="0"/>
              <a:t>: XUV </a:t>
            </a:r>
            <a:r>
              <a:rPr lang="de-AT" dirty="0" err="1"/>
              <a:t>flux</a:t>
            </a:r>
            <a:r>
              <a:rPr lang="de-AT" dirty="0"/>
              <a:t> </a:t>
            </a:r>
            <a:r>
              <a:rPr lang="de-AT" dirty="0" err="1"/>
              <a:t>is</a:t>
            </a:r>
            <a:r>
              <a:rPr lang="de-AT" dirty="0"/>
              <a:t> </a:t>
            </a:r>
            <a:r>
              <a:rPr lang="de-AT" dirty="0" err="1"/>
              <a:t>too</a:t>
            </a:r>
            <a:r>
              <a:rPr lang="de-AT" dirty="0"/>
              <a:t> high;	</a:t>
            </a:r>
            <a:r>
              <a:rPr lang="de-AT" dirty="0" err="1"/>
              <a:t>older</a:t>
            </a:r>
            <a:r>
              <a:rPr lang="de-AT" dirty="0"/>
              <a:t>, </a:t>
            </a:r>
            <a:r>
              <a:rPr lang="de-AT" dirty="0" err="1"/>
              <a:t>higher</a:t>
            </a:r>
            <a:r>
              <a:rPr lang="de-AT" dirty="0"/>
              <a:t> </a:t>
            </a:r>
            <a:r>
              <a:rPr lang="de-AT" dirty="0" err="1"/>
              <a:t>mass</a:t>
            </a:r>
            <a:r>
              <a:rPr lang="de-AT" dirty="0"/>
              <a:t> </a:t>
            </a:r>
            <a:r>
              <a:rPr lang="de-AT" dirty="0" err="1"/>
              <a:t>stars</a:t>
            </a:r>
            <a:r>
              <a:rPr lang="de-AT" dirty="0"/>
              <a:t>: </a:t>
            </a:r>
            <a:r>
              <a:rPr lang="de-AT" dirty="0" err="1"/>
              <a:t>bolometric</a:t>
            </a:r>
            <a:r>
              <a:rPr lang="de-AT" dirty="0"/>
              <a:t> </a:t>
            </a:r>
            <a:r>
              <a:rPr lang="de-AT" dirty="0" err="1"/>
              <a:t>luminosity</a:t>
            </a:r>
            <a:r>
              <a:rPr lang="de-AT" dirty="0"/>
              <a:t> </a:t>
            </a:r>
            <a:r>
              <a:rPr lang="de-AT" dirty="0" err="1"/>
              <a:t>is</a:t>
            </a:r>
            <a:r>
              <a:rPr lang="de-AT" dirty="0"/>
              <a:t> </a:t>
            </a:r>
            <a:r>
              <a:rPr lang="de-AT" dirty="0" err="1"/>
              <a:t>too</a:t>
            </a:r>
            <a:r>
              <a:rPr lang="de-AT" dirty="0"/>
              <a:t>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Comment: gradual increase of orbit due to stellar mass loss is negligible for low-mass stars during the main-sequence phase. However, the steady increase of bolometric luminosity can make habitability impossible (runaway greenhouse effect)</a:t>
            </a:r>
          </a:p>
        </p:txBody>
      </p:sp>
      <p:sp>
        <p:nvSpPr>
          <p:cNvPr id="4" name="Foliennummernplatzhalter 3">
            <a:extLst>
              <a:ext uri="{FF2B5EF4-FFF2-40B4-BE49-F238E27FC236}">
                <a16:creationId xmlns:a16="http://schemas.microsoft.com/office/drawing/2014/main" id="{B7A9BC3E-44ED-1692-6F1F-48F04BDAC8D0}"/>
              </a:ext>
            </a:extLst>
          </p:cNvPr>
          <p:cNvSpPr>
            <a:spLocks noGrp="1"/>
          </p:cNvSpPr>
          <p:nvPr>
            <p:ph type="sldNum" sz="quarter" idx="5"/>
          </p:nvPr>
        </p:nvSpPr>
        <p:spPr/>
        <p:txBody>
          <a:bodyPr/>
          <a:lstStyle/>
          <a:p>
            <a:fld id="{27CC84A3-4649-48E9-B94F-D9E1B64B31D0}" type="slidenum">
              <a:rPr lang="de-DE" smtClean="0"/>
              <a:t>17</a:t>
            </a:fld>
            <a:endParaRPr lang="de-DE"/>
          </a:p>
        </p:txBody>
      </p:sp>
    </p:spTree>
    <p:extLst>
      <p:ext uri="{BB962C8B-B14F-4D97-AF65-F5344CB8AC3E}">
        <p14:creationId xmlns:p14="http://schemas.microsoft.com/office/powerpoint/2010/main" val="383808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B02C-6B76-56B5-5E12-53798C43DE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1AC9E2-3053-3C8A-FE48-C826D6D74D7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31C9AD-D228-B93C-DE68-130F54BC1710}"/>
              </a:ext>
            </a:extLst>
          </p:cNvPr>
          <p:cNvSpPr>
            <a:spLocks noGrp="1"/>
          </p:cNvSpPr>
          <p:nvPr>
            <p:ph type="body" idx="1"/>
          </p:nvPr>
        </p:nvSpPr>
        <p:spPr/>
        <p:txBody>
          <a:bodyPr/>
          <a:lstStyle/>
          <a:p>
            <a:r>
              <a:rPr lang="de-AT" dirty="0"/>
              <a:t>The </a:t>
            </a:r>
            <a:r>
              <a:rPr lang="de-AT" dirty="0" err="1"/>
              <a:t>old</a:t>
            </a:r>
            <a:r>
              <a:rPr lang="de-AT" dirty="0"/>
              <a:t> </a:t>
            </a:r>
            <a:r>
              <a:rPr lang="de-AT" dirty="0" err="1"/>
              <a:t>population</a:t>
            </a:r>
            <a:r>
              <a:rPr lang="de-AT" dirty="0"/>
              <a:t> in </a:t>
            </a:r>
            <a:r>
              <a:rPr lang="de-AT" dirty="0" err="1"/>
              <a:t>the</a:t>
            </a:r>
            <a:r>
              <a:rPr lang="de-AT" dirty="0"/>
              <a:t> </a:t>
            </a:r>
            <a:r>
              <a:rPr lang="de-AT" dirty="0" err="1"/>
              <a:t>halo</a:t>
            </a:r>
            <a:r>
              <a:rPr lang="de-AT" dirty="0"/>
              <a:t> </a:t>
            </a:r>
            <a:r>
              <a:rPr lang="de-AT" dirty="0" err="1"/>
              <a:t>is</a:t>
            </a:r>
            <a:r>
              <a:rPr lang="de-AT" dirty="0"/>
              <a:t> </a:t>
            </a:r>
            <a:r>
              <a:rPr lang="de-AT" dirty="0" err="1"/>
              <a:t>problematic</a:t>
            </a:r>
            <a:r>
              <a:rPr lang="de-AT" dirty="0"/>
              <a:t> due </a:t>
            </a:r>
            <a:r>
              <a:rPr lang="de-AT" dirty="0" err="1"/>
              <a:t>to</a:t>
            </a:r>
            <a:r>
              <a:rPr lang="de-AT" dirty="0"/>
              <a:t> (1) limited </a:t>
            </a:r>
            <a:r>
              <a:rPr lang="de-AT" dirty="0" err="1"/>
              <a:t>radiogenic</a:t>
            </a:r>
            <a:r>
              <a:rPr lang="de-AT" dirty="0"/>
              <a:t> </a:t>
            </a:r>
            <a:r>
              <a:rPr lang="de-AT" dirty="0" err="1"/>
              <a:t>heat</a:t>
            </a:r>
            <a:r>
              <a:rPr lang="de-AT" dirty="0"/>
              <a:t> </a:t>
            </a:r>
            <a:r>
              <a:rPr lang="de-AT" dirty="0" err="1"/>
              <a:t>budget</a:t>
            </a:r>
            <a:r>
              <a:rPr lang="de-AT" dirty="0"/>
              <a:t> </a:t>
            </a:r>
            <a:r>
              <a:rPr lang="de-AT" dirty="0" err="1"/>
              <a:t>of</a:t>
            </a:r>
            <a:r>
              <a:rPr lang="de-AT" dirty="0"/>
              <a:t> </a:t>
            </a:r>
            <a:r>
              <a:rPr lang="de-AT" dirty="0" err="1"/>
              <a:t>exoplanets</a:t>
            </a:r>
            <a:r>
              <a:rPr lang="de-AT" dirty="0"/>
              <a:t> (e.g. Earth </a:t>
            </a:r>
            <a:r>
              <a:rPr lang="de-AT" dirty="0" err="1"/>
              <a:t>can</a:t>
            </a:r>
            <a:r>
              <a:rPr lang="de-AT" dirty="0"/>
              <a:t> </a:t>
            </a:r>
            <a:r>
              <a:rPr lang="de-AT" dirty="0" err="1"/>
              <a:t>maintain</a:t>
            </a:r>
            <a:r>
              <a:rPr lang="de-AT" dirty="0"/>
              <a:t> </a:t>
            </a:r>
            <a:r>
              <a:rPr lang="de-AT" dirty="0" err="1"/>
              <a:t>geological</a:t>
            </a:r>
            <a:r>
              <a:rPr lang="de-AT" dirty="0"/>
              <a:t> </a:t>
            </a:r>
            <a:r>
              <a:rPr lang="de-AT" dirty="0" err="1"/>
              <a:t>activity</a:t>
            </a:r>
            <a:r>
              <a:rPr lang="de-AT" dirty="0"/>
              <a:t> </a:t>
            </a:r>
            <a:r>
              <a:rPr lang="de-AT" dirty="0" err="1"/>
              <a:t>for</a:t>
            </a:r>
            <a:r>
              <a:rPr lang="de-AT" dirty="0"/>
              <a:t> ~6Gyr) and (2) limited </a:t>
            </a:r>
            <a:r>
              <a:rPr lang="de-AT" dirty="0" err="1"/>
              <a:t>main</a:t>
            </a:r>
            <a:r>
              <a:rPr lang="de-AT" dirty="0"/>
              <a:t> </a:t>
            </a:r>
            <a:r>
              <a:rPr lang="de-AT" dirty="0" err="1"/>
              <a:t>sequence</a:t>
            </a:r>
            <a:r>
              <a:rPr lang="de-AT" dirty="0"/>
              <a:t> </a:t>
            </a:r>
            <a:r>
              <a:rPr lang="de-AT" dirty="0" err="1"/>
              <a:t>lifetime</a:t>
            </a:r>
            <a:r>
              <a:rPr lang="de-AT" dirty="0"/>
              <a:t> </a:t>
            </a:r>
            <a:r>
              <a:rPr lang="de-AT" dirty="0" err="1"/>
              <a:t>of</a:t>
            </a:r>
            <a:r>
              <a:rPr lang="de-AT" dirty="0"/>
              <a:t> </a:t>
            </a:r>
            <a:r>
              <a:rPr lang="de-AT" dirty="0" err="1"/>
              <a:t>even</a:t>
            </a:r>
            <a:r>
              <a:rPr lang="de-AT" dirty="0"/>
              <a:t> G-stars (M </a:t>
            </a:r>
            <a:r>
              <a:rPr lang="de-AT" dirty="0" err="1"/>
              <a:t>dwarfs</a:t>
            </a:r>
            <a:r>
              <a:rPr lang="de-AT" dirty="0"/>
              <a:t> </a:t>
            </a:r>
            <a:r>
              <a:rPr lang="de-AT" dirty="0" err="1"/>
              <a:t>are</a:t>
            </a:r>
            <a:r>
              <a:rPr lang="de-AT" dirty="0"/>
              <a:t> not </a:t>
            </a:r>
            <a:r>
              <a:rPr lang="de-AT" dirty="0" err="1"/>
              <a:t>very</a:t>
            </a:r>
            <a:r>
              <a:rPr lang="de-AT" dirty="0"/>
              <a:t> </a:t>
            </a:r>
            <a:r>
              <a:rPr lang="de-AT" dirty="0" err="1"/>
              <a:t>attractive</a:t>
            </a:r>
            <a:r>
              <a:rPr lang="de-AT" dirty="0"/>
              <a:t> </a:t>
            </a:r>
            <a:r>
              <a:rPr lang="de-AT" dirty="0" err="1"/>
              <a:t>for</a:t>
            </a:r>
            <a:r>
              <a:rPr lang="de-AT" dirty="0"/>
              <a:t> </a:t>
            </a:r>
            <a:r>
              <a:rPr lang="de-AT" dirty="0" err="1"/>
              <a:t>other</a:t>
            </a:r>
            <a:r>
              <a:rPr lang="de-AT" dirty="0"/>
              <a:t> </a:t>
            </a:r>
            <a:r>
              <a:rPr lang="de-AT" dirty="0" err="1"/>
              <a:t>reasons</a:t>
            </a:r>
            <a:r>
              <a:rPr lang="de-AT" dirty="0"/>
              <a:t>)</a:t>
            </a:r>
          </a:p>
          <a:p>
            <a:r>
              <a:rPr lang="de-AT" dirty="0"/>
              <a:t>The </a:t>
            </a:r>
            <a:r>
              <a:rPr lang="de-AT" dirty="0" err="1"/>
              <a:t>bulge</a:t>
            </a:r>
            <a:r>
              <a:rPr lang="de-AT" dirty="0"/>
              <a:t> </a:t>
            </a:r>
            <a:r>
              <a:rPr lang="de-AT" dirty="0" err="1"/>
              <a:t>population</a:t>
            </a:r>
            <a:r>
              <a:rPr lang="de-AT" dirty="0"/>
              <a:t> </a:t>
            </a:r>
            <a:r>
              <a:rPr lang="de-AT" dirty="0" err="1"/>
              <a:t>is</a:t>
            </a:r>
            <a:r>
              <a:rPr lang="de-AT" dirty="0"/>
              <a:t> </a:t>
            </a:r>
            <a:r>
              <a:rPr lang="de-AT" dirty="0" err="1"/>
              <a:t>problematic</a:t>
            </a:r>
            <a:r>
              <a:rPr lang="de-AT" dirty="0"/>
              <a:t> due </a:t>
            </a:r>
            <a:r>
              <a:rPr lang="de-AT" dirty="0" err="1"/>
              <a:t>to</a:t>
            </a:r>
            <a:r>
              <a:rPr lang="de-AT" dirty="0"/>
              <a:t> (1) </a:t>
            </a:r>
            <a:r>
              <a:rPr lang="de-AT" dirty="0" err="1"/>
              <a:t>more</a:t>
            </a:r>
            <a:r>
              <a:rPr lang="de-AT" dirty="0"/>
              <a:t> </a:t>
            </a:r>
            <a:r>
              <a:rPr lang="de-AT" dirty="0" err="1"/>
              <a:t>supernovae</a:t>
            </a:r>
            <a:r>
              <a:rPr lang="de-AT" dirty="0"/>
              <a:t>, (2) AGN </a:t>
            </a:r>
            <a:r>
              <a:rPr lang="de-AT" dirty="0" err="1"/>
              <a:t>activity</a:t>
            </a:r>
            <a:r>
              <a:rPr lang="de-AT" dirty="0"/>
              <a:t> </a:t>
            </a:r>
            <a:r>
              <a:rPr lang="de-AT" dirty="0" err="1"/>
              <a:t>of</a:t>
            </a:r>
            <a:r>
              <a:rPr lang="de-AT" dirty="0"/>
              <a:t> </a:t>
            </a:r>
            <a:r>
              <a:rPr lang="de-AT" dirty="0" err="1"/>
              <a:t>Sagittarius</a:t>
            </a:r>
            <a:r>
              <a:rPr lang="de-AT" dirty="0"/>
              <a:t> A* in </a:t>
            </a:r>
            <a:r>
              <a:rPr lang="de-AT" dirty="0" err="1"/>
              <a:t>the</a:t>
            </a:r>
            <a:r>
              <a:rPr lang="de-AT" dirty="0"/>
              <a:t> </a:t>
            </a:r>
            <a:r>
              <a:rPr lang="de-AT" dirty="0" err="1"/>
              <a:t>past</a:t>
            </a:r>
            <a:r>
              <a:rPr lang="de-AT" dirty="0"/>
              <a:t>, (3) </a:t>
            </a:r>
            <a:r>
              <a:rPr lang="de-AT" dirty="0" err="1"/>
              <a:t>tidal</a:t>
            </a:r>
            <a:r>
              <a:rPr lang="de-AT" dirty="0"/>
              <a:t> </a:t>
            </a:r>
            <a:r>
              <a:rPr lang="de-AT" dirty="0" err="1"/>
              <a:t>disruption</a:t>
            </a:r>
            <a:r>
              <a:rPr lang="de-AT" dirty="0"/>
              <a:t> </a:t>
            </a:r>
            <a:r>
              <a:rPr lang="de-AT" dirty="0" err="1"/>
              <a:t>events</a:t>
            </a:r>
            <a:r>
              <a:rPr lang="de-AT" dirty="0"/>
              <a:t> </a:t>
            </a:r>
            <a:r>
              <a:rPr lang="de-AT" dirty="0" err="1"/>
              <a:t>close</a:t>
            </a:r>
            <a:r>
              <a:rPr lang="de-AT" dirty="0"/>
              <a:t> </a:t>
            </a:r>
            <a:r>
              <a:rPr lang="de-AT" dirty="0" err="1"/>
              <a:t>to</a:t>
            </a:r>
            <a:r>
              <a:rPr lang="de-AT" dirty="0"/>
              <a:t> </a:t>
            </a:r>
            <a:r>
              <a:rPr lang="de-AT" dirty="0" err="1"/>
              <a:t>Sgr</a:t>
            </a:r>
            <a:r>
              <a:rPr lang="de-AT" dirty="0"/>
              <a:t> A*, (4) </a:t>
            </a:r>
            <a:r>
              <a:rPr lang="de-AT" dirty="0" err="1"/>
              <a:t>more</a:t>
            </a:r>
            <a:r>
              <a:rPr lang="de-AT" dirty="0"/>
              <a:t> </a:t>
            </a:r>
            <a:r>
              <a:rPr lang="de-AT" dirty="0" err="1"/>
              <a:t>close</a:t>
            </a:r>
            <a:r>
              <a:rPr lang="de-AT" dirty="0"/>
              <a:t> (~1000 AU) stellar </a:t>
            </a:r>
            <a:r>
              <a:rPr lang="de-AT" dirty="0" err="1"/>
              <a:t>encounters</a:t>
            </a:r>
            <a:endParaRPr lang="de-DE" dirty="0"/>
          </a:p>
        </p:txBody>
      </p:sp>
      <p:sp>
        <p:nvSpPr>
          <p:cNvPr id="4" name="Foliennummernplatzhalter 3">
            <a:extLst>
              <a:ext uri="{FF2B5EF4-FFF2-40B4-BE49-F238E27FC236}">
                <a16:creationId xmlns:a16="http://schemas.microsoft.com/office/drawing/2014/main" id="{66F714EA-980D-15F1-733A-EB9C16D94D40}"/>
              </a:ext>
            </a:extLst>
          </p:cNvPr>
          <p:cNvSpPr>
            <a:spLocks noGrp="1"/>
          </p:cNvSpPr>
          <p:nvPr>
            <p:ph type="sldNum" sz="quarter" idx="5"/>
          </p:nvPr>
        </p:nvSpPr>
        <p:spPr/>
        <p:txBody>
          <a:bodyPr/>
          <a:lstStyle/>
          <a:p>
            <a:fld id="{27CC84A3-4649-48E9-B94F-D9E1B64B31D0}" type="slidenum">
              <a:rPr lang="de-DE" smtClean="0"/>
              <a:t>18</a:t>
            </a:fld>
            <a:endParaRPr lang="de-DE"/>
          </a:p>
        </p:txBody>
      </p:sp>
    </p:spTree>
    <p:extLst>
      <p:ext uri="{BB962C8B-B14F-4D97-AF65-F5344CB8AC3E}">
        <p14:creationId xmlns:p14="http://schemas.microsoft.com/office/powerpoint/2010/main" val="155137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95258-5845-BBA5-AA23-6938B7D06D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76BA6F-3F8F-A99A-EEE7-A6F53AAD3F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5D837AD-776A-E132-8D8C-631E3FD4FD64}"/>
              </a:ext>
            </a:extLst>
          </p:cNvPr>
          <p:cNvSpPr>
            <a:spLocks noGrp="1"/>
          </p:cNvSpPr>
          <p:nvPr>
            <p:ph type="body" idx="1"/>
          </p:nvPr>
        </p:nvSpPr>
        <p:spPr/>
        <p:txBody>
          <a:bodyPr/>
          <a:lstStyle/>
          <a:p>
            <a:r>
              <a:rPr lang="de-AT" dirty="0"/>
              <a:t>Note: </a:t>
            </a:r>
            <a:r>
              <a:rPr lang="de-AT" dirty="0" err="1"/>
              <a:t>it</a:t>
            </a:r>
            <a:r>
              <a:rPr lang="de-AT" dirty="0"/>
              <a:t> was </a:t>
            </a:r>
            <a:r>
              <a:rPr lang="de-AT" dirty="0" err="1"/>
              <a:t>suggested</a:t>
            </a:r>
            <a:r>
              <a:rPr lang="de-AT" dirty="0"/>
              <a:t> </a:t>
            </a:r>
            <a:r>
              <a:rPr lang="de-AT" dirty="0" err="1"/>
              <a:t>that</a:t>
            </a:r>
            <a:r>
              <a:rPr lang="de-AT" dirty="0"/>
              <a:t> </a:t>
            </a:r>
            <a:r>
              <a:rPr lang="de-AT" dirty="0" err="1"/>
              <a:t>the</a:t>
            </a:r>
            <a:r>
              <a:rPr lang="de-AT" dirty="0"/>
              <a:t> </a:t>
            </a:r>
            <a:r>
              <a:rPr lang="de-AT" dirty="0" err="1"/>
              <a:t>sun</a:t>
            </a:r>
            <a:r>
              <a:rPr lang="de-AT" dirty="0"/>
              <a:t> </a:t>
            </a:r>
            <a:r>
              <a:rPr lang="de-AT" dirty="0" err="1"/>
              <a:t>might</a:t>
            </a:r>
            <a:r>
              <a:rPr lang="de-AT" dirty="0"/>
              <a:t> </a:t>
            </a:r>
            <a:r>
              <a:rPr lang="de-AT" dirty="0" err="1"/>
              <a:t>have</a:t>
            </a:r>
            <a:r>
              <a:rPr lang="de-AT" dirty="0"/>
              <a:t> </a:t>
            </a:r>
            <a:r>
              <a:rPr lang="de-AT" dirty="0" err="1"/>
              <a:t>been</a:t>
            </a:r>
            <a:r>
              <a:rPr lang="de-AT" dirty="0"/>
              <a:t> </a:t>
            </a:r>
            <a:r>
              <a:rPr lang="de-AT" dirty="0" err="1"/>
              <a:t>born</a:t>
            </a:r>
            <a:r>
              <a:rPr lang="de-AT" dirty="0"/>
              <a:t> at 5 kpc and </a:t>
            </a:r>
            <a:r>
              <a:rPr lang="de-AT" dirty="0" err="1"/>
              <a:t>then</a:t>
            </a:r>
            <a:r>
              <a:rPr lang="de-AT" dirty="0"/>
              <a:t> </a:t>
            </a:r>
            <a:r>
              <a:rPr lang="de-AT" dirty="0" err="1"/>
              <a:t>migrated</a:t>
            </a:r>
            <a:r>
              <a:rPr lang="de-AT" dirty="0"/>
              <a:t> </a:t>
            </a:r>
            <a:r>
              <a:rPr lang="de-AT" dirty="0" err="1"/>
              <a:t>to</a:t>
            </a:r>
            <a:r>
              <a:rPr lang="de-AT" dirty="0"/>
              <a:t> </a:t>
            </a:r>
            <a:r>
              <a:rPr lang="de-AT" dirty="0" err="1"/>
              <a:t>its</a:t>
            </a:r>
            <a:r>
              <a:rPr lang="de-AT" dirty="0"/>
              <a:t> </a:t>
            </a:r>
            <a:r>
              <a:rPr lang="de-AT" dirty="0" err="1"/>
              <a:t>current</a:t>
            </a:r>
            <a:r>
              <a:rPr lang="de-AT" dirty="0"/>
              <a:t> </a:t>
            </a:r>
            <a:r>
              <a:rPr lang="de-AT" dirty="0" err="1"/>
              <a:t>distance</a:t>
            </a:r>
            <a:r>
              <a:rPr lang="de-AT" dirty="0"/>
              <a:t> </a:t>
            </a:r>
            <a:r>
              <a:rPr lang="de-AT" dirty="0" err="1"/>
              <a:t>of</a:t>
            </a:r>
            <a:r>
              <a:rPr lang="de-AT" dirty="0"/>
              <a:t> 8.1 kpc (</a:t>
            </a:r>
            <a:r>
              <a:rPr lang="de-AT" dirty="0" err="1"/>
              <a:t>higher</a:t>
            </a:r>
            <a:r>
              <a:rPr lang="de-AT" dirty="0"/>
              <a:t> </a:t>
            </a:r>
            <a:r>
              <a:rPr lang="de-AT" dirty="0" err="1"/>
              <a:t>metallizity</a:t>
            </a:r>
            <a:r>
              <a:rPr lang="de-AT" dirty="0"/>
              <a:t> at </a:t>
            </a:r>
            <a:r>
              <a:rPr lang="de-AT" dirty="0" err="1"/>
              <a:t>beginning</a:t>
            </a:r>
            <a:r>
              <a:rPr lang="de-AT" dirty="0"/>
              <a:t>, but </a:t>
            </a:r>
            <a:r>
              <a:rPr lang="de-AT" dirty="0" err="1"/>
              <a:t>lower</a:t>
            </a:r>
            <a:r>
              <a:rPr lang="de-AT" dirty="0"/>
              <a:t> SN rate </a:t>
            </a:r>
            <a:r>
              <a:rPr lang="de-AT" dirty="0" err="1"/>
              <a:t>during</a:t>
            </a:r>
            <a:r>
              <a:rPr lang="de-AT" dirty="0"/>
              <a:t> </a:t>
            </a:r>
            <a:r>
              <a:rPr lang="de-AT" dirty="0" err="1"/>
              <a:t>migration</a:t>
            </a:r>
            <a:r>
              <a:rPr lang="de-AT" dirty="0"/>
              <a:t>)</a:t>
            </a:r>
          </a:p>
          <a:p>
            <a:r>
              <a:rPr lang="de-AT" dirty="0"/>
              <a:t>Young, </a:t>
            </a:r>
            <a:r>
              <a:rPr lang="de-AT" dirty="0" err="1"/>
              <a:t>low</a:t>
            </a:r>
            <a:r>
              <a:rPr lang="de-AT" dirty="0"/>
              <a:t> </a:t>
            </a:r>
            <a:r>
              <a:rPr lang="de-AT" dirty="0" err="1"/>
              <a:t>mass</a:t>
            </a:r>
            <a:r>
              <a:rPr lang="de-AT" dirty="0"/>
              <a:t> </a:t>
            </a:r>
            <a:r>
              <a:rPr lang="de-AT" dirty="0" err="1"/>
              <a:t>stars</a:t>
            </a:r>
            <a:r>
              <a:rPr lang="de-AT" dirty="0"/>
              <a:t>: XUV </a:t>
            </a:r>
            <a:r>
              <a:rPr lang="de-AT" dirty="0" err="1"/>
              <a:t>flux</a:t>
            </a:r>
            <a:r>
              <a:rPr lang="de-AT" dirty="0"/>
              <a:t> </a:t>
            </a:r>
            <a:r>
              <a:rPr lang="de-AT" dirty="0" err="1"/>
              <a:t>is</a:t>
            </a:r>
            <a:r>
              <a:rPr lang="de-AT" dirty="0"/>
              <a:t> </a:t>
            </a:r>
            <a:r>
              <a:rPr lang="de-AT" dirty="0" err="1"/>
              <a:t>too</a:t>
            </a:r>
            <a:r>
              <a:rPr lang="de-AT" dirty="0"/>
              <a:t> high;	</a:t>
            </a:r>
            <a:r>
              <a:rPr lang="de-AT" dirty="0" err="1"/>
              <a:t>older</a:t>
            </a:r>
            <a:r>
              <a:rPr lang="de-AT" dirty="0"/>
              <a:t>, </a:t>
            </a:r>
            <a:r>
              <a:rPr lang="de-AT" dirty="0" err="1"/>
              <a:t>higher</a:t>
            </a:r>
            <a:r>
              <a:rPr lang="de-AT" dirty="0"/>
              <a:t> </a:t>
            </a:r>
            <a:r>
              <a:rPr lang="de-AT" dirty="0" err="1"/>
              <a:t>mass</a:t>
            </a:r>
            <a:r>
              <a:rPr lang="de-AT" dirty="0"/>
              <a:t> </a:t>
            </a:r>
            <a:r>
              <a:rPr lang="de-AT" dirty="0" err="1"/>
              <a:t>stars</a:t>
            </a:r>
            <a:r>
              <a:rPr lang="de-AT" dirty="0"/>
              <a:t>: </a:t>
            </a:r>
            <a:r>
              <a:rPr lang="de-AT" dirty="0" err="1"/>
              <a:t>bolometric</a:t>
            </a:r>
            <a:r>
              <a:rPr lang="de-AT" dirty="0"/>
              <a:t> </a:t>
            </a:r>
            <a:r>
              <a:rPr lang="de-AT" dirty="0" err="1"/>
              <a:t>luminosity</a:t>
            </a:r>
            <a:r>
              <a:rPr lang="de-AT" dirty="0"/>
              <a:t> </a:t>
            </a:r>
            <a:r>
              <a:rPr lang="de-AT" dirty="0" err="1"/>
              <a:t>is</a:t>
            </a:r>
            <a:r>
              <a:rPr lang="de-AT" dirty="0"/>
              <a:t> </a:t>
            </a:r>
            <a:r>
              <a:rPr lang="de-AT" dirty="0" err="1"/>
              <a:t>too</a:t>
            </a:r>
            <a:r>
              <a:rPr lang="de-AT" dirty="0"/>
              <a:t> high.</a:t>
            </a:r>
          </a:p>
        </p:txBody>
      </p:sp>
      <p:sp>
        <p:nvSpPr>
          <p:cNvPr id="4" name="Foliennummernplatzhalter 3">
            <a:extLst>
              <a:ext uri="{FF2B5EF4-FFF2-40B4-BE49-F238E27FC236}">
                <a16:creationId xmlns:a16="http://schemas.microsoft.com/office/drawing/2014/main" id="{F6E969C8-4386-41EE-7AAB-148003CB1A19}"/>
              </a:ext>
            </a:extLst>
          </p:cNvPr>
          <p:cNvSpPr>
            <a:spLocks noGrp="1"/>
          </p:cNvSpPr>
          <p:nvPr>
            <p:ph type="sldNum" sz="quarter" idx="5"/>
          </p:nvPr>
        </p:nvSpPr>
        <p:spPr/>
        <p:txBody>
          <a:bodyPr/>
          <a:lstStyle/>
          <a:p>
            <a:fld id="{27CC84A3-4649-48E9-B94F-D9E1B64B31D0}" type="slidenum">
              <a:rPr lang="de-DE" smtClean="0"/>
              <a:t>22</a:t>
            </a:fld>
            <a:endParaRPr lang="de-DE"/>
          </a:p>
        </p:txBody>
      </p:sp>
    </p:spTree>
    <p:extLst>
      <p:ext uri="{BB962C8B-B14F-4D97-AF65-F5344CB8AC3E}">
        <p14:creationId xmlns:p14="http://schemas.microsoft.com/office/powerpoint/2010/main" val="3462492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76CF-5AD5-2626-20C4-772CD106B4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C743A2-CD0B-C7B6-AE7D-54A8AFA6CF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100E72-DBBD-0B28-CDC7-B18822EC66D4}"/>
              </a:ext>
            </a:extLst>
          </p:cNvPr>
          <p:cNvSpPr>
            <a:spLocks noGrp="1"/>
          </p:cNvSpPr>
          <p:nvPr>
            <p:ph type="body" idx="1"/>
          </p:nvPr>
        </p:nvSpPr>
        <p:spPr/>
        <p:txBody>
          <a:bodyPr/>
          <a:lstStyle/>
          <a:p>
            <a:r>
              <a:rPr lang="de-AT" dirty="0"/>
              <a:t>Planet </a:t>
            </a:r>
            <a:r>
              <a:rPr lang="de-AT" dirty="0" err="1"/>
              <a:t>with</a:t>
            </a:r>
            <a:r>
              <a:rPr lang="de-AT" dirty="0"/>
              <a:t> </a:t>
            </a:r>
            <a:r>
              <a:rPr lang="de-AT" dirty="0" err="1"/>
              <a:t>low</a:t>
            </a:r>
            <a:r>
              <a:rPr lang="de-AT" dirty="0"/>
              <a:t> </a:t>
            </a:r>
            <a:r>
              <a:rPr lang="de-AT" dirty="0" err="1"/>
              <a:t>masses</a:t>
            </a:r>
            <a:r>
              <a:rPr lang="de-AT" dirty="0"/>
              <a:t> </a:t>
            </a:r>
            <a:r>
              <a:rPr lang="de-AT" dirty="0" err="1"/>
              <a:t>cannot</a:t>
            </a:r>
            <a:r>
              <a:rPr lang="de-AT" dirty="0"/>
              <a:t> hold </a:t>
            </a:r>
            <a:r>
              <a:rPr lang="de-AT" dirty="0" err="1"/>
              <a:t>onto</a:t>
            </a:r>
            <a:r>
              <a:rPr lang="de-AT" dirty="0"/>
              <a:t> </a:t>
            </a:r>
            <a:r>
              <a:rPr lang="de-AT" dirty="0" err="1"/>
              <a:t>their</a:t>
            </a:r>
            <a:r>
              <a:rPr lang="de-AT" dirty="0"/>
              <a:t> </a:t>
            </a:r>
            <a:r>
              <a:rPr lang="de-AT" dirty="0" err="1"/>
              <a:t>secondary</a:t>
            </a:r>
            <a:r>
              <a:rPr lang="de-AT" dirty="0"/>
              <a:t> </a:t>
            </a:r>
            <a:r>
              <a:rPr lang="de-AT" dirty="0" err="1"/>
              <a:t>atmosphere</a:t>
            </a:r>
            <a:r>
              <a:rPr lang="de-AT" dirty="0"/>
              <a:t>; </a:t>
            </a:r>
            <a:r>
              <a:rPr lang="de-AT" dirty="0" err="1"/>
              <a:t>planets</a:t>
            </a:r>
            <a:r>
              <a:rPr lang="de-AT" dirty="0"/>
              <a:t> </a:t>
            </a:r>
            <a:r>
              <a:rPr lang="de-AT" dirty="0" err="1"/>
              <a:t>with</a:t>
            </a:r>
            <a:r>
              <a:rPr lang="de-AT" dirty="0"/>
              <a:t> high </a:t>
            </a:r>
            <a:r>
              <a:rPr lang="de-AT" dirty="0" err="1"/>
              <a:t>masses</a:t>
            </a:r>
            <a:r>
              <a:rPr lang="de-AT" dirty="0"/>
              <a:t> </a:t>
            </a:r>
            <a:r>
              <a:rPr lang="de-AT" dirty="0" err="1"/>
              <a:t>start</a:t>
            </a:r>
            <a:r>
              <a:rPr lang="de-AT" dirty="0"/>
              <a:t> </a:t>
            </a:r>
            <a:r>
              <a:rPr lang="de-AT" dirty="0" err="1"/>
              <a:t>turning</a:t>
            </a:r>
            <a:r>
              <a:rPr lang="de-AT" dirty="0"/>
              <a:t> </a:t>
            </a:r>
            <a:r>
              <a:rPr lang="de-AT" dirty="0" err="1"/>
              <a:t>into</a:t>
            </a:r>
            <a:r>
              <a:rPr lang="de-AT" dirty="0"/>
              <a:t> Neptun-like </a:t>
            </a:r>
            <a:r>
              <a:rPr lang="de-AT" dirty="0" err="1"/>
              <a:t>objects</a:t>
            </a:r>
            <a:endParaRPr lang="de-AT" dirty="0"/>
          </a:p>
          <a:p>
            <a:r>
              <a:rPr lang="de-AT" dirty="0"/>
              <a:t>Also </a:t>
            </a:r>
            <a:r>
              <a:rPr lang="de-AT" dirty="0" err="1"/>
              <a:t>planets</a:t>
            </a:r>
            <a:r>
              <a:rPr lang="de-AT" dirty="0"/>
              <a:t> </a:t>
            </a:r>
            <a:r>
              <a:rPr lang="de-AT" dirty="0" err="1"/>
              <a:t>with</a:t>
            </a:r>
            <a:r>
              <a:rPr lang="de-AT" dirty="0"/>
              <a:t> </a:t>
            </a:r>
            <a:r>
              <a:rPr lang="de-AT" dirty="0" err="1"/>
              <a:t>Rp</a:t>
            </a:r>
            <a:r>
              <a:rPr lang="de-AT" dirty="0"/>
              <a:t>&gt;1.3 RE </a:t>
            </a:r>
            <a:r>
              <a:rPr lang="de-AT" dirty="0" err="1"/>
              <a:t>may</a:t>
            </a:r>
            <a:r>
              <a:rPr lang="de-AT" dirty="0"/>
              <a:t> </a:t>
            </a:r>
            <a:r>
              <a:rPr lang="de-AT" dirty="0" err="1"/>
              <a:t>have</a:t>
            </a:r>
            <a:r>
              <a:rPr lang="de-AT" dirty="0"/>
              <a:t> </a:t>
            </a:r>
            <a:r>
              <a:rPr lang="de-AT" dirty="0" err="1"/>
              <a:t>thick</a:t>
            </a:r>
            <a:r>
              <a:rPr lang="de-AT" dirty="0"/>
              <a:t> primordial </a:t>
            </a:r>
            <a:r>
              <a:rPr lang="de-AT" dirty="0" err="1"/>
              <a:t>atmosphere</a:t>
            </a:r>
            <a:r>
              <a:rPr lang="de-AT" dirty="0"/>
              <a:t> </a:t>
            </a:r>
            <a:r>
              <a:rPr lang="de-AT" dirty="0" err="1"/>
              <a:t>with</a:t>
            </a:r>
            <a:r>
              <a:rPr lang="de-AT" dirty="0"/>
              <a:t> </a:t>
            </a:r>
            <a:r>
              <a:rPr lang="de-AT" dirty="0" err="1"/>
              <a:t>underlying</a:t>
            </a:r>
            <a:r>
              <a:rPr lang="de-AT" dirty="0"/>
              <a:t> </a:t>
            </a:r>
            <a:r>
              <a:rPr lang="de-AT" dirty="0" err="1"/>
              <a:t>supercritical</a:t>
            </a:r>
            <a:r>
              <a:rPr lang="de-AT" dirty="0"/>
              <a:t> </a:t>
            </a:r>
            <a:r>
              <a:rPr lang="de-AT" dirty="0" err="1"/>
              <a:t>layer</a:t>
            </a:r>
            <a:r>
              <a:rPr lang="de-AT" dirty="0"/>
              <a:t> </a:t>
            </a:r>
            <a:r>
              <a:rPr lang="de-AT" dirty="0" err="1"/>
              <a:t>of</a:t>
            </a:r>
            <a:r>
              <a:rPr lang="de-AT" dirty="0"/>
              <a:t> </a:t>
            </a:r>
            <a:r>
              <a:rPr lang="de-AT" dirty="0" err="1"/>
              <a:t>water</a:t>
            </a:r>
            <a:r>
              <a:rPr lang="de-AT" dirty="0"/>
              <a:t> and </a:t>
            </a:r>
            <a:r>
              <a:rPr lang="de-AT" dirty="0" err="1"/>
              <a:t>these</a:t>
            </a:r>
            <a:r>
              <a:rPr lang="de-AT" dirty="0"/>
              <a:t> </a:t>
            </a:r>
            <a:r>
              <a:rPr lang="de-AT" dirty="0" err="1"/>
              <a:t>planets</a:t>
            </a:r>
            <a:r>
              <a:rPr lang="de-AT" dirty="0"/>
              <a:t> </a:t>
            </a:r>
            <a:r>
              <a:rPr lang="de-AT" dirty="0" err="1"/>
              <a:t>may</a:t>
            </a:r>
            <a:r>
              <a:rPr lang="de-AT" dirty="0"/>
              <a:t> not </a:t>
            </a:r>
            <a:r>
              <a:rPr lang="de-AT" dirty="0" err="1"/>
              <a:t>be</a:t>
            </a:r>
            <a:r>
              <a:rPr lang="de-AT" dirty="0"/>
              <a:t> </a:t>
            </a:r>
            <a:r>
              <a:rPr lang="de-AT" dirty="0" err="1"/>
              <a:t>able</a:t>
            </a:r>
            <a:r>
              <a:rPr lang="de-AT" dirty="0"/>
              <a:t> </a:t>
            </a:r>
            <a:r>
              <a:rPr lang="de-AT" dirty="0" err="1"/>
              <a:t>to</a:t>
            </a:r>
            <a:r>
              <a:rPr lang="de-AT" dirty="0"/>
              <a:t> form large </a:t>
            </a:r>
            <a:r>
              <a:rPr lang="de-AT" dirty="0" err="1"/>
              <a:t>moons</a:t>
            </a:r>
            <a:r>
              <a:rPr lang="de-AT" dirty="0"/>
              <a:t> (material </a:t>
            </a:r>
            <a:r>
              <a:rPr lang="de-AT" dirty="0" err="1"/>
              <a:t>quickly</a:t>
            </a:r>
            <a:r>
              <a:rPr lang="de-AT" dirty="0"/>
              <a:t> falls back on host planet)</a:t>
            </a:r>
          </a:p>
          <a:p>
            <a:r>
              <a:rPr lang="de-AT" dirty="0" err="1"/>
              <a:t>Neither</a:t>
            </a:r>
            <a:r>
              <a:rPr lang="de-AT" dirty="0"/>
              <a:t> </a:t>
            </a:r>
            <a:r>
              <a:rPr lang="de-AT" dirty="0" err="1"/>
              <a:t>water</a:t>
            </a:r>
            <a:r>
              <a:rPr lang="de-AT" dirty="0"/>
              <a:t> </a:t>
            </a:r>
            <a:r>
              <a:rPr lang="de-AT" dirty="0" err="1"/>
              <a:t>worlds</a:t>
            </a:r>
            <a:r>
              <a:rPr lang="de-AT" dirty="0"/>
              <a:t> (</a:t>
            </a:r>
            <a:r>
              <a:rPr lang="de-AT" dirty="0" err="1"/>
              <a:t>no</a:t>
            </a:r>
            <a:r>
              <a:rPr lang="de-AT" dirty="0"/>
              <a:t> </a:t>
            </a:r>
            <a:r>
              <a:rPr lang="de-AT" dirty="0" err="1"/>
              <a:t>nutrients</a:t>
            </a:r>
            <a:r>
              <a:rPr lang="de-AT" dirty="0"/>
              <a:t> </a:t>
            </a:r>
            <a:r>
              <a:rPr lang="de-AT" dirty="0" err="1"/>
              <a:t>cycle</a:t>
            </a:r>
            <a:r>
              <a:rPr lang="de-AT" dirty="0"/>
              <a:t>) </a:t>
            </a:r>
            <a:r>
              <a:rPr lang="de-AT" dirty="0" err="1"/>
              <a:t>nor</a:t>
            </a:r>
            <a:r>
              <a:rPr lang="de-AT" dirty="0"/>
              <a:t>  </a:t>
            </a:r>
            <a:r>
              <a:rPr lang="de-AT" dirty="0" err="1"/>
              <a:t>dessecated</a:t>
            </a:r>
            <a:r>
              <a:rPr lang="de-AT" dirty="0"/>
              <a:t> </a:t>
            </a:r>
            <a:r>
              <a:rPr lang="de-AT" dirty="0" err="1"/>
              <a:t>planets</a:t>
            </a:r>
            <a:r>
              <a:rPr lang="de-AT" dirty="0"/>
              <a:t> (</a:t>
            </a:r>
            <a:r>
              <a:rPr lang="de-AT" dirty="0" err="1"/>
              <a:t>no</a:t>
            </a:r>
            <a:r>
              <a:rPr lang="de-AT" dirty="0"/>
              <a:t> solvent) </a:t>
            </a:r>
            <a:r>
              <a:rPr lang="de-AT" dirty="0" err="1"/>
              <a:t>seem</a:t>
            </a:r>
            <a:r>
              <a:rPr lang="de-AT" dirty="0"/>
              <a:t> </a:t>
            </a:r>
            <a:r>
              <a:rPr lang="de-AT" dirty="0" err="1"/>
              <a:t>to</a:t>
            </a:r>
            <a:r>
              <a:rPr lang="de-AT" dirty="0"/>
              <a:t> </a:t>
            </a:r>
            <a:r>
              <a:rPr lang="de-AT" dirty="0" err="1"/>
              <a:t>be</a:t>
            </a:r>
            <a:r>
              <a:rPr lang="de-AT" dirty="0"/>
              <a:t> </a:t>
            </a:r>
            <a:r>
              <a:rPr lang="de-AT" dirty="0" err="1"/>
              <a:t>good</a:t>
            </a:r>
            <a:r>
              <a:rPr lang="de-AT" dirty="0"/>
              <a:t> </a:t>
            </a:r>
            <a:r>
              <a:rPr lang="de-AT" dirty="0" err="1"/>
              <a:t>condidates</a:t>
            </a:r>
            <a:r>
              <a:rPr lang="de-AT" dirty="0"/>
              <a:t> </a:t>
            </a:r>
            <a:r>
              <a:rPr lang="de-AT" dirty="0" err="1"/>
              <a:t>for</a:t>
            </a:r>
            <a:r>
              <a:rPr lang="de-AT" dirty="0"/>
              <a:t> </a:t>
            </a:r>
            <a:r>
              <a:rPr lang="de-AT" dirty="0" err="1"/>
              <a:t>habitats</a:t>
            </a:r>
            <a:r>
              <a:rPr lang="de-AT" dirty="0"/>
              <a:t>. </a:t>
            </a:r>
            <a:r>
              <a:rPr lang="de-AT" dirty="0" err="1"/>
              <a:t>Water</a:t>
            </a:r>
            <a:r>
              <a:rPr lang="de-AT" dirty="0"/>
              <a:t> </a:t>
            </a:r>
            <a:r>
              <a:rPr lang="de-AT" dirty="0" err="1"/>
              <a:t>can</a:t>
            </a:r>
            <a:r>
              <a:rPr lang="de-AT" dirty="0"/>
              <a:t> </a:t>
            </a:r>
            <a:r>
              <a:rPr lang="de-AT" dirty="0" err="1"/>
              <a:t>be</a:t>
            </a:r>
            <a:r>
              <a:rPr lang="de-AT" dirty="0"/>
              <a:t> </a:t>
            </a:r>
            <a:r>
              <a:rPr lang="de-AT" dirty="0" err="1"/>
              <a:t>added</a:t>
            </a:r>
            <a:r>
              <a:rPr lang="de-AT" dirty="0"/>
              <a:t> </a:t>
            </a:r>
            <a:r>
              <a:rPr lang="de-AT" dirty="0" err="1"/>
              <a:t>to</a:t>
            </a:r>
            <a:r>
              <a:rPr lang="de-AT" dirty="0"/>
              <a:t> a planet </a:t>
            </a:r>
            <a:r>
              <a:rPr lang="de-AT" dirty="0" err="1"/>
              <a:t>by</a:t>
            </a:r>
            <a:r>
              <a:rPr lang="de-AT" dirty="0"/>
              <a:t> (1) </a:t>
            </a:r>
            <a:r>
              <a:rPr lang="de-AT" dirty="0" err="1"/>
              <a:t>planetesimal</a:t>
            </a:r>
            <a:r>
              <a:rPr lang="de-AT" dirty="0"/>
              <a:t> and </a:t>
            </a:r>
            <a:r>
              <a:rPr lang="de-AT" dirty="0" err="1"/>
              <a:t>pebble</a:t>
            </a:r>
            <a:r>
              <a:rPr lang="de-AT" dirty="0"/>
              <a:t> </a:t>
            </a:r>
            <a:r>
              <a:rPr lang="de-AT" dirty="0" err="1"/>
              <a:t>accretion</a:t>
            </a:r>
            <a:r>
              <a:rPr lang="de-AT" dirty="0"/>
              <a:t>, (2) </a:t>
            </a:r>
            <a:r>
              <a:rPr lang="de-AT" dirty="0" err="1"/>
              <a:t>direct</a:t>
            </a:r>
            <a:r>
              <a:rPr lang="de-AT" dirty="0"/>
              <a:t> </a:t>
            </a:r>
            <a:r>
              <a:rPr lang="de-AT" dirty="0" err="1"/>
              <a:t>chemical</a:t>
            </a:r>
            <a:r>
              <a:rPr lang="de-AT" dirty="0"/>
              <a:t> </a:t>
            </a:r>
            <a:r>
              <a:rPr lang="de-AT" dirty="0" err="1"/>
              <a:t>reaction</a:t>
            </a:r>
            <a:r>
              <a:rPr lang="de-AT" dirty="0"/>
              <a:t> </a:t>
            </a:r>
            <a:r>
              <a:rPr lang="de-AT" dirty="0" err="1"/>
              <a:t>between</a:t>
            </a:r>
            <a:r>
              <a:rPr lang="de-AT" dirty="0"/>
              <a:t> hydrogen in </a:t>
            </a:r>
            <a:r>
              <a:rPr lang="de-AT" dirty="0" err="1"/>
              <a:t>accreted</a:t>
            </a:r>
            <a:r>
              <a:rPr lang="de-AT" dirty="0"/>
              <a:t> stellar </a:t>
            </a:r>
            <a:r>
              <a:rPr lang="de-AT" dirty="0" err="1"/>
              <a:t>nebula</a:t>
            </a:r>
            <a:r>
              <a:rPr lang="de-AT" dirty="0"/>
              <a:t> gas and </a:t>
            </a:r>
            <a:r>
              <a:rPr lang="de-AT" dirty="0" err="1"/>
              <a:t>the</a:t>
            </a:r>
            <a:r>
              <a:rPr lang="de-AT" dirty="0"/>
              <a:t> </a:t>
            </a:r>
            <a:r>
              <a:rPr lang="de-AT" dirty="0" err="1"/>
              <a:t>underlying</a:t>
            </a:r>
            <a:r>
              <a:rPr lang="de-AT" dirty="0"/>
              <a:t> </a:t>
            </a:r>
            <a:r>
              <a:rPr lang="de-AT" dirty="0" err="1"/>
              <a:t>magma</a:t>
            </a:r>
            <a:r>
              <a:rPr lang="de-AT" dirty="0"/>
              <a:t> </a:t>
            </a:r>
            <a:r>
              <a:rPr lang="de-AT" dirty="0" err="1"/>
              <a:t>ocean</a:t>
            </a:r>
            <a:r>
              <a:rPr lang="de-AT" dirty="0"/>
              <a:t>. </a:t>
            </a:r>
            <a:r>
              <a:rPr lang="de-AT" dirty="0" err="1"/>
              <a:t>Water</a:t>
            </a:r>
            <a:r>
              <a:rPr lang="de-AT" dirty="0"/>
              <a:t> </a:t>
            </a:r>
            <a:r>
              <a:rPr lang="de-AT" dirty="0" err="1"/>
              <a:t>can</a:t>
            </a:r>
            <a:r>
              <a:rPr lang="de-AT" dirty="0"/>
              <a:t> </a:t>
            </a:r>
            <a:r>
              <a:rPr lang="de-AT" dirty="0" err="1"/>
              <a:t>be</a:t>
            </a:r>
            <a:r>
              <a:rPr lang="de-AT" dirty="0"/>
              <a:t> </a:t>
            </a:r>
            <a:r>
              <a:rPr lang="de-AT" dirty="0" err="1"/>
              <a:t>removed</a:t>
            </a:r>
            <a:r>
              <a:rPr lang="de-AT" dirty="0"/>
              <a:t> </a:t>
            </a:r>
            <a:r>
              <a:rPr lang="de-AT" dirty="0" err="1"/>
              <a:t>by</a:t>
            </a:r>
            <a:r>
              <a:rPr lang="de-AT" dirty="0"/>
              <a:t> (1) </a:t>
            </a:r>
            <a:r>
              <a:rPr lang="de-AT" dirty="0" err="1"/>
              <a:t>early</a:t>
            </a:r>
            <a:r>
              <a:rPr lang="de-AT" dirty="0"/>
              <a:t> </a:t>
            </a:r>
            <a:r>
              <a:rPr lang="de-AT" dirty="0" err="1"/>
              <a:t>hydrodynamic</a:t>
            </a:r>
            <a:r>
              <a:rPr lang="de-AT" dirty="0"/>
              <a:t> </a:t>
            </a:r>
            <a:r>
              <a:rPr lang="de-AT" dirty="0" err="1"/>
              <a:t>escape</a:t>
            </a:r>
            <a:r>
              <a:rPr lang="de-AT" dirty="0"/>
              <a:t> (M-</a:t>
            </a:r>
            <a:r>
              <a:rPr lang="de-AT" dirty="0" err="1"/>
              <a:t>dwarfs</a:t>
            </a:r>
            <a:r>
              <a:rPr lang="de-AT" dirty="0"/>
              <a:t>!), (2) </a:t>
            </a:r>
            <a:r>
              <a:rPr lang="de-AT" dirty="0" err="1"/>
              <a:t>partitioning</a:t>
            </a:r>
            <a:r>
              <a:rPr lang="de-AT" dirty="0"/>
              <a:t> </a:t>
            </a:r>
            <a:r>
              <a:rPr lang="de-AT" dirty="0" err="1"/>
              <a:t>of</a:t>
            </a:r>
            <a:r>
              <a:rPr lang="de-AT" dirty="0"/>
              <a:t> </a:t>
            </a:r>
            <a:r>
              <a:rPr lang="de-AT" dirty="0" err="1"/>
              <a:t>water</a:t>
            </a:r>
            <a:r>
              <a:rPr lang="de-AT" dirty="0"/>
              <a:t> </a:t>
            </a:r>
            <a:r>
              <a:rPr lang="de-AT" dirty="0" err="1"/>
              <a:t>between</a:t>
            </a:r>
            <a:r>
              <a:rPr lang="de-AT" dirty="0"/>
              <a:t> </a:t>
            </a:r>
            <a:r>
              <a:rPr lang="de-AT" dirty="0" err="1"/>
              <a:t>mantle</a:t>
            </a:r>
            <a:r>
              <a:rPr lang="de-AT" dirty="0"/>
              <a:t> and </a:t>
            </a:r>
            <a:r>
              <a:rPr lang="de-AT" dirty="0" err="1"/>
              <a:t>surface</a:t>
            </a:r>
            <a:endParaRPr lang="de-AT" dirty="0"/>
          </a:p>
          <a:p>
            <a:r>
              <a:rPr lang="de-AT" dirty="0"/>
              <a:t>Large </a:t>
            </a:r>
            <a:r>
              <a:rPr lang="de-AT" dirty="0" err="1"/>
              <a:t>moons</a:t>
            </a:r>
            <a:r>
              <a:rPr lang="de-AT" dirty="0"/>
              <a:t> </a:t>
            </a:r>
            <a:r>
              <a:rPr lang="de-AT" dirty="0" err="1"/>
              <a:t>might</a:t>
            </a:r>
            <a:r>
              <a:rPr lang="de-AT" dirty="0"/>
              <a:t> not </a:t>
            </a:r>
            <a:r>
              <a:rPr lang="de-AT" dirty="0" err="1"/>
              <a:t>be</a:t>
            </a:r>
            <a:r>
              <a:rPr lang="de-AT" dirty="0"/>
              <a:t> </a:t>
            </a:r>
            <a:r>
              <a:rPr lang="de-AT" dirty="0" err="1"/>
              <a:t>stable</a:t>
            </a:r>
            <a:r>
              <a:rPr lang="de-AT" dirty="0"/>
              <a:t> in </a:t>
            </a:r>
            <a:r>
              <a:rPr lang="de-AT" dirty="0" err="1"/>
              <a:t>dwarf</a:t>
            </a:r>
            <a:r>
              <a:rPr lang="de-AT" dirty="0"/>
              <a:t>-star </a:t>
            </a:r>
            <a:r>
              <a:rPr lang="de-AT" dirty="0" err="1"/>
              <a:t>systems</a:t>
            </a:r>
            <a:r>
              <a:rPr lang="de-AT" dirty="0"/>
              <a:t>; </a:t>
            </a:r>
            <a:r>
              <a:rPr lang="de-AT" dirty="0" err="1"/>
              <a:t>moon</a:t>
            </a:r>
            <a:r>
              <a:rPr lang="de-AT" dirty="0"/>
              <a:t> </a:t>
            </a:r>
            <a:r>
              <a:rPr lang="de-AT" dirty="0" err="1"/>
              <a:t>supports</a:t>
            </a:r>
            <a:r>
              <a:rPr lang="de-AT" dirty="0"/>
              <a:t> </a:t>
            </a:r>
            <a:r>
              <a:rPr lang="de-AT" dirty="0" err="1"/>
              <a:t>transport</a:t>
            </a:r>
            <a:r>
              <a:rPr lang="de-AT" dirty="0"/>
              <a:t> </a:t>
            </a:r>
            <a:r>
              <a:rPr lang="de-AT" dirty="0" err="1"/>
              <a:t>of</a:t>
            </a:r>
            <a:r>
              <a:rPr lang="de-AT" dirty="0"/>
              <a:t> </a:t>
            </a:r>
            <a:r>
              <a:rPr lang="de-AT" dirty="0" err="1"/>
              <a:t>nutrients</a:t>
            </a:r>
            <a:r>
              <a:rPr lang="de-AT" dirty="0"/>
              <a:t> (</a:t>
            </a:r>
            <a:r>
              <a:rPr lang="de-AT" dirty="0" err="1"/>
              <a:t>tides</a:t>
            </a:r>
            <a:r>
              <a:rPr lang="de-AT" dirty="0"/>
              <a:t>), </a:t>
            </a:r>
            <a:r>
              <a:rPr lang="de-AT" dirty="0" err="1"/>
              <a:t>tectonic</a:t>
            </a:r>
            <a:r>
              <a:rPr lang="de-AT" dirty="0"/>
              <a:t> </a:t>
            </a:r>
            <a:r>
              <a:rPr lang="de-AT" dirty="0" err="1"/>
              <a:t>activity</a:t>
            </a:r>
            <a:r>
              <a:rPr lang="de-AT" dirty="0"/>
              <a:t>, </a:t>
            </a:r>
            <a:r>
              <a:rPr lang="de-AT" dirty="0" err="1"/>
              <a:t>delivery</a:t>
            </a:r>
            <a:r>
              <a:rPr lang="de-AT" dirty="0"/>
              <a:t> </a:t>
            </a:r>
            <a:r>
              <a:rPr lang="de-AT" dirty="0" err="1"/>
              <a:t>of</a:t>
            </a:r>
            <a:r>
              <a:rPr lang="de-AT" dirty="0"/>
              <a:t> </a:t>
            </a:r>
            <a:r>
              <a:rPr lang="de-AT" dirty="0" err="1"/>
              <a:t>water</a:t>
            </a:r>
            <a:endParaRPr lang="de-AT" dirty="0"/>
          </a:p>
        </p:txBody>
      </p:sp>
      <p:sp>
        <p:nvSpPr>
          <p:cNvPr id="4" name="Foliennummernplatzhalter 3">
            <a:extLst>
              <a:ext uri="{FF2B5EF4-FFF2-40B4-BE49-F238E27FC236}">
                <a16:creationId xmlns:a16="http://schemas.microsoft.com/office/drawing/2014/main" id="{8161E4CC-B421-8DAF-2F52-91402866325D}"/>
              </a:ext>
            </a:extLst>
          </p:cNvPr>
          <p:cNvSpPr>
            <a:spLocks noGrp="1"/>
          </p:cNvSpPr>
          <p:nvPr>
            <p:ph type="sldNum" sz="quarter" idx="5"/>
          </p:nvPr>
        </p:nvSpPr>
        <p:spPr/>
        <p:txBody>
          <a:bodyPr/>
          <a:lstStyle/>
          <a:p>
            <a:fld id="{27CC84A3-4649-48E9-B94F-D9E1B64B31D0}" type="slidenum">
              <a:rPr lang="de-DE" smtClean="0"/>
              <a:t>23</a:t>
            </a:fld>
            <a:endParaRPr lang="de-DE"/>
          </a:p>
        </p:txBody>
      </p:sp>
    </p:spTree>
    <p:extLst>
      <p:ext uri="{BB962C8B-B14F-4D97-AF65-F5344CB8AC3E}">
        <p14:creationId xmlns:p14="http://schemas.microsoft.com/office/powerpoint/2010/main" val="304987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a:t>
            </a:r>
            <a:r>
              <a:rPr lang="de-AT" dirty="0" err="1"/>
              <a:t>argument</a:t>
            </a:r>
            <a:r>
              <a:rPr lang="de-AT" dirty="0"/>
              <a:t> </a:t>
            </a:r>
            <a:r>
              <a:rPr lang="de-AT" dirty="0" err="1"/>
              <a:t>for</a:t>
            </a:r>
            <a:r>
              <a:rPr lang="de-AT" dirty="0"/>
              <a:t> </a:t>
            </a:r>
            <a:r>
              <a:rPr lang="de-AT" dirty="0" err="1"/>
              <a:t>only</a:t>
            </a:r>
            <a:r>
              <a:rPr lang="de-AT" dirty="0"/>
              <a:t> </a:t>
            </a:r>
            <a:r>
              <a:rPr lang="de-AT" dirty="0" err="1"/>
              <a:t>considering</a:t>
            </a:r>
            <a:r>
              <a:rPr lang="de-AT" dirty="0"/>
              <a:t> </a:t>
            </a:r>
            <a:r>
              <a:rPr lang="de-AT" dirty="0" err="1"/>
              <a:t>rocky</a:t>
            </a:r>
            <a:r>
              <a:rPr lang="de-AT" dirty="0"/>
              <a:t> </a:t>
            </a:r>
            <a:r>
              <a:rPr lang="de-AT" dirty="0" err="1"/>
              <a:t>exoplanets</a:t>
            </a:r>
            <a:r>
              <a:rPr lang="de-AT" dirty="0"/>
              <a:t> </a:t>
            </a:r>
            <a:r>
              <a:rPr lang="de-AT" dirty="0" err="1"/>
              <a:t>is</a:t>
            </a:r>
            <a:r>
              <a:rPr lang="de-AT" dirty="0"/>
              <a:t> </a:t>
            </a:r>
            <a:r>
              <a:rPr lang="de-AT" dirty="0" err="1"/>
              <a:t>that</a:t>
            </a:r>
            <a:r>
              <a:rPr lang="de-AT" dirty="0"/>
              <a:t> „</a:t>
            </a:r>
            <a:r>
              <a:rPr lang="de-AT" dirty="0" err="1"/>
              <a:t>we</a:t>
            </a:r>
            <a:r>
              <a:rPr lang="de-AT" dirty="0"/>
              <a:t> </a:t>
            </a:r>
            <a:r>
              <a:rPr lang="en-US" dirty="0"/>
              <a:t>can evaluate their existence at least partially based on some hard physical parameters.”</a:t>
            </a:r>
          </a:p>
          <a:p>
            <a:r>
              <a:rPr lang="en-US" dirty="0"/>
              <a:t>A </a:t>
            </a:r>
            <a:r>
              <a:rPr lang="en-US" i="1" dirty="0"/>
              <a:t>hycean planet </a:t>
            </a:r>
            <a:r>
              <a:rPr lang="en-US" dirty="0"/>
              <a:t>(</a:t>
            </a:r>
            <a:r>
              <a:rPr lang="en-US" dirty="0" err="1"/>
              <a:t>hydrogen+ocean</a:t>
            </a:r>
            <a:r>
              <a:rPr lang="en-US" dirty="0"/>
              <a:t>) is a hypothetical type of exoplanet that features a liquid water ocean underneath a hydrogen-rich atmosphere.</a:t>
            </a:r>
          </a:p>
          <a:p>
            <a:r>
              <a:rPr lang="en-US" dirty="0"/>
              <a:t>Note that exomoons with Earth’s mass may be quite rare or only possible around a brown dwarf (due to a correlation between planet mass and moon mass).</a:t>
            </a:r>
          </a:p>
          <a:p>
            <a:r>
              <a:rPr lang="en-US" dirty="0"/>
              <a:t>Habitability around a white dwarf or neutron star is quite challenging (high XUV flux, decreasing HZ)</a:t>
            </a:r>
          </a:p>
          <a:p>
            <a:r>
              <a:rPr lang="en-US" dirty="0"/>
              <a:t>Concerning the last point: they do include a discussion on perturbations by close stellar encounters, but do not address the questions how many planets in a HZCL remain there for several Gyr (long-term stability of multi-planet system against growing perturbations)</a:t>
            </a:r>
            <a:endParaRPr lang="de-DE" dirty="0"/>
          </a:p>
        </p:txBody>
      </p:sp>
      <p:sp>
        <p:nvSpPr>
          <p:cNvPr id="4" name="Foliennummernplatzhalter 3"/>
          <p:cNvSpPr>
            <a:spLocks noGrp="1"/>
          </p:cNvSpPr>
          <p:nvPr>
            <p:ph type="sldNum" sz="quarter" idx="5"/>
          </p:nvPr>
        </p:nvSpPr>
        <p:spPr/>
        <p:txBody>
          <a:bodyPr/>
          <a:lstStyle/>
          <a:p>
            <a:fld id="{27CC84A3-4649-48E9-B94F-D9E1B64B31D0}" type="slidenum">
              <a:rPr lang="de-DE" smtClean="0"/>
              <a:t>27</a:t>
            </a:fld>
            <a:endParaRPr lang="de-DE"/>
          </a:p>
        </p:txBody>
      </p:sp>
    </p:spTree>
    <p:extLst>
      <p:ext uri="{BB962C8B-B14F-4D97-AF65-F5344CB8AC3E}">
        <p14:creationId xmlns:p14="http://schemas.microsoft.com/office/powerpoint/2010/main" val="27208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71327-66CA-D2DF-62DB-CA702A9B347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7266533-0A24-2BF5-E1BF-4D5E6B151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881BD15-967B-3121-1CFA-9EA0D4C9D9D2}"/>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5" name="Fußzeilenplatzhalter 4">
            <a:extLst>
              <a:ext uri="{FF2B5EF4-FFF2-40B4-BE49-F238E27FC236}">
                <a16:creationId xmlns:a16="http://schemas.microsoft.com/office/drawing/2014/main" id="{DA04894B-F757-9929-06BD-852C209452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6231F1-CD06-DD30-3AA0-BCB25238FB6D}"/>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301779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8E1CF-A2DD-6D26-E098-8561ED9D672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B81AFF2-DD3E-86E3-4DDE-0E027B422A2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4C3BC4A-CA24-251F-3282-9D5E80618414}"/>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5" name="Fußzeilenplatzhalter 4">
            <a:extLst>
              <a:ext uri="{FF2B5EF4-FFF2-40B4-BE49-F238E27FC236}">
                <a16:creationId xmlns:a16="http://schemas.microsoft.com/office/drawing/2014/main" id="{8F3F5934-490F-D5B5-9DBF-F0C6C29B331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549CE6E-1F72-D665-95DA-706FE05DC225}"/>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306487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FDC79FE-33B8-A6C6-9B7D-200D9378C44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9C1FA17-048A-34DC-26B2-47312C5B4CF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64B0A86-4D37-EDCB-AF72-89BCC3755C9A}"/>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5" name="Fußzeilenplatzhalter 4">
            <a:extLst>
              <a:ext uri="{FF2B5EF4-FFF2-40B4-BE49-F238E27FC236}">
                <a16:creationId xmlns:a16="http://schemas.microsoft.com/office/drawing/2014/main" id="{B839273D-B03F-36CA-EED7-1C989A02A7F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1DC2FF-FF5C-42F1-E02B-877827A99B1D}"/>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68578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4EB50-5EF8-8D15-8E07-7EBA480375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DE978E0-1BB3-4978-9573-F92F1C46EB4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1CAEBD1-C0AC-E20D-CF05-8B36D6DD9EA1}"/>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5" name="Fußzeilenplatzhalter 4">
            <a:extLst>
              <a:ext uri="{FF2B5EF4-FFF2-40B4-BE49-F238E27FC236}">
                <a16:creationId xmlns:a16="http://schemas.microsoft.com/office/drawing/2014/main" id="{D45B3C21-62C7-C747-9399-880D3FFB516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0DA5316-DDAC-B10C-F542-2D7DF3EDC07C}"/>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116751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3EC95-A733-336F-0C3D-061B2E57AFB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22F1744-73C4-DBEE-8E1D-01816A95E2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40A7C84-C873-82EB-BB39-BF68A1E9810A}"/>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5" name="Fußzeilenplatzhalter 4">
            <a:extLst>
              <a:ext uri="{FF2B5EF4-FFF2-40B4-BE49-F238E27FC236}">
                <a16:creationId xmlns:a16="http://schemas.microsoft.com/office/drawing/2014/main" id="{CA17D592-5182-964B-4DC2-AFF87347492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ACC755-0EDA-4FCB-2D9B-961DC133DEE9}"/>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312382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CCF83-051B-BD19-A7EA-3A9EE36AB3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70BE094-A123-5017-3E48-97DA5DE5225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D9E5E81-E919-EA10-DA1F-8516FF17B57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773158C-0006-ED81-A358-AA7335B73B3A}"/>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6" name="Fußzeilenplatzhalter 5">
            <a:extLst>
              <a:ext uri="{FF2B5EF4-FFF2-40B4-BE49-F238E27FC236}">
                <a16:creationId xmlns:a16="http://schemas.microsoft.com/office/drawing/2014/main" id="{C0AF8725-8CA5-AAB5-521E-58E4FF971D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5A1D5B4-0E10-CB1C-56B4-DE58043FC24E}"/>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297336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93DC-10B4-EA67-44D4-0E6CBDA5FFC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4B741A8-1815-284F-A7A0-659A31D50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D68711D-0367-32C0-9239-2C8BB306FBF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F742C87-F3E8-0E45-F800-0922BC0F7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CA7790C-23B4-A647-E330-FF29B412A27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44E1E04-BA2D-3042-2235-1F774BEFDF18}"/>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8" name="Fußzeilenplatzhalter 7">
            <a:extLst>
              <a:ext uri="{FF2B5EF4-FFF2-40B4-BE49-F238E27FC236}">
                <a16:creationId xmlns:a16="http://schemas.microsoft.com/office/drawing/2014/main" id="{52514B98-AA33-D1E9-8BA4-B0C65D1693E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A4E7F97-55EB-BB93-4D92-5457C287BB7C}"/>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1101681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56B4D-AF4E-7807-A796-2895054EA40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E588CDD-0A4B-1F4C-DC5E-90E9E72BDF1F}"/>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4" name="Fußzeilenplatzhalter 3">
            <a:extLst>
              <a:ext uri="{FF2B5EF4-FFF2-40B4-BE49-F238E27FC236}">
                <a16:creationId xmlns:a16="http://schemas.microsoft.com/office/drawing/2014/main" id="{931CA0FB-38C8-E349-0304-77A532A3061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2C25DF1-1A4B-9DA5-360E-3E32FBB58341}"/>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357915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687A33C-1365-CDAC-108B-FE9A3EA13539}"/>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3" name="Fußzeilenplatzhalter 2">
            <a:extLst>
              <a:ext uri="{FF2B5EF4-FFF2-40B4-BE49-F238E27FC236}">
                <a16:creationId xmlns:a16="http://schemas.microsoft.com/office/drawing/2014/main" id="{B699C981-BA3E-FE30-476D-CE03650669D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390C08E-15DA-C449-6115-F20EC280C938}"/>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141909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12ADB-5C1B-B0D1-375E-804BAC86564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D10E133-6CFC-DE1D-6172-D4D740A24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A2E3544-F92B-1A1B-09C1-B8899C7D2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A6C927A-5475-0F79-3FF0-09DF37A747AB}"/>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6" name="Fußzeilenplatzhalter 5">
            <a:extLst>
              <a:ext uri="{FF2B5EF4-FFF2-40B4-BE49-F238E27FC236}">
                <a16:creationId xmlns:a16="http://schemas.microsoft.com/office/drawing/2014/main" id="{27850CD5-0A88-D954-A59D-489C6F79DF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1A75A44-F9B6-D6A9-A8C8-4577C75E66E8}"/>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79580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A7768-BBBC-F3CD-FCA6-62A478F3D5A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C980237-0187-171B-36A5-62283187E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D034D56-691C-3734-EACC-DC1116ED8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57275B8-9A8F-2C46-6C61-49FCBB8DE5F4}"/>
              </a:ext>
            </a:extLst>
          </p:cNvPr>
          <p:cNvSpPr>
            <a:spLocks noGrp="1"/>
          </p:cNvSpPr>
          <p:nvPr>
            <p:ph type="dt" sz="half" idx="10"/>
          </p:nvPr>
        </p:nvSpPr>
        <p:spPr/>
        <p:txBody>
          <a:bodyPr/>
          <a:lstStyle/>
          <a:p>
            <a:fld id="{A6471438-C1C0-480F-ACE2-818F42C86EFA}" type="datetimeFigureOut">
              <a:rPr lang="de-DE" smtClean="0"/>
              <a:t>08.04.2025</a:t>
            </a:fld>
            <a:endParaRPr lang="de-DE"/>
          </a:p>
        </p:txBody>
      </p:sp>
      <p:sp>
        <p:nvSpPr>
          <p:cNvPr id="6" name="Fußzeilenplatzhalter 5">
            <a:extLst>
              <a:ext uri="{FF2B5EF4-FFF2-40B4-BE49-F238E27FC236}">
                <a16:creationId xmlns:a16="http://schemas.microsoft.com/office/drawing/2014/main" id="{0C7F7439-1D2B-8684-8F13-008AE6C7812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932B444-3F80-0F66-001C-D649328807C8}"/>
              </a:ext>
            </a:extLst>
          </p:cNvPr>
          <p:cNvSpPr>
            <a:spLocks noGrp="1"/>
          </p:cNvSpPr>
          <p:nvPr>
            <p:ph type="sldNum" sz="quarter" idx="12"/>
          </p:nvPr>
        </p:nvSpPr>
        <p:spPr/>
        <p:txBody>
          <a:bodyPr/>
          <a:lstStyle/>
          <a:p>
            <a:fld id="{26F01CB5-D4D2-4CC9-A54A-D01D573A4289}" type="slidenum">
              <a:rPr lang="de-DE" smtClean="0"/>
              <a:t>‹Nr.›</a:t>
            </a:fld>
            <a:endParaRPr lang="de-DE"/>
          </a:p>
        </p:txBody>
      </p:sp>
    </p:spTree>
    <p:extLst>
      <p:ext uri="{BB962C8B-B14F-4D97-AF65-F5344CB8AC3E}">
        <p14:creationId xmlns:p14="http://schemas.microsoft.com/office/powerpoint/2010/main" val="199608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5111AB-686F-D6E1-E508-1564D41875E2}"/>
              </a:ext>
            </a:extLst>
          </p:cNvPr>
          <p:cNvSpPr>
            <a:spLocks noGrp="1"/>
          </p:cNvSpPr>
          <p:nvPr>
            <p:ph type="title"/>
          </p:nvPr>
        </p:nvSpPr>
        <p:spPr>
          <a:xfrm>
            <a:off x="838200" y="210711"/>
            <a:ext cx="10515600" cy="906448"/>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760749B-4307-909E-4C23-668634BE4C99}"/>
              </a:ext>
            </a:extLst>
          </p:cNvPr>
          <p:cNvSpPr>
            <a:spLocks noGrp="1"/>
          </p:cNvSpPr>
          <p:nvPr>
            <p:ph type="body" idx="1"/>
          </p:nvPr>
        </p:nvSpPr>
        <p:spPr>
          <a:xfrm>
            <a:off x="838200" y="1327868"/>
            <a:ext cx="10515600" cy="484909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EAD39E3-EF1B-4096-9135-5F5112F17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471438-C1C0-480F-ACE2-818F42C86EFA}" type="datetimeFigureOut">
              <a:rPr lang="de-DE" smtClean="0"/>
              <a:t>08.04.2025</a:t>
            </a:fld>
            <a:endParaRPr lang="de-DE"/>
          </a:p>
        </p:txBody>
      </p:sp>
      <p:sp>
        <p:nvSpPr>
          <p:cNvPr id="5" name="Fußzeilenplatzhalter 4">
            <a:extLst>
              <a:ext uri="{FF2B5EF4-FFF2-40B4-BE49-F238E27FC236}">
                <a16:creationId xmlns:a16="http://schemas.microsoft.com/office/drawing/2014/main" id="{F737AFEF-FE41-207D-7F2C-6DFE72C24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1AC40BF-C1C2-E4CF-53A5-7DEB4960D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F01CB5-D4D2-4CC9-A54A-D01D573A4289}" type="slidenum">
              <a:rPr lang="de-DE" smtClean="0"/>
              <a:t>‹Nr.›</a:t>
            </a:fld>
            <a:endParaRPr lang="de-DE"/>
          </a:p>
        </p:txBody>
      </p:sp>
    </p:spTree>
    <p:extLst>
      <p:ext uri="{BB962C8B-B14F-4D97-AF65-F5344CB8AC3E}">
        <p14:creationId xmlns:p14="http://schemas.microsoft.com/office/powerpoint/2010/main" val="2389571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6">
              <a:lumMod val="75000"/>
            </a:schemeClr>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AE05A-E0FC-0885-FA8F-96CC6712F5FA}"/>
              </a:ext>
            </a:extLst>
          </p:cNvPr>
          <p:cNvSpPr>
            <a:spLocks noGrp="1"/>
          </p:cNvSpPr>
          <p:nvPr>
            <p:ph type="ctrTitle"/>
          </p:nvPr>
        </p:nvSpPr>
        <p:spPr>
          <a:xfrm>
            <a:off x="275492" y="1122363"/>
            <a:ext cx="11641016" cy="2081424"/>
          </a:xfrm>
        </p:spPr>
        <p:txBody>
          <a:bodyPr>
            <a:normAutofit/>
          </a:bodyPr>
          <a:lstStyle/>
          <a:p>
            <a:r>
              <a:rPr lang="en-GB" noProof="0" dirty="0"/>
              <a:t>Eta-Earth revisited II</a:t>
            </a:r>
            <a:br>
              <a:rPr lang="en-GB" dirty="0"/>
            </a:br>
            <a:r>
              <a:rPr lang="en-US" sz="2800" noProof="0" dirty="0"/>
              <a:t>Deriving a Maximum Number of Earth-Like Habitats in the Galactic Disk</a:t>
            </a:r>
            <a:endParaRPr lang="en-GB" noProof="0" dirty="0"/>
          </a:p>
        </p:txBody>
      </p:sp>
      <p:sp>
        <p:nvSpPr>
          <p:cNvPr id="3" name="Untertitel 2">
            <a:extLst>
              <a:ext uri="{FF2B5EF4-FFF2-40B4-BE49-F238E27FC236}">
                <a16:creationId xmlns:a16="http://schemas.microsoft.com/office/drawing/2014/main" id="{FB30056E-ACCC-E938-1F07-0EBB18906B8A}"/>
              </a:ext>
            </a:extLst>
          </p:cNvPr>
          <p:cNvSpPr>
            <a:spLocks noGrp="1"/>
          </p:cNvSpPr>
          <p:nvPr>
            <p:ph type="subTitle" idx="1"/>
          </p:nvPr>
        </p:nvSpPr>
        <p:spPr/>
        <p:txBody>
          <a:bodyPr/>
          <a:lstStyle/>
          <a:p>
            <a:r>
              <a:rPr lang="en-GB" noProof="0" dirty="0"/>
              <a:t>Daniel Karner</a:t>
            </a:r>
          </a:p>
          <a:p>
            <a:r>
              <a:rPr lang="en-GB" noProof="0" dirty="0"/>
              <a:t>ORIGINS PhD Journal Club (8 April 2025)</a:t>
            </a:r>
          </a:p>
        </p:txBody>
      </p:sp>
    </p:spTree>
    <p:extLst>
      <p:ext uri="{BB962C8B-B14F-4D97-AF65-F5344CB8AC3E}">
        <p14:creationId xmlns:p14="http://schemas.microsoft.com/office/powerpoint/2010/main" val="395931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1320-F103-FC91-58E3-0410989E98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4E36D3-3FB7-A887-FAA5-6A546DF9AB4D}"/>
              </a:ext>
            </a:extLst>
          </p:cNvPr>
          <p:cNvSpPr>
            <a:spLocks noGrp="1"/>
          </p:cNvSpPr>
          <p:nvPr>
            <p:ph type="title"/>
          </p:nvPr>
        </p:nvSpPr>
        <p:spPr/>
        <p:txBody>
          <a:bodyPr/>
          <a:lstStyle/>
          <a:p>
            <a:r>
              <a:rPr lang="en-GB" noProof="0" dirty="0"/>
              <a:t>Atmospheric composition (paper 1)</a:t>
            </a:r>
          </a:p>
        </p:txBody>
      </p:sp>
      <p:pic>
        <p:nvPicPr>
          <p:cNvPr id="5" name="Inhaltsplatzhalter 4">
            <a:extLst>
              <a:ext uri="{FF2B5EF4-FFF2-40B4-BE49-F238E27FC236}">
                <a16:creationId xmlns:a16="http://schemas.microsoft.com/office/drawing/2014/main" id="{6B876563-8865-F713-9C43-751A6D6C5D58}"/>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520410" y="1098784"/>
            <a:ext cx="9151179" cy="5548505"/>
          </a:xfrm>
          <a:prstGeom prst="rect">
            <a:avLst/>
          </a:prstGeom>
        </p:spPr>
      </p:pic>
    </p:spTree>
    <p:extLst>
      <p:ext uri="{BB962C8B-B14F-4D97-AF65-F5344CB8AC3E}">
        <p14:creationId xmlns:p14="http://schemas.microsoft.com/office/powerpoint/2010/main" val="297208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AA8547-4B81-2F69-B4D3-547ABCFFFA3A}"/>
              </a:ext>
            </a:extLst>
          </p:cNvPr>
          <p:cNvSpPr>
            <a:spLocks noGrp="1"/>
          </p:cNvSpPr>
          <p:nvPr>
            <p:ph type="title"/>
          </p:nvPr>
        </p:nvSpPr>
        <p:spPr/>
        <p:txBody>
          <a:bodyPr/>
          <a:lstStyle/>
          <a:p>
            <a:r>
              <a:rPr lang="en-GB" noProof="0" dirty="0"/>
              <a:t>Atmospheric composition (paper 1)</a:t>
            </a:r>
          </a:p>
        </p:txBody>
      </p:sp>
      <p:pic>
        <p:nvPicPr>
          <p:cNvPr id="4" name="Inhaltsplatzhalter 3">
            <a:extLst>
              <a:ext uri="{FF2B5EF4-FFF2-40B4-BE49-F238E27FC236}">
                <a16:creationId xmlns:a16="http://schemas.microsoft.com/office/drawing/2014/main" id="{A6F779FA-1C71-A685-F1FB-E576FA1483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9897" y="1356179"/>
            <a:ext cx="9252206" cy="5153479"/>
          </a:xfrm>
          <a:prstGeom prst="rect">
            <a:avLst/>
          </a:prstGeom>
        </p:spPr>
      </p:pic>
    </p:spTree>
    <p:extLst>
      <p:ext uri="{BB962C8B-B14F-4D97-AF65-F5344CB8AC3E}">
        <p14:creationId xmlns:p14="http://schemas.microsoft.com/office/powerpoint/2010/main" val="1445164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F195E-A8EB-11C6-555A-E5914E991F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06A9D3-7C46-CDDF-E1DC-2E1760B63480}"/>
              </a:ext>
            </a:extLst>
          </p:cNvPr>
          <p:cNvSpPr>
            <a:spLocks noGrp="1"/>
          </p:cNvSpPr>
          <p:nvPr>
            <p:ph type="title"/>
          </p:nvPr>
        </p:nvSpPr>
        <p:spPr/>
        <p:txBody>
          <a:bodyPr/>
          <a:lstStyle/>
          <a:p>
            <a:r>
              <a:rPr lang="en-GB" noProof="0" dirty="0"/>
              <a:t>Atmospheric composition (paper 1)</a:t>
            </a:r>
          </a:p>
        </p:txBody>
      </p:sp>
      <p:pic>
        <p:nvPicPr>
          <p:cNvPr id="6" name="Inhaltsplatzhalter 5">
            <a:extLst>
              <a:ext uri="{FF2B5EF4-FFF2-40B4-BE49-F238E27FC236}">
                <a16:creationId xmlns:a16="http://schemas.microsoft.com/office/drawing/2014/main" id="{57B9F9A3-718B-CBD3-D13A-EBB690212B9C}"/>
              </a:ext>
            </a:extLst>
          </p:cNvPr>
          <p:cNvPicPr>
            <a:picLocks noGrp="1" noChangeAspect="1"/>
          </p:cNvPicPr>
          <p:nvPr>
            <p:ph idx="1"/>
          </p:nvPr>
        </p:nvPicPr>
        <p:blipFill>
          <a:blip r:embed="rId2"/>
          <a:stretch>
            <a:fillRect/>
          </a:stretch>
        </p:blipFill>
        <p:spPr>
          <a:xfrm>
            <a:off x="838200" y="1464913"/>
            <a:ext cx="10515600" cy="4574286"/>
          </a:xfrm>
          <a:prstGeom prst="rect">
            <a:avLst/>
          </a:prstGeom>
        </p:spPr>
      </p:pic>
    </p:spTree>
    <p:extLst>
      <p:ext uri="{BB962C8B-B14F-4D97-AF65-F5344CB8AC3E}">
        <p14:creationId xmlns:p14="http://schemas.microsoft.com/office/powerpoint/2010/main" val="147222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8ACD6AE-F1BE-104A-8F6F-A150B9990515}"/>
              </a:ext>
            </a:extLst>
          </p:cNvPr>
          <p:cNvSpPr>
            <a:spLocks noGrp="1"/>
          </p:cNvSpPr>
          <p:nvPr>
            <p:ph type="title"/>
          </p:nvPr>
        </p:nvSpPr>
        <p:spPr/>
        <p:txBody>
          <a:bodyPr/>
          <a:lstStyle/>
          <a:p>
            <a:r>
              <a:rPr lang="de-AT" dirty="0" err="1"/>
              <a:t>Let‘s</a:t>
            </a:r>
            <a:r>
              <a:rPr lang="de-AT" dirty="0"/>
              <a:t> </a:t>
            </a:r>
            <a:r>
              <a:rPr lang="de-AT" dirty="0" err="1"/>
              <a:t>dive</a:t>
            </a:r>
            <a:r>
              <a:rPr lang="de-AT" dirty="0"/>
              <a:t> </a:t>
            </a:r>
            <a:r>
              <a:rPr lang="de-AT" dirty="0" err="1"/>
              <a:t>into</a:t>
            </a:r>
            <a:r>
              <a:rPr lang="de-AT" dirty="0"/>
              <a:t> </a:t>
            </a:r>
            <a:r>
              <a:rPr lang="de-AT" dirty="0" err="1"/>
              <a:t>the</a:t>
            </a:r>
            <a:r>
              <a:rPr lang="de-AT" dirty="0"/>
              <a:t> </a:t>
            </a:r>
            <a:r>
              <a:rPr lang="de-AT" dirty="0" err="1"/>
              <a:t>paper</a:t>
            </a:r>
            <a:endParaRPr lang="de-DE" dirty="0"/>
          </a:p>
        </p:txBody>
      </p:sp>
      <p:sp>
        <p:nvSpPr>
          <p:cNvPr id="5" name="Textplatzhalter 4">
            <a:extLst>
              <a:ext uri="{FF2B5EF4-FFF2-40B4-BE49-F238E27FC236}">
                <a16:creationId xmlns:a16="http://schemas.microsoft.com/office/drawing/2014/main" id="{B6621E20-1CB1-FF83-9F72-91746FF4DDB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87404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54CBB-F753-481C-FCA8-DFE2D91BBCC3}"/>
              </a:ext>
            </a:extLst>
          </p:cNvPr>
          <p:cNvSpPr>
            <a:spLocks noGrp="1"/>
          </p:cNvSpPr>
          <p:nvPr>
            <p:ph type="title"/>
          </p:nvPr>
        </p:nvSpPr>
        <p:spPr/>
        <p:txBody>
          <a:bodyPr/>
          <a:lstStyle/>
          <a:p>
            <a:r>
              <a:rPr lang="en-GB" noProof="0" dirty="0"/>
              <a:t>The Drake equation (1961)</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B4999154-67DA-9B8F-4DF7-28F7F8E9733F}"/>
                  </a:ext>
                </a:extLst>
              </p:cNvPr>
              <p:cNvSpPr>
                <a:spLocks noGrp="1"/>
              </p:cNvSpPr>
              <p:nvPr>
                <p:ph idx="1"/>
              </p:nvPr>
            </p:nvSpPr>
            <p:spPr/>
            <p:txBody>
              <a:bodyPr/>
              <a:lstStyle/>
              <a:p>
                <a:r>
                  <a:rPr lang="en-GB" noProof="0" dirty="0"/>
                  <a:t>Estimate the number of communicating extraterrestrial civilizations in the Milky Way:</a:t>
                </a:r>
                <a:endParaRPr lang="en-GB" b="0" noProof="0" dirty="0"/>
              </a:p>
              <a:p>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𝑁</m:t>
                        </m:r>
                      </m:e>
                      <m:sub>
                        <m:r>
                          <a:rPr lang="en-GB" b="0" i="1" noProof="0" smtClean="0">
                            <a:latin typeface="Cambria Math" panose="02040503050406030204" pitchFamily="18" charset="0"/>
                          </a:rPr>
                          <m:t>𝑐𝑖𝑣</m:t>
                        </m:r>
                      </m:sub>
                    </m:sSub>
                    <m:r>
                      <a:rPr lang="en-GB" b="0" i="1" noProof="0" smtClean="0">
                        <a:latin typeface="Cambria Math" panose="02040503050406030204" pitchFamily="18" charset="0"/>
                      </a:rPr>
                      <m:t>=</m:t>
                    </m:r>
                    <m:r>
                      <a:rPr lang="en-GB" b="0" i="1" noProof="0" smtClean="0">
                        <a:latin typeface="Cambria Math" panose="02040503050406030204" pitchFamily="18" charset="0"/>
                      </a:rPr>
                      <m:t>𝑆𝐹𝑅</m:t>
                    </m:r>
                    <m:r>
                      <a:rPr lang="en-GB" b="0" i="1" noProof="0" smtClean="0">
                        <a:latin typeface="Cambria Math" panose="02040503050406030204" pitchFamily="18" charset="0"/>
                      </a:rPr>
                      <m:t>⋅</m:t>
                    </m:r>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𝑓</m:t>
                        </m:r>
                      </m:e>
                      <m:sub>
                        <m:r>
                          <a:rPr lang="en-GB" b="0" i="1" noProof="0" smtClean="0">
                            <a:latin typeface="Cambria Math" panose="02040503050406030204" pitchFamily="18" charset="0"/>
                          </a:rPr>
                          <m:t>𝑝𝑙</m:t>
                        </m:r>
                      </m:sub>
                    </m:sSub>
                    <m:r>
                      <a:rPr lang="en-GB" b="0" i="1" noProof="0" smtClean="0">
                        <a:latin typeface="Cambria Math" panose="02040503050406030204" pitchFamily="18" charset="0"/>
                      </a:rPr>
                      <m:t>⋅</m:t>
                    </m:r>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𝑛</m:t>
                        </m:r>
                      </m:e>
                      <m:sub>
                        <m:r>
                          <a:rPr lang="en-GB" b="0" i="1" noProof="0" smtClean="0">
                            <a:latin typeface="Cambria Math" panose="02040503050406030204" pitchFamily="18" charset="0"/>
                          </a:rPr>
                          <m:t>𝑒</m:t>
                        </m:r>
                      </m:sub>
                    </m:sSub>
                    <m:r>
                      <a:rPr lang="en-GB" b="0" i="1" noProof="0" smtClean="0">
                        <a:latin typeface="Cambria Math" panose="02040503050406030204" pitchFamily="18" charset="0"/>
                      </a:rPr>
                      <m:t>⋅</m:t>
                    </m:r>
                    <m:sSub>
                      <m:sSubPr>
                        <m:ctrlPr>
                          <a:rPr lang="en-GB" b="0" i="1" noProof="0" smtClean="0">
                            <a:solidFill>
                              <a:schemeClr val="bg1">
                                <a:lumMod val="50000"/>
                              </a:schemeClr>
                            </a:solidFill>
                            <a:latin typeface="Cambria Math" panose="02040503050406030204" pitchFamily="18" charset="0"/>
                          </a:rPr>
                        </m:ctrlPr>
                      </m:sSubPr>
                      <m:e>
                        <m:r>
                          <a:rPr lang="en-GB" b="0" i="1" noProof="0" smtClean="0">
                            <a:solidFill>
                              <a:schemeClr val="bg1">
                                <a:lumMod val="50000"/>
                              </a:schemeClr>
                            </a:solidFill>
                            <a:latin typeface="Cambria Math" panose="02040503050406030204" pitchFamily="18" charset="0"/>
                          </a:rPr>
                          <m:t>𝑓</m:t>
                        </m:r>
                      </m:e>
                      <m:sub>
                        <m:r>
                          <a:rPr lang="en-GB" b="0" i="1" noProof="0" smtClean="0">
                            <a:solidFill>
                              <a:schemeClr val="bg1">
                                <a:lumMod val="50000"/>
                              </a:schemeClr>
                            </a:solidFill>
                            <a:latin typeface="Cambria Math" panose="02040503050406030204" pitchFamily="18" charset="0"/>
                          </a:rPr>
                          <m:t>𝑙𝑖𝑓𝑒</m:t>
                        </m:r>
                      </m:sub>
                    </m:sSub>
                    <m:r>
                      <a:rPr lang="en-GB" b="0" i="1" noProof="0" smtClean="0">
                        <a:solidFill>
                          <a:schemeClr val="bg1">
                            <a:lumMod val="50000"/>
                          </a:schemeClr>
                        </a:solidFill>
                        <a:latin typeface="Cambria Math" panose="02040503050406030204" pitchFamily="18" charset="0"/>
                      </a:rPr>
                      <m:t>⋅</m:t>
                    </m:r>
                    <m:sSub>
                      <m:sSubPr>
                        <m:ctrlPr>
                          <a:rPr lang="en-GB" b="0" i="1" noProof="0" smtClean="0">
                            <a:solidFill>
                              <a:schemeClr val="bg1">
                                <a:lumMod val="50000"/>
                              </a:schemeClr>
                            </a:solidFill>
                            <a:latin typeface="Cambria Math" panose="02040503050406030204" pitchFamily="18" charset="0"/>
                          </a:rPr>
                        </m:ctrlPr>
                      </m:sSubPr>
                      <m:e>
                        <m:r>
                          <a:rPr lang="en-GB" b="0" i="1" noProof="0" smtClean="0">
                            <a:solidFill>
                              <a:schemeClr val="bg1">
                                <a:lumMod val="50000"/>
                              </a:schemeClr>
                            </a:solidFill>
                            <a:latin typeface="Cambria Math" panose="02040503050406030204" pitchFamily="18" charset="0"/>
                          </a:rPr>
                          <m:t>𝑓</m:t>
                        </m:r>
                      </m:e>
                      <m:sub>
                        <m:r>
                          <a:rPr lang="en-GB" b="0" i="1" noProof="0" smtClean="0">
                            <a:solidFill>
                              <a:schemeClr val="bg1">
                                <a:lumMod val="50000"/>
                              </a:schemeClr>
                            </a:solidFill>
                            <a:latin typeface="Cambria Math" panose="02040503050406030204" pitchFamily="18" charset="0"/>
                          </a:rPr>
                          <m:t>𝑖𝑛</m:t>
                        </m:r>
                      </m:sub>
                    </m:sSub>
                    <m:r>
                      <a:rPr lang="en-GB" b="0" i="1" noProof="0" smtClean="0">
                        <a:solidFill>
                          <a:schemeClr val="bg1">
                            <a:lumMod val="50000"/>
                          </a:schemeClr>
                        </a:solidFill>
                        <a:latin typeface="Cambria Math" panose="02040503050406030204" pitchFamily="18" charset="0"/>
                      </a:rPr>
                      <m:t>⋅</m:t>
                    </m:r>
                    <m:sSub>
                      <m:sSubPr>
                        <m:ctrlPr>
                          <a:rPr lang="en-GB" b="0" i="1" noProof="0" smtClean="0">
                            <a:solidFill>
                              <a:schemeClr val="bg1">
                                <a:lumMod val="50000"/>
                              </a:schemeClr>
                            </a:solidFill>
                            <a:latin typeface="Cambria Math" panose="02040503050406030204" pitchFamily="18" charset="0"/>
                          </a:rPr>
                        </m:ctrlPr>
                      </m:sSubPr>
                      <m:e>
                        <m:r>
                          <a:rPr lang="en-GB" b="0" i="1" noProof="0" smtClean="0">
                            <a:solidFill>
                              <a:schemeClr val="bg1">
                                <a:lumMod val="50000"/>
                              </a:schemeClr>
                            </a:solidFill>
                            <a:latin typeface="Cambria Math" panose="02040503050406030204" pitchFamily="18" charset="0"/>
                          </a:rPr>
                          <m:t>𝑓</m:t>
                        </m:r>
                      </m:e>
                      <m:sub>
                        <m:r>
                          <a:rPr lang="en-GB" b="0" i="1" noProof="0" smtClean="0">
                            <a:solidFill>
                              <a:schemeClr val="bg1">
                                <a:lumMod val="50000"/>
                              </a:schemeClr>
                            </a:solidFill>
                            <a:latin typeface="Cambria Math" panose="02040503050406030204" pitchFamily="18" charset="0"/>
                          </a:rPr>
                          <m:t>𝑐𝑖𝑣</m:t>
                        </m:r>
                      </m:sub>
                    </m:sSub>
                    <m:r>
                      <a:rPr lang="en-GB" b="0" i="1" noProof="0" smtClean="0">
                        <a:solidFill>
                          <a:schemeClr val="bg1">
                            <a:lumMod val="50000"/>
                          </a:schemeClr>
                        </a:solidFill>
                        <a:latin typeface="Cambria Math" panose="02040503050406030204" pitchFamily="18" charset="0"/>
                      </a:rPr>
                      <m:t>⋅</m:t>
                    </m:r>
                    <m:r>
                      <a:rPr lang="en-GB" b="0" i="1" noProof="0" smtClean="0">
                        <a:solidFill>
                          <a:schemeClr val="bg1">
                            <a:lumMod val="50000"/>
                          </a:schemeClr>
                        </a:solidFill>
                        <a:latin typeface="Cambria Math" panose="02040503050406030204" pitchFamily="18" charset="0"/>
                      </a:rPr>
                      <m:t>𝐿</m:t>
                    </m:r>
                  </m:oMath>
                </a14:m>
                <a:r>
                  <a:rPr lang="en-GB" noProof="0" dirty="0">
                    <a:solidFill>
                      <a:schemeClr val="bg1">
                        <a:lumMod val="50000"/>
                      </a:schemeClr>
                    </a:solidFill>
                  </a:rPr>
                  <a:t>			</a:t>
                </a:r>
                <a:r>
                  <a:rPr lang="en-GB" noProof="0" dirty="0"/>
                  <a:t>(note that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0≤</m:t>
                        </m:r>
                        <m:r>
                          <a:rPr lang="en-GB" b="0" i="1" noProof="0" smtClean="0">
                            <a:latin typeface="Cambria Math" panose="02040503050406030204" pitchFamily="18" charset="0"/>
                          </a:rPr>
                          <m:t>𝑓</m:t>
                        </m:r>
                      </m:e>
                      <m:sub>
                        <m:r>
                          <a:rPr lang="en-GB" b="0" i="1" noProof="0" smtClean="0">
                            <a:latin typeface="Cambria Math" panose="02040503050406030204" pitchFamily="18" charset="0"/>
                          </a:rPr>
                          <m:t>𝑋</m:t>
                        </m:r>
                      </m:sub>
                    </m:sSub>
                    <m:r>
                      <a:rPr lang="en-GB" b="0" i="1" noProof="0" smtClean="0">
                        <a:latin typeface="Cambria Math" panose="02040503050406030204" pitchFamily="18" charset="0"/>
                      </a:rPr>
                      <m:t>≤</m:t>
                    </m:r>
                    <m:r>
                      <a:rPr lang="en-GB" b="0" i="1" noProof="0" smtClean="0">
                        <a:solidFill>
                          <a:schemeClr val="tx1"/>
                        </a:solidFill>
                        <a:latin typeface="Cambria Math" panose="02040503050406030204" pitchFamily="18" charset="0"/>
                      </a:rPr>
                      <m:t>1</m:t>
                    </m:r>
                  </m:oMath>
                </a14:m>
                <a:r>
                  <a:rPr lang="en-GB" noProof="0" dirty="0">
                    <a:solidFill>
                      <a:schemeClr val="tx1"/>
                    </a:solidFill>
                  </a:rPr>
                  <a:t>)</a:t>
                </a:r>
                <a:endParaRPr lang="en-GB" noProof="0" dirty="0">
                  <a:solidFill>
                    <a:schemeClr val="bg1">
                      <a:lumMod val="50000"/>
                    </a:schemeClr>
                  </a:solidFill>
                </a:endParaRPr>
              </a:p>
              <a:p>
                <a:r>
                  <a:rPr lang="en-GB" noProof="0" dirty="0"/>
                  <a:t>Problems: Last four factors are completely unknown, lack of temporal structure, point values instead of probability distributions (correlations?)</a:t>
                </a:r>
              </a:p>
              <a:p>
                <a:r>
                  <a:rPr lang="en-GB" noProof="0" dirty="0"/>
                  <a:t>Approach: Do not take last 3 terms into account and set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𝑓</m:t>
                        </m:r>
                      </m:e>
                      <m:sub>
                        <m:r>
                          <a:rPr lang="en-GB" b="0" i="1" noProof="0" smtClean="0">
                            <a:latin typeface="Cambria Math" panose="02040503050406030204" pitchFamily="18" charset="0"/>
                          </a:rPr>
                          <m:t>𝑙𝑖𝑓𝑒</m:t>
                        </m:r>
                      </m:sub>
                    </m:sSub>
                    <m:r>
                      <a:rPr lang="en-GB" b="0" i="1" noProof="0" smtClean="0">
                        <a:latin typeface="Cambria Math" panose="02040503050406030204" pitchFamily="18" charset="0"/>
                      </a:rPr>
                      <m:t>=1</m:t>
                    </m:r>
                  </m:oMath>
                </a14:m>
                <a:endParaRPr lang="de-AT" b="0" noProof="0" dirty="0"/>
              </a:p>
              <a:p>
                <a:r>
                  <a:rPr lang="en-GB" noProof="0" dirty="0"/>
                  <a:t>Compute </a:t>
                </a:r>
                <a14:m>
                  <m:oMath xmlns:m="http://schemas.openxmlformats.org/officeDocument/2006/math">
                    <m:sSub>
                      <m:sSubPr>
                        <m:ctrlPr>
                          <a:rPr lang="de-AT" b="0" i="1" noProof="0" smtClean="0">
                            <a:latin typeface="Cambria Math" panose="02040503050406030204" pitchFamily="18" charset="0"/>
                          </a:rPr>
                        </m:ctrlPr>
                      </m:sSubPr>
                      <m:e>
                        <m:r>
                          <a:rPr lang="de-AT" b="0" i="1" noProof="0" smtClean="0">
                            <a:latin typeface="Cambria Math" panose="02040503050406030204" pitchFamily="18" charset="0"/>
                          </a:rPr>
                          <m:t>𝑁</m:t>
                        </m:r>
                      </m:e>
                      <m:sub>
                        <m:r>
                          <a:rPr lang="de-AT" b="0" i="1" noProof="0" smtClean="0">
                            <a:latin typeface="Cambria Math" panose="02040503050406030204" pitchFamily="18" charset="0"/>
                          </a:rPr>
                          <m:t>𝐸𝐻</m:t>
                        </m:r>
                      </m:sub>
                    </m:sSub>
                  </m:oMath>
                </a14:m>
                <a:r>
                  <a:rPr lang="en-GB" noProof="0" dirty="0"/>
                  <a:t> instead of </a:t>
                </a:r>
                <a14:m>
                  <m:oMath xmlns:m="http://schemas.openxmlformats.org/officeDocument/2006/math">
                    <m:sSub>
                      <m:sSubPr>
                        <m:ctrlPr>
                          <a:rPr lang="de-AT" b="0" i="1" noProof="0" smtClean="0">
                            <a:latin typeface="Cambria Math" panose="02040503050406030204" pitchFamily="18" charset="0"/>
                          </a:rPr>
                        </m:ctrlPr>
                      </m:sSubPr>
                      <m:e>
                        <m:r>
                          <a:rPr lang="de-AT" b="0" i="1" noProof="0" smtClean="0">
                            <a:latin typeface="Cambria Math" panose="02040503050406030204" pitchFamily="18" charset="0"/>
                          </a:rPr>
                          <m:t>𝑁</m:t>
                        </m:r>
                      </m:e>
                      <m:sub>
                        <m:r>
                          <a:rPr lang="de-AT" b="0" i="1" noProof="0" smtClean="0">
                            <a:latin typeface="Cambria Math" panose="02040503050406030204" pitchFamily="18" charset="0"/>
                          </a:rPr>
                          <m:t>𝑐𝑖𝑣</m:t>
                        </m:r>
                      </m:sub>
                    </m:sSub>
                  </m:oMath>
                </a14:m>
                <a:endParaRPr lang="de-AT" b="0" noProof="0" dirty="0"/>
              </a:p>
              <a:p>
                <a:endParaRPr lang="en-GB" noProof="0" dirty="0"/>
              </a:p>
            </p:txBody>
          </p:sp>
        </mc:Choice>
        <mc:Fallback xmlns="">
          <p:sp>
            <p:nvSpPr>
              <p:cNvPr id="3" name="Inhaltsplatzhalter 2">
                <a:extLst>
                  <a:ext uri="{FF2B5EF4-FFF2-40B4-BE49-F238E27FC236}">
                    <a16:creationId xmlns:a16="http://schemas.microsoft.com/office/drawing/2014/main" id="{B4999154-67DA-9B8F-4DF7-28F7F8E9733F}"/>
                  </a:ext>
                </a:extLst>
              </p:cNvPr>
              <p:cNvSpPr>
                <a:spLocks noGrp="1" noRot="1" noChangeAspect="1" noMove="1" noResize="1" noEditPoints="1" noAdjustHandles="1" noChangeArrowheads="1" noChangeShapeType="1" noTextEdit="1"/>
              </p:cNvSpPr>
              <p:nvPr>
                <p:ph idx="1"/>
              </p:nvPr>
            </p:nvSpPr>
            <p:spPr>
              <a:blipFill>
                <a:blip r:embed="rId3"/>
                <a:stretch>
                  <a:fillRect l="-812" t="-1761"/>
                </a:stretch>
              </a:blipFill>
            </p:spPr>
            <p:txBody>
              <a:bodyPr/>
              <a:lstStyle/>
              <a:p>
                <a:r>
                  <a:rPr lang="de-DE">
                    <a:noFill/>
                  </a:rPr>
                  <a:t> </a:t>
                </a:r>
              </a:p>
            </p:txBody>
          </p:sp>
        </mc:Fallback>
      </mc:AlternateContent>
    </p:spTree>
    <p:extLst>
      <p:ext uri="{BB962C8B-B14F-4D97-AF65-F5344CB8AC3E}">
        <p14:creationId xmlns:p14="http://schemas.microsoft.com/office/powerpoint/2010/main" val="6613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E09DE-A7E1-401A-CF46-D7078247D7E3}"/>
              </a:ext>
            </a:extLst>
          </p:cNvPr>
          <p:cNvSpPr>
            <a:spLocks noGrp="1"/>
          </p:cNvSpPr>
          <p:nvPr>
            <p:ph type="title"/>
          </p:nvPr>
        </p:nvSpPr>
        <p:spPr/>
        <p:txBody>
          <a:bodyPr/>
          <a:lstStyle/>
          <a:p>
            <a:r>
              <a:rPr lang="en-GB" noProof="0" dirty="0"/>
              <a:t>Key equation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B55C7028-28CF-3A79-6559-29726E266DA1}"/>
                  </a:ext>
                </a:extLst>
              </p:cNvPr>
              <p:cNvSpPr>
                <a:spLocks noGrp="1"/>
              </p:cNvSpPr>
              <p:nvPr>
                <p:ph idx="1"/>
              </p:nvPr>
            </p:nvSpPr>
            <p:spPr>
              <a:xfrm>
                <a:off x="818271" y="1341935"/>
                <a:ext cx="10515600" cy="4849095"/>
              </a:xfrm>
            </p:spPr>
            <p:txBody>
              <a:bodyPr/>
              <a:lstStyle/>
              <a:p>
                <a:pPr marL="0" indent="0">
                  <a:buNone/>
                </a:pPr>
                <a14:m>
                  <m:oMathPara xmlns:m="http://schemas.openxmlformats.org/officeDocument/2006/math">
                    <m:oMathParaPr>
                      <m:jc m:val="left"/>
                    </m:oMathParaPr>
                    <m:oMath xmlns:m="http://schemas.openxmlformats.org/officeDocument/2006/math">
                      <m:sSub>
                        <m:sSubPr>
                          <m:ctrlPr>
                            <a:rPr lang="en-GB" sz="3600" b="0" i="1" noProof="0" smtClean="0">
                              <a:latin typeface="Cambria Math" panose="02040503050406030204" pitchFamily="18" charset="0"/>
                            </a:rPr>
                          </m:ctrlPr>
                        </m:sSubPr>
                        <m:e>
                          <m:r>
                            <a:rPr lang="en-GB" sz="3600" b="0" i="1" noProof="0" smtClean="0">
                              <a:latin typeface="Cambria Math" panose="02040503050406030204" pitchFamily="18" charset="0"/>
                            </a:rPr>
                            <m:t>𝑁</m:t>
                          </m:r>
                        </m:e>
                        <m:sub>
                          <m:r>
                            <a:rPr lang="en-GB" sz="3600" b="0" i="1" noProof="0" smtClean="0">
                              <a:latin typeface="Cambria Math" panose="02040503050406030204" pitchFamily="18" charset="0"/>
                            </a:rPr>
                            <m:t>𝐸𝐻</m:t>
                          </m:r>
                        </m:sub>
                      </m:sSub>
                      <m:sSub>
                        <m:sSubPr>
                          <m:ctrlPr>
                            <a:rPr lang="en-GB" sz="3600" b="0" i="1" noProof="0" smtClean="0">
                              <a:latin typeface="Cambria Math" panose="02040503050406030204" pitchFamily="18" charset="0"/>
                            </a:rPr>
                          </m:ctrlPr>
                        </m:sSubPr>
                        <m:e>
                          <m:r>
                            <a:rPr lang="en-GB" sz="3600" b="0" i="1" noProof="0" smtClean="0">
                              <a:latin typeface="Cambria Math" panose="02040503050406030204" pitchFamily="18" charset="0"/>
                            </a:rPr>
                            <m:t>≤</m:t>
                          </m:r>
                          <m:r>
                            <a:rPr lang="en-GB" sz="3600" b="0" i="1" noProof="0" smtClean="0">
                              <a:latin typeface="Cambria Math" panose="02040503050406030204" pitchFamily="18" charset="0"/>
                            </a:rPr>
                            <m:t>𝑁</m:t>
                          </m:r>
                        </m:e>
                        <m:sub>
                          <m:r>
                            <a:rPr lang="en-GB" sz="3600" b="0" i="1" noProof="0" smtClean="0">
                              <a:latin typeface="Cambria Math" panose="02040503050406030204" pitchFamily="18" charset="0"/>
                            </a:rPr>
                            <m:t>⋆</m:t>
                          </m:r>
                        </m:sub>
                      </m:sSub>
                      <m:r>
                        <a:rPr lang="en-GB" sz="3600" b="0" i="1" noProof="0" smtClean="0">
                          <a:latin typeface="Cambria Math" panose="02040503050406030204" pitchFamily="18" charset="0"/>
                        </a:rPr>
                        <m:t>⋅</m:t>
                      </m:r>
                      <m:sSub>
                        <m:sSubPr>
                          <m:ctrlPr>
                            <a:rPr lang="en-GB" sz="3600" b="0" i="1" noProof="0" smtClean="0">
                              <a:latin typeface="Cambria Math" panose="02040503050406030204" pitchFamily="18" charset="0"/>
                            </a:rPr>
                          </m:ctrlPr>
                        </m:sSubPr>
                        <m:e>
                          <m:r>
                            <a:rPr lang="en-GB" sz="3600" b="0" i="1" noProof="0" smtClean="0">
                              <a:latin typeface="Cambria Math" panose="02040503050406030204" pitchFamily="18" charset="0"/>
                            </a:rPr>
                            <m:t>𝜂</m:t>
                          </m:r>
                        </m:e>
                        <m:sub>
                          <m:r>
                            <a:rPr lang="en-GB" sz="3600" b="0" i="1" noProof="0" smtClean="0">
                              <a:latin typeface="Cambria Math" panose="02040503050406030204" pitchFamily="18" charset="0"/>
                            </a:rPr>
                            <m:t>⋆</m:t>
                          </m:r>
                        </m:sub>
                      </m:sSub>
                      <m:r>
                        <a:rPr lang="en-GB" sz="3600" b="0" i="1" noProof="0" smtClean="0">
                          <a:latin typeface="Cambria Math" panose="02040503050406030204" pitchFamily="18" charset="0"/>
                        </a:rPr>
                        <m:t>⋅</m:t>
                      </m:r>
                      <m:sSub>
                        <m:sSubPr>
                          <m:ctrlPr>
                            <a:rPr lang="en-GB" sz="3600" b="0" i="1" noProof="0" smtClean="0">
                              <a:latin typeface="Cambria Math" panose="02040503050406030204" pitchFamily="18" charset="0"/>
                            </a:rPr>
                          </m:ctrlPr>
                        </m:sSubPr>
                        <m:e>
                          <m:r>
                            <a:rPr lang="en-GB" sz="3600" b="0" i="1" noProof="0" smtClean="0">
                              <a:latin typeface="Cambria Math" panose="02040503050406030204" pitchFamily="18" charset="0"/>
                            </a:rPr>
                            <m:t>𝜂</m:t>
                          </m:r>
                        </m:e>
                        <m:sub>
                          <m:r>
                            <a:rPr lang="en-GB" sz="3600" b="0" i="1" noProof="0" smtClean="0">
                              <a:latin typeface="Cambria Math" panose="02040503050406030204" pitchFamily="18" charset="0"/>
                            </a:rPr>
                            <m:t>𝐸𝐻</m:t>
                          </m:r>
                        </m:sub>
                      </m:sSub>
                    </m:oMath>
                  </m:oMathPara>
                </a14:m>
                <a:endParaRPr lang="en-GB" sz="3600" b="0" noProof="0" dirty="0"/>
              </a:p>
              <a:p>
                <a:endParaRPr lang="en-GB" b="0" noProof="0" dirty="0"/>
              </a:p>
              <a:p>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𝑁</m:t>
                        </m:r>
                      </m:e>
                      <m:sub>
                        <m:r>
                          <a:rPr lang="en-GB" b="0" i="1" noProof="0" smtClean="0">
                            <a:latin typeface="Cambria Math" panose="02040503050406030204" pitchFamily="18" charset="0"/>
                          </a:rPr>
                          <m:t>⋆</m:t>
                        </m:r>
                      </m:sub>
                    </m:sSub>
                  </m:oMath>
                </a14:m>
                <a:r>
                  <a:rPr lang="en-GB" noProof="0" dirty="0"/>
                  <a:t>…number of stars in Milky Way</a:t>
                </a:r>
              </a:p>
              <a:p>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𝜂</m:t>
                        </m:r>
                      </m:e>
                      <m:sub>
                        <m:r>
                          <a:rPr lang="en-GB" b="0" i="1" noProof="0" smtClean="0">
                            <a:latin typeface="Cambria Math" panose="02040503050406030204" pitchFamily="18" charset="0"/>
                          </a:rPr>
                          <m:t>⋆</m:t>
                        </m:r>
                      </m:sub>
                    </m:sSub>
                  </m:oMath>
                </a14:m>
                <a:r>
                  <a:rPr lang="en-GB" noProof="0" dirty="0"/>
                  <a:t>…fraction of stars able to host an EH</a:t>
                </a:r>
              </a:p>
              <a:p>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𝜂</m:t>
                        </m:r>
                      </m:e>
                      <m:sub>
                        <m:r>
                          <a:rPr lang="en-GB" b="0" i="1" noProof="0" smtClean="0">
                            <a:latin typeface="Cambria Math" panose="02040503050406030204" pitchFamily="18" charset="0"/>
                          </a:rPr>
                          <m:t>𝐸𝐻</m:t>
                        </m:r>
                      </m:sub>
                    </m:sSub>
                  </m:oMath>
                </a14:m>
                <a:r>
                  <a:rPr lang="en-GB" noProof="0" dirty="0"/>
                  <a:t>…</a:t>
                </a:r>
                <a:r>
                  <a:rPr lang="en-US" dirty="0"/>
                  <a:t>occurrence rate of EHs in the HZCL</a:t>
                </a:r>
                <a:endParaRPr lang="en-GB" noProof="0" dirty="0"/>
              </a:p>
            </p:txBody>
          </p:sp>
        </mc:Choice>
        <mc:Fallback xmlns="">
          <p:sp>
            <p:nvSpPr>
              <p:cNvPr id="3" name="Inhaltsplatzhalter 2">
                <a:extLst>
                  <a:ext uri="{FF2B5EF4-FFF2-40B4-BE49-F238E27FC236}">
                    <a16:creationId xmlns:a16="http://schemas.microsoft.com/office/drawing/2014/main" id="{B55C7028-28CF-3A79-6559-29726E266DA1}"/>
                  </a:ext>
                </a:extLst>
              </p:cNvPr>
              <p:cNvSpPr>
                <a:spLocks noGrp="1" noRot="1" noChangeAspect="1" noMove="1" noResize="1" noEditPoints="1" noAdjustHandles="1" noChangeArrowheads="1" noChangeShapeType="1" noTextEdit="1"/>
              </p:cNvSpPr>
              <p:nvPr>
                <p:ph idx="1"/>
              </p:nvPr>
            </p:nvSpPr>
            <p:spPr>
              <a:xfrm>
                <a:off x="818271" y="1341935"/>
                <a:ext cx="10515600" cy="4849095"/>
              </a:xfrm>
              <a:blipFill>
                <a:blip r:embed="rId2"/>
                <a:stretch>
                  <a:fillRect l="-754"/>
                </a:stretch>
              </a:blipFill>
            </p:spPr>
            <p:txBody>
              <a:bodyPr/>
              <a:lstStyle/>
              <a:p>
                <a:r>
                  <a:rPr lang="de-DE">
                    <a:noFill/>
                  </a:rPr>
                  <a:t> </a:t>
                </a:r>
              </a:p>
            </p:txBody>
          </p:sp>
        </mc:Fallback>
      </mc:AlternateContent>
    </p:spTree>
    <p:extLst>
      <p:ext uri="{BB962C8B-B14F-4D97-AF65-F5344CB8AC3E}">
        <p14:creationId xmlns:p14="http://schemas.microsoft.com/office/powerpoint/2010/main" val="363176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76A79E84-AB20-67C2-29CF-41CCC50266B9}"/>
                  </a:ext>
                </a:extLst>
              </p:cNvPr>
              <p:cNvSpPr>
                <a:spLocks noGrp="1"/>
              </p:cNvSpPr>
              <p:nvPr>
                <p:ph type="title"/>
              </p:nvPr>
            </p:nvSpPr>
            <p:spPr/>
            <p:txBody>
              <a:bodyPr>
                <a:normAutofit/>
              </a:bodyPr>
              <a:lstStyle/>
              <a:p>
                <a:r>
                  <a:rPr lang="en-GB" noProof="0" dirty="0"/>
                  <a:t>Number of stars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𝑁</m:t>
                        </m:r>
                      </m:e>
                      <m:sub>
                        <m:r>
                          <a:rPr lang="en-GB" b="0" i="1" noProof="0" smtClean="0">
                            <a:latin typeface="Cambria Math" panose="02040503050406030204" pitchFamily="18" charset="0"/>
                          </a:rPr>
                          <m:t>⋆</m:t>
                        </m:r>
                      </m:sub>
                    </m:sSub>
                  </m:oMath>
                </a14:m>
                <a:endParaRPr lang="en-GB" noProof="0" dirty="0"/>
              </a:p>
            </p:txBody>
          </p:sp>
        </mc:Choice>
        <mc:Fallback xmlns="">
          <p:sp>
            <p:nvSpPr>
              <p:cNvPr id="2" name="Titel 1">
                <a:extLst>
                  <a:ext uri="{FF2B5EF4-FFF2-40B4-BE49-F238E27FC236}">
                    <a16:creationId xmlns:a16="http://schemas.microsoft.com/office/drawing/2014/main" id="{76A79E84-AB20-67C2-29CF-41CCC50266B9}"/>
                  </a:ext>
                </a:extLst>
              </p:cNvPr>
              <p:cNvSpPr>
                <a:spLocks noGrp="1" noRot="1" noChangeAspect="1" noMove="1" noResize="1" noEditPoints="1" noAdjustHandles="1" noChangeArrowheads="1" noChangeShapeType="1" noTextEdit="1"/>
              </p:cNvSpPr>
              <p:nvPr>
                <p:ph type="title"/>
              </p:nvPr>
            </p:nvSpPr>
            <p:spPr>
              <a:blipFill>
                <a:blip r:embed="rId3"/>
                <a:stretch>
                  <a:fillRect l="-2377" t="-10135" b="-209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C326EF4-44F2-3A35-A070-25A689600E1D}"/>
                  </a:ext>
                </a:extLst>
              </p:cNvPr>
              <p:cNvSpPr>
                <a:spLocks noGrp="1"/>
              </p:cNvSpPr>
              <p:nvPr>
                <p:ph idx="1"/>
              </p:nvPr>
            </p:nvSpPr>
            <p:spPr/>
            <p:txBody>
              <a:bodyPr/>
              <a:lstStyle/>
              <a:p>
                <a:r>
                  <a:rPr lang="en-GB" noProof="0" dirty="0"/>
                  <a:t>Galactic habitable zone affected by:</a:t>
                </a:r>
              </a:p>
              <a:p>
                <a:pPr lvl="1"/>
                <a:r>
                  <a:rPr lang="en-GB" noProof="0" dirty="0"/>
                  <a:t>High-energy events (SNe, GRBs, AGN)</a:t>
                </a:r>
              </a:p>
              <a:p>
                <a:pPr lvl="1"/>
                <a:r>
                  <a:rPr lang="en-GB" noProof="0" dirty="0"/>
                  <a:t>Close stellar encounters (orbit perturbation, asteroid bombardment)</a:t>
                </a:r>
              </a:p>
              <a:p>
                <a:pPr lvl="1"/>
                <a:r>
                  <a:rPr lang="en-GB" noProof="0" dirty="0"/>
                  <a:t>Low metallicity (no rocky planets)</a:t>
                </a:r>
              </a:p>
              <a:p>
                <a:r>
                  <a:rPr lang="en-GB" noProof="0" dirty="0"/>
                  <a:t>Only consider Galactic disk, neglect bulge (high density) and halo (less than 1% of stellar mass in disk, old population)</a:t>
                </a:r>
              </a:p>
              <a:p>
                <a:r>
                  <a:rPr lang="en-GB" noProof="0" dirty="0"/>
                  <a:t>Take IMF and star formation history into account (e.g. 71.5% of all main sequence stars are older than 6 </a:t>
                </a:r>
                <a:r>
                  <a:rPr lang="en-GB" noProof="0" dirty="0" err="1"/>
                  <a:t>Gyrs</a:t>
                </a:r>
                <a:r>
                  <a:rPr lang="en-GB" noProof="0" dirty="0"/>
                  <a:t>)</a:t>
                </a:r>
              </a:p>
              <a:p>
                <a:r>
                  <a:rPr lang="en-GB" noProof="0" dirty="0"/>
                  <a:t>Total number of stars with </a:t>
                </a:r>
                <a14:m>
                  <m:oMath xmlns:m="http://schemas.openxmlformats.org/officeDocument/2006/math">
                    <m:r>
                      <a:rPr lang="en-GB" b="0" i="1" noProof="0" smtClean="0">
                        <a:latin typeface="Cambria Math" panose="02040503050406030204" pitchFamily="18" charset="0"/>
                      </a:rPr>
                      <m:t>0.1≤</m:t>
                    </m:r>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𝑀</m:t>
                        </m:r>
                      </m:e>
                      <m:sub>
                        <m:r>
                          <a:rPr lang="en-GB" b="0" i="1" noProof="0" smtClean="0">
                            <a:latin typeface="Cambria Math" panose="02040503050406030204" pitchFamily="18" charset="0"/>
                          </a:rPr>
                          <m:t>⋆</m:t>
                        </m:r>
                      </m:sub>
                    </m:sSub>
                    <m:r>
                      <a:rPr lang="en-GB" b="0" i="1" noProof="0" smtClean="0">
                        <a:latin typeface="Cambria Math" panose="02040503050406030204" pitchFamily="18" charset="0"/>
                      </a:rPr>
                      <m:t>/</m:t>
                    </m:r>
                    <m:sSub>
                      <m:sSubPr>
                        <m:ctrlPr>
                          <a:rPr lang="en-GB" i="1" noProof="0" smtClean="0">
                            <a:latin typeface="Cambria Math" panose="02040503050406030204" pitchFamily="18" charset="0"/>
                          </a:rPr>
                        </m:ctrlPr>
                      </m:sSubPr>
                      <m:e>
                        <m:r>
                          <a:rPr lang="en-GB" i="1" noProof="0" smtClean="0">
                            <a:latin typeface="Cambria Math" panose="02040503050406030204" pitchFamily="18" charset="0"/>
                          </a:rPr>
                          <m:t>𝑀</m:t>
                        </m:r>
                      </m:e>
                      <m:sub>
                        <m:r>
                          <a:rPr lang="en-GB" i="1" noProof="0" smtClean="0">
                            <a:latin typeface="Cambria Math" panose="02040503050406030204" pitchFamily="18" charset="0"/>
                          </a:rPr>
                          <m:t>⊙</m:t>
                        </m:r>
                      </m:sub>
                    </m:sSub>
                    <m:r>
                      <a:rPr lang="en-GB" b="0" i="1" noProof="0" smtClean="0">
                        <a:latin typeface="Cambria Math" panose="02040503050406030204" pitchFamily="18" charset="0"/>
                      </a:rPr>
                      <m:t>≤1.25</m:t>
                    </m:r>
                  </m:oMath>
                </a14:m>
                <a:r>
                  <a:rPr lang="en-GB" noProof="0" dirty="0"/>
                  <a:t>: </a:t>
                </a:r>
                <a14:m>
                  <m:oMath xmlns:m="http://schemas.openxmlformats.org/officeDocument/2006/math">
                    <m:sSubSup>
                      <m:sSubSupPr>
                        <m:ctrlPr>
                          <a:rPr lang="en-GB" i="1" noProof="0" smtClean="0">
                            <a:latin typeface="Cambria Math" panose="02040503050406030204" pitchFamily="18" charset="0"/>
                          </a:rPr>
                        </m:ctrlPr>
                      </m:sSubSupPr>
                      <m:e>
                        <m:r>
                          <a:rPr lang="en-GB" b="0" i="1" noProof="0" smtClean="0">
                            <a:latin typeface="Cambria Math" panose="02040503050406030204" pitchFamily="18" charset="0"/>
                          </a:rPr>
                          <m:t>8.81</m:t>
                        </m:r>
                      </m:e>
                      <m:sub>
                        <m:r>
                          <a:rPr lang="en-GB" b="0" i="1" noProof="0" smtClean="0">
                            <a:latin typeface="Cambria Math" panose="02040503050406030204" pitchFamily="18" charset="0"/>
                          </a:rPr>
                          <m:t>−0.17</m:t>
                        </m:r>
                      </m:sub>
                      <m:sup>
                        <m:r>
                          <a:rPr lang="en-GB" b="0" i="1" noProof="0" smtClean="0">
                            <a:latin typeface="Cambria Math" panose="02040503050406030204" pitchFamily="18" charset="0"/>
                          </a:rPr>
                          <m:t>+0.54</m:t>
                        </m:r>
                      </m:sup>
                    </m:sSubSup>
                    <m:r>
                      <a:rPr lang="en-GB" b="0" i="1" noProof="0" smtClean="0">
                        <a:latin typeface="Cambria Math" panose="02040503050406030204" pitchFamily="18" charset="0"/>
                      </a:rPr>
                      <m:t>⋅</m:t>
                    </m:r>
                    <m:sSup>
                      <m:sSupPr>
                        <m:ctrlPr>
                          <a:rPr lang="en-GB" b="0" i="1" noProof="0" smtClean="0">
                            <a:latin typeface="Cambria Math" panose="02040503050406030204" pitchFamily="18" charset="0"/>
                          </a:rPr>
                        </m:ctrlPr>
                      </m:sSupPr>
                      <m:e>
                        <m:r>
                          <a:rPr lang="en-GB" b="0" i="1" noProof="0" smtClean="0">
                            <a:latin typeface="Cambria Math" panose="02040503050406030204" pitchFamily="18" charset="0"/>
                          </a:rPr>
                          <m:t>10</m:t>
                        </m:r>
                      </m:e>
                      <m:sup>
                        <m:r>
                          <a:rPr lang="en-GB" b="0" i="1" noProof="0" smtClean="0">
                            <a:latin typeface="Cambria Math" panose="02040503050406030204" pitchFamily="18" charset="0"/>
                          </a:rPr>
                          <m:t>10</m:t>
                        </m:r>
                      </m:sup>
                    </m:sSup>
                  </m:oMath>
                </a14:m>
                <a:endParaRPr lang="en-GB" noProof="0" dirty="0"/>
              </a:p>
            </p:txBody>
          </p:sp>
        </mc:Choice>
        <mc:Fallback xmlns="">
          <p:sp>
            <p:nvSpPr>
              <p:cNvPr id="3" name="Inhaltsplatzhalter 2">
                <a:extLst>
                  <a:ext uri="{FF2B5EF4-FFF2-40B4-BE49-F238E27FC236}">
                    <a16:creationId xmlns:a16="http://schemas.microsoft.com/office/drawing/2014/main" id="{DC326EF4-44F2-3A35-A070-25A689600E1D}"/>
                  </a:ext>
                </a:extLst>
              </p:cNvPr>
              <p:cNvSpPr>
                <a:spLocks noGrp="1" noRot="1" noChangeAspect="1" noMove="1" noResize="1" noEditPoints="1" noAdjustHandles="1" noChangeArrowheads="1" noChangeShapeType="1" noTextEdit="1"/>
              </p:cNvSpPr>
              <p:nvPr>
                <p:ph idx="1"/>
              </p:nvPr>
            </p:nvSpPr>
            <p:spPr>
              <a:blipFill>
                <a:blip r:embed="rId4"/>
                <a:stretch>
                  <a:fillRect l="-812" t="-1761" r="-232"/>
                </a:stretch>
              </a:blipFill>
            </p:spPr>
            <p:txBody>
              <a:bodyPr/>
              <a:lstStyle/>
              <a:p>
                <a:r>
                  <a:rPr lang="de-DE">
                    <a:noFill/>
                  </a:rPr>
                  <a:t> </a:t>
                </a:r>
              </a:p>
            </p:txBody>
          </p:sp>
        </mc:Fallback>
      </mc:AlternateContent>
    </p:spTree>
    <p:extLst>
      <p:ext uri="{BB962C8B-B14F-4D97-AF65-F5344CB8AC3E}">
        <p14:creationId xmlns:p14="http://schemas.microsoft.com/office/powerpoint/2010/main" val="23695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226E-FF68-9880-3FCA-290D4964718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D564C136-B9CF-D7BD-3D61-D8B06DCFA050}"/>
                  </a:ext>
                </a:extLst>
              </p:cNvPr>
              <p:cNvSpPr>
                <a:spLocks noGrp="1"/>
              </p:cNvSpPr>
              <p:nvPr>
                <p:ph type="title"/>
              </p:nvPr>
            </p:nvSpPr>
            <p:spPr/>
            <p:txBody>
              <a:bodyPr>
                <a:normAutofit/>
              </a:bodyPr>
              <a:lstStyle/>
              <a:p>
                <a:r>
                  <a:rPr lang="en-GB" noProof="0" dirty="0"/>
                  <a:t>Fraction of stars,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𝜂</m:t>
                        </m:r>
                      </m:e>
                      <m:sub>
                        <m:r>
                          <a:rPr lang="en-GB" b="0" i="1" noProof="0" smtClean="0">
                            <a:latin typeface="Cambria Math" panose="02040503050406030204" pitchFamily="18" charset="0"/>
                          </a:rPr>
                          <m:t>⋆</m:t>
                        </m:r>
                      </m:sub>
                    </m:sSub>
                  </m:oMath>
                </a14:m>
                <a:r>
                  <a:rPr lang="en-GB" noProof="0" dirty="0"/>
                  <a:t>, able to host EHs</a:t>
                </a:r>
              </a:p>
            </p:txBody>
          </p:sp>
        </mc:Choice>
        <mc:Fallback xmlns="">
          <p:sp>
            <p:nvSpPr>
              <p:cNvPr id="2" name="Titel 1">
                <a:extLst>
                  <a:ext uri="{FF2B5EF4-FFF2-40B4-BE49-F238E27FC236}">
                    <a16:creationId xmlns:a16="http://schemas.microsoft.com/office/drawing/2014/main" id="{D564C136-B9CF-D7BD-3D61-D8B06DCFA050}"/>
                  </a:ext>
                </a:extLst>
              </p:cNvPr>
              <p:cNvSpPr>
                <a:spLocks noGrp="1" noRot="1" noChangeAspect="1" noMove="1" noResize="1" noEditPoints="1" noAdjustHandles="1" noChangeArrowheads="1" noChangeShapeType="1" noTextEdit="1"/>
              </p:cNvSpPr>
              <p:nvPr>
                <p:ph type="title"/>
              </p:nvPr>
            </p:nvSpPr>
            <p:spPr>
              <a:blipFill>
                <a:blip r:embed="rId3"/>
                <a:stretch>
                  <a:fillRect l="-2377" t="-10135" b="-209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D3B9AA5-027A-5B88-1EC5-7666AAB8FBC4}"/>
                  </a:ext>
                </a:extLst>
              </p:cNvPr>
              <p:cNvSpPr>
                <a:spLocks noGrp="1"/>
              </p:cNvSpPr>
              <p:nvPr>
                <p:ph idx="1"/>
              </p:nvPr>
            </p:nvSpPr>
            <p:spPr>
              <a:xfrm>
                <a:off x="767443" y="1327868"/>
                <a:ext cx="10765971" cy="5530132"/>
              </a:xfrm>
            </p:spPr>
            <p:txBody>
              <a:bodyPr>
                <a:normAutofit/>
              </a:bodyPr>
              <a:lstStyle/>
              <a:p>
                <a:r>
                  <a:rPr lang="en-GB" noProof="0" dirty="0"/>
                  <a:t>Standard assumptions: SNII if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𝑀</m:t>
                        </m:r>
                      </m:e>
                      <m:sub>
                        <m:r>
                          <a:rPr lang="en-GB" b="0" i="1" noProof="0" smtClean="0">
                            <a:latin typeface="Cambria Math" panose="02040503050406030204" pitchFamily="18" charset="0"/>
                          </a:rPr>
                          <m:t>⋆</m:t>
                        </m:r>
                      </m:sub>
                    </m:sSub>
                    <m:r>
                      <a:rPr lang="en-GB" b="0" i="1" noProof="0" smtClean="0">
                        <a:latin typeface="Cambria Math" panose="02040503050406030204" pitchFamily="18" charset="0"/>
                      </a:rPr>
                      <m:t>≥8</m:t>
                    </m:r>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𝑀</m:t>
                        </m:r>
                      </m:e>
                      <m:sub>
                        <m:r>
                          <a:rPr lang="en-GB" b="0" i="1" noProof="0" smtClean="0">
                            <a:latin typeface="Cambria Math" panose="02040503050406030204" pitchFamily="18" charset="0"/>
                          </a:rPr>
                          <m:t>⊙</m:t>
                        </m:r>
                      </m:sub>
                    </m:sSub>
                  </m:oMath>
                </a14:m>
                <a:r>
                  <a:rPr lang="en-GB" noProof="0" dirty="0"/>
                  <a:t>; 1% of white dwarfs explode as </a:t>
                </a:r>
                <a:r>
                  <a:rPr lang="en-GB" noProof="0" dirty="0" err="1"/>
                  <a:t>SNIa</a:t>
                </a:r>
                <a:r>
                  <a:rPr lang="en-GB" noProof="0" dirty="0"/>
                  <a:t> </a:t>
                </a:r>
              </a:p>
              <a:p>
                <a:r>
                  <a:rPr lang="en-GB" noProof="0" dirty="0"/>
                  <a:t>Sterilization distances: SNII: 1–27 pc; </a:t>
                </a:r>
                <a:r>
                  <a:rPr lang="en-GB" noProof="0" dirty="0" err="1"/>
                  <a:t>SNIa</a:t>
                </a:r>
                <a:r>
                  <a:rPr lang="en-GB" noProof="0" dirty="0"/>
                  <a:t>: 13–27 pc</a:t>
                </a:r>
              </a:p>
              <a:p>
                <a14:m>
                  <m:oMath xmlns:m="http://schemas.openxmlformats.org/officeDocument/2006/math">
                    <m:sSubSup>
                      <m:sSubSupPr>
                        <m:ctrlPr>
                          <a:rPr lang="en-GB" i="1" noProof="0" smtClean="0">
                            <a:latin typeface="Cambria Math" panose="02040503050406030204" pitchFamily="18" charset="0"/>
                          </a:rPr>
                        </m:ctrlPr>
                      </m:sSubSupPr>
                      <m:e>
                        <m:r>
                          <a:rPr lang="en-GB" b="0" i="1" noProof="0" smtClean="0">
                            <a:latin typeface="Cambria Math" panose="02040503050406030204" pitchFamily="18" charset="0"/>
                          </a:rPr>
                          <m:t>𝛼</m:t>
                        </m:r>
                      </m:e>
                      <m:sub>
                        <m:r>
                          <a:rPr lang="en-GB" b="0" i="1" noProof="0" smtClean="0">
                            <a:latin typeface="Cambria Math" panose="02040503050406030204" pitchFamily="18" charset="0"/>
                          </a:rPr>
                          <m:t>𝐺𝐻𝑍</m:t>
                        </m:r>
                      </m:sub>
                      <m:sup>
                        <m:r>
                          <a:rPr lang="en-GB" b="0" i="1" noProof="0" smtClean="0">
                            <a:latin typeface="Cambria Math" panose="02040503050406030204" pitchFamily="18" charset="0"/>
                          </a:rPr>
                          <m:t>𝑆𝑁</m:t>
                        </m:r>
                      </m:sup>
                    </m:sSubSup>
                  </m:oMath>
                </a14:m>
                <a:r>
                  <a:rPr lang="en-GB" noProof="0" dirty="0"/>
                  <a:t>: fraction of stellar systems not sterilized by SNs as a function of galactocentric distance</a:t>
                </a:r>
              </a:p>
              <a:p>
                <a14:m>
                  <m:oMath xmlns:m="http://schemas.openxmlformats.org/officeDocument/2006/math">
                    <m:sSubSup>
                      <m:sSubSupPr>
                        <m:ctrlPr>
                          <a:rPr lang="en-GB" i="1" noProof="0" smtClean="0">
                            <a:latin typeface="Cambria Math" panose="02040503050406030204" pitchFamily="18" charset="0"/>
                          </a:rPr>
                        </m:ctrlPr>
                      </m:sSubSupPr>
                      <m:e>
                        <m:r>
                          <a:rPr lang="en-GB" b="0" i="1" noProof="0" smtClean="0">
                            <a:latin typeface="Cambria Math" panose="02040503050406030204" pitchFamily="18" charset="0"/>
                          </a:rPr>
                          <m:t>𝛼</m:t>
                        </m:r>
                      </m:e>
                      <m:sub>
                        <m:r>
                          <a:rPr lang="en-GB" b="0" i="1" noProof="0" smtClean="0">
                            <a:latin typeface="Cambria Math" panose="02040503050406030204" pitchFamily="18" charset="0"/>
                          </a:rPr>
                          <m:t>𝐺𝐻𝑍</m:t>
                        </m:r>
                      </m:sub>
                      <m:sup>
                        <m:r>
                          <a:rPr lang="en-GB" b="0" i="1" noProof="0" smtClean="0">
                            <a:latin typeface="Cambria Math" panose="02040503050406030204" pitchFamily="18" charset="0"/>
                          </a:rPr>
                          <m:t>𝑚𝑒𝑡</m:t>
                        </m:r>
                      </m:sup>
                    </m:sSubSup>
                  </m:oMath>
                </a14:m>
                <a:r>
                  <a:rPr lang="en-GB" noProof="0" dirty="0"/>
                  <a:t>: metallicity requirement; ill-known lower threshold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𝑍</m:t>
                        </m:r>
                      </m:e>
                      <m:sub>
                        <m:r>
                          <a:rPr lang="en-GB" b="0" i="1" noProof="0" smtClean="0">
                            <a:latin typeface="Cambria Math" panose="02040503050406030204" pitchFamily="18" charset="0"/>
                          </a:rPr>
                          <m:t>⋆</m:t>
                        </m:r>
                      </m:sub>
                    </m:sSub>
                    <m:r>
                      <a:rPr lang="en-GB" b="0" i="1" noProof="0" smtClean="0">
                        <a:latin typeface="Cambria Math" panose="02040503050406030204" pitchFamily="18" charset="0"/>
                      </a:rPr>
                      <m:t>/</m:t>
                    </m:r>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𝑍</m:t>
                        </m:r>
                      </m:e>
                      <m:sub>
                        <m:r>
                          <a:rPr lang="en-GB" b="0" i="1" noProof="0" smtClean="0">
                            <a:latin typeface="Cambria Math" panose="02040503050406030204" pitchFamily="18" charset="0"/>
                          </a:rPr>
                          <m:t>⊙</m:t>
                        </m:r>
                      </m:sub>
                    </m:sSub>
                    <m:r>
                      <a:rPr lang="en-GB" b="0" i="1" noProof="0" smtClean="0">
                        <a:latin typeface="Cambria Math" panose="02040503050406030204" pitchFamily="18" charset="0"/>
                        <a:ea typeface="Cambria Math" panose="02040503050406030204" pitchFamily="18" charset="0"/>
                      </a:rPr>
                      <m:t>≳0.3</m:t>
                    </m:r>
                  </m:oMath>
                </a14:m>
                <a:r>
                  <a:rPr lang="en-GB" noProof="0" dirty="0"/>
                  <a:t>; neglect potential upper threshold</a:t>
                </a:r>
              </a:p>
              <a:p>
                <a:r>
                  <a:rPr lang="en-GB" noProof="0" dirty="0"/>
                  <a:t>Atmospheric escape (“lower limit” </a:t>
                </a:r>
                <a14:m>
                  <m:oMath xmlns:m="http://schemas.openxmlformats.org/officeDocument/2006/math">
                    <m:sSubSup>
                      <m:sSubSupPr>
                        <m:ctrlPr>
                          <a:rPr lang="de-AT" b="0" i="1" noProof="0" smtClean="0">
                            <a:latin typeface="Cambria Math" panose="02040503050406030204" pitchFamily="18" charset="0"/>
                          </a:rPr>
                        </m:ctrlPr>
                      </m:sSubSupPr>
                      <m:e>
                        <m:r>
                          <a:rPr lang="de-AT" b="0" i="1" noProof="0" smtClean="0">
                            <a:latin typeface="Cambria Math" panose="02040503050406030204" pitchFamily="18" charset="0"/>
                          </a:rPr>
                          <m:t>𝛼</m:t>
                        </m:r>
                      </m:e>
                      <m:sub>
                        <m:r>
                          <a:rPr lang="de-AT" b="0" i="1" noProof="0" smtClean="0">
                            <a:latin typeface="Cambria Math" panose="02040503050406030204" pitchFamily="18" charset="0"/>
                          </a:rPr>
                          <m:t>𝑎𝑡</m:t>
                        </m:r>
                      </m:sub>
                      <m:sup>
                        <m:r>
                          <a:rPr lang="de-AT" b="0" i="1" noProof="0" smtClean="0">
                            <a:latin typeface="Cambria Math" panose="02040503050406030204" pitchFamily="18" charset="0"/>
                          </a:rPr>
                          <m:t>𝑙𝑙</m:t>
                        </m:r>
                      </m:sup>
                    </m:sSubSup>
                  </m:oMath>
                </a14:m>
                <a:r>
                  <a:rPr lang="en-GB" noProof="0" dirty="0"/>
                  <a:t>): </a:t>
                </a:r>
              </a:p>
              <a:p>
                <a:pPr lvl="1"/>
                <a:r>
                  <a:rPr lang="en-GB" noProof="0" dirty="0"/>
                  <a:t>Thermal: high XUV flux of host star heats upper atmosphere -&gt; expansion -&gt; gas escapes</a:t>
                </a:r>
              </a:p>
              <a:p>
                <a:pPr lvl="1"/>
                <a:r>
                  <a:rPr lang="en-GB" noProof="0" dirty="0"/>
                  <a:t>non-thermal (coronal mass ejection, stellar wind) -&gt; not considered in their calculation</a:t>
                </a:r>
              </a:p>
              <a:p>
                <a:r>
                  <a:rPr lang="en-GB" noProof="0" dirty="0"/>
                  <a:t>High bolometric luminosity of star (“upper limit” </a:t>
                </a:r>
                <a14:m>
                  <m:oMath xmlns:m="http://schemas.openxmlformats.org/officeDocument/2006/math">
                    <m:sSubSup>
                      <m:sSubSupPr>
                        <m:ctrlPr>
                          <a:rPr lang="de-AT" b="0" i="1" noProof="0" smtClean="0">
                            <a:latin typeface="Cambria Math" panose="02040503050406030204" pitchFamily="18" charset="0"/>
                          </a:rPr>
                        </m:ctrlPr>
                      </m:sSubSupPr>
                      <m:e>
                        <m:r>
                          <a:rPr lang="de-AT" b="0" i="1" noProof="0" smtClean="0">
                            <a:latin typeface="Cambria Math" panose="02040503050406030204" pitchFamily="18" charset="0"/>
                          </a:rPr>
                          <m:t>𝛼</m:t>
                        </m:r>
                      </m:e>
                      <m:sub>
                        <m:r>
                          <a:rPr lang="de-AT" b="0" i="1" noProof="0" smtClean="0">
                            <a:latin typeface="Cambria Math" panose="02040503050406030204" pitchFamily="18" charset="0"/>
                          </a:rPr>
                          <m:t>𝑎𝑡</m:t>
                        </m:r>
                      </m:sub>
                      <m:sup>
                        <m:r>
                          <a:rPr lang="de-AT" b="0" i="1" noProof="0" smtClean="0">
                            <a:latin typeface="Cambria Math" panose="02040503050406030204" pitchFamily="18" charset="0"/>
                          </a:rPr>
                          <m:t>𝑢𝑙</m:t>
                        </m:r>
                      </m:sup>
                    </m:sSubSup>
                  </m:oMath>
                </a14:m>
                <a:r>
                  <a:rPr lang="en-GB" noProof="0" dirty="0"/>
                  <a:t>):</a:t>
                </a:r>
              </a:p>
              <a:p>
                <a:pPr lvl="1"/>
                <a:r>
                  <a:rPr lang="en-GB" noProof="0" dirty="0"/>
                  <a:t>Increased weathering rates </a:t>
                </a:r>
                <a:r>
                  <a:rPr lang="en-GB" dirty="0"/>
                  <a:t>-&gt; CO</a:t>
                </a:r>
                <a:r>
                  <a:rPr lang="en-GB" baseline="-25000" dirty="0"/>
                  <a:t>2 </a:t>
                </a:r>
                <a:r>
                  <a:rPr lang="en-GB" noProof="0" dirty="0"/>
                  <a:t>concentration decreases -&gt; no photosynthesis</a:t>
                </a:r>
              </a:p>
              <a:p>
                <a:pPr lvl="1"/>
                <a:r>
                  <a:rPr lang="en-GB" noProof="0" dirty="0"/>
                  <a:t>Evaporation of oceans -&gt; moist or runaway greenhouse effect</a:t>
                </a:r>
              </a:p>
            </p:txBody>
          </p:sp>
        </mc:Choice>
        <mc:Fallback xmlns="">
          <p:sp>
            <p:nvSpPr>
              <p:cNvPr id="3" name="Inhaltsplatzhalter 2">
                <a:extLst>
                  <a:ext uri="{FF2B5EF4-FFF2-40B4-BE49-F238E27FC236}">
                    <a16:creationId xmlns:a16="http://schemas.microsoft.com/office/drawing/2014/main" id="{9D3B9AA5-027A-5B88-1EC5-7666AAB8FBC4}"/>
                  </a:ext>
                </a:extLst>
              </p:cNvPr>
              <p:cNvSpPr>
                <a:spLocks noGrp="1" noRot="1" noChangeAspect="1" noMove="1" noResize="1" noEditPoints="1" noAdjustHandles="1" noChangeArrowheads="1" noChangeShapeType="1" noTextEdit="1"/>
              </p:cNvSpPr>
              <p:nvPr>
                <p:ph idx="1"/>
              </p:nvPr>
            </p:nvSpPr>
            <p:spPr>
              <a:xfrm>
                <a:off x="767443" y="1327868"/>
                <a:ext cx="10765971" cy="5530132"/>
              </a:xfrm>
              <a:blipFill>
                <a:blip r:embed="rId4"/>
                <a:stretch>
                  <a:fillRect l="-793" t="-1544" r="-623"/>
                </a:stretch>
              </a:blipFill>
            </p:spPr>
            <p:txBody>
              <a:bodyPr/>
              <a:lstStyle/>
              <a:p>
                <a:r>
                  <a:rPr lang="de-DE">
                    <a:noFill/>
                  </a:rPr>
                  <a:t> </a:t>
                </a:r>
              </a:p>
            </p:txBody>
          </p:sp>
        </mc:Fallback>
      </mc:AlternateContent>
    </p:spTree>
    <p:extLst>
      <p:ext uri="{BB962C8B-B14F-4D97-AF65-F5344CB8AC3E}">
        <p14:creationId xmlns:p14="http://schemas.microsoft.com/office/powerpoint/2010/main" val="10820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8FC1-525E-220C-A43C-8C920BC643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4DDA85-789A-69AA-6E43-0F8944C3443D}"/>
              </a:ext>
            </a:extLst>
          </p:cNvPr>
          <p:cNvSpPr>
            <a:spLocks noGrp="1"/>
          </p:cNvSpPr>
          <p:nvPr>
            <p:ph type="title"/>
          </p:nvPr>
        </p:nvSpPr>
        <p:spPr/>
        <p:txBody>
          <a:bodyPr>
            <a:normAutofit/>
          </a:bodyPr>
          <a:lstStyle/>
          <a:p>
            <a:r>
              <a:rPr lang="en-GB" noProof="0" dirty="0"/>
              <a:t>Galactic habitable zone (simplified)</a:t>
            </a:r>
          </a:p>
        </p:txBody>
      </p:sp>
      <p:pic>
        <p:nvPicPr>
          <p:cNvPr id="5" name="Inhaltsplatzhalter 4" descr="Ein Bild, das Text, Screenshot, Diagramm, Reihe enthält.&#10;&#10;KI-generierte Inhalte können fehlerhaft sein.">
            <a:extLst>
              <a:ext uri="{FF2B5EF4-FFF2-40B4-BE49-F238E27FC236}">
                <a16:creationId xmlns:a16="http://schemas.microsoft.com/office/drawing/2014/main" id="{F2227397-61D7-1B9D-6327-BE6F8D91C9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8049" y="1173018"/>
            <a:ext cx="5495901" cy="5550209"/>
          </a:xfrm>
        </p:spPr>
      </p:pic>
      <p:cxnSp>
        <p:nvCxnSpPr>
          <p:cNvPr id="7" name="Gerade Verbindung mit Pfeil 6">
            <a:extLst>
              <a:ext uri="{FF2B5EF4-FFF2-40B4-BE49-F238E27FC236}">
                <a16:creationId xmlns:a16="http://schemas.microsoft.com/office/drawing/2014/main" id="{4063C9BA-0597-CBCC-2BC9-F05BB30DC5AB}"/>
              </a:ext>
            </a:extLst>
          </p:cNvPr>
          <p:cNvCxnSpPr>
            <a:cxnSpLocks/>
          </p:cNvCxnSpPr>
          <p:nvPr/>
        </p:nvCxnSpPr>
        <p:spPr>
          <a:xfrm flipH="1" flipV="1">
            <a:off x="8349175" y="2159391"/>
            <a:ext cx="2142427" cy="3884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feld 10">
            <a:extLst>
              <a:ext uri="{FF2B5EF4-FFF2-40B4-BE49-F238E27FC236}">
                <a16:creationId xmlns:a16="http://schemas.microsoft.com/office/drawing/2014/main" id="{8181C50A-6666-AC4D-D244-ED1E5D15C14D}"/>
              </a:ext>
            </a:extLst>
          </p:cNvPr>
          <p:cNvSpPr txBox="1"/>
          <p:nvPr/>
        </p:nvSpPr>
        <p:spPr>
          <a:xfrm>
            <a:off x="9387322" y="2547867"/>
            <a:ext cx="220855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AT" dirty="0">
                <a:latin typeface="Tenorite" panose="00000500000000000000" pitchFamily="2" charset="0"/>
              </a:rPr>
              <a:t>not </a:t>
            </a:r>
            <a:r>
              <a:rPr lang="de-AT" dirty="0" err="1">
                <a:latin typeface="Tenorite" panose="00000500000000000000" pitchFamily="2" charset="0"/>
              </a:rPr>
              <a:t>sterilized</a:t>
            </a:r>
            <a:r>
              <a:rPr lang="de-AT" dirty="0">
                <a:latin typeface="Tenorite" panose="00000500000000000000" pitchFamily="2" charset="0"/>
              </a:rPr>
              <a:t> </a:t>
            </a:r>
            <a:r>
              <a:rPr lang="de-AT" dirty="0" err="1">
                <a:latin typeface="Tenorite" panose="00000500000000000000" pitchFamily="2" charset="0"/>
              </a:rPr>
              <a:t>by</a:t>
            </a:r>
            <a:r>
              <a:rPr lang="de-AT" dirty="0">
                <a:latin typeface="Tenorite" panose="00000500000000000000" pitchFamily="2" charset="0"/>
              </a:rPr>
              <a:t> </a:t>
            </a:r>
            <a:r>
              <a:rPr lang="de-AT" dirty="0" err="1">
                <a:latin typeface="Tenorite" panose="00000500000000000000" pitchFamily="2" charset="0"/>
              </a:rPr>
              <a:t>SNe</a:t>
            </a:r>
            <a:endParaRPr lang="de-DE" dirty="0">
              <a:latin typeface="Tenorite" panose="00000500000000000000" pitchFamily="2" charset="0"/>
            </a:endParaRPr>
          </a:p>
        </p:txBody>
      </p:sp>
    </p:spTree>
    <p:extLst>
      <p:ext uri="{BB962C8B-B14F-4D97-AF65-F5344CB8AC3E}">
        <p14:creationId xmlns:p14="http://schemas.microsoft.com/office/powerpoint/2010/main" val="3818430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A24F4-9ADA-04D2-5CF8-659DC5E7677B}"/>
              </a:ext>
            </a:extLst>
          </p:cNvPr>
          <p:cNvSpPr>
            <a:spLocks noGrp="1"/>
          </p:cNvSpPr>
          <p:nvPr>
            <p:ph type="title"/>
          </p:nvPr>
        </p:nvSpPr>
        <p:spPr>
          <a:xfrm>
            <a:off x="838199" y="210711"/>
            <a:ext cx="10924309" cy="906448"/>
          </a:xfrm>
        </p:spPr>
        <p:txBody>
          <a:bodyPr>
            <a:normAutofit fontScale="90000"/>
          </a:bodyPr>
          <a:lstStyle/>
          <a:p>
            <a:r>
              <a:rPr lang="de-AT" dirty="0"/>
              <a:t>Stellar X-</a:t>
            </a:r>
            <a:r>
              <a:rPr lang="de-AT" dirty="0" err="1"/>
              <a:t>ray</a:t>
            </a:r>
            <a:r>
              <a:rPr lang="de-AT" dirty="0"/>
              <a:t> and XUV </a:t>
            </a:r>
            <a:r>
              <a:rPr lang="de-AT" dirty="0" err="1"/>
              <a:t>flux</a:t>
            </a:r>
            <a:r>
              <a:rPr lang="de-AT" dirty="0"/>
              <a:t> (</a:t>
            </a:r>
            <a:r>
              <a:rPr lang="de-AT" dirty="0" err="1"/>
              <a:t>threshold</a:t>
            </a:r>
            <a:r>
              <a:rPr lang="de-AT" dirty="0"/>
              <a:t> </a:t>
            </a:r>
            <a:r>
              <a:rPr lang="de-AT" dirty="0" err="1"/>
              <a:t>is</a:t>
            </a:r>
            <a:r>
              <a:rPr lang="de-AT" dirty="0"/>
              <a:t> orange)</a:t>
            </a:r>
            <a:endParaRPr lang="de-DE" dirty="0"/>
          </a:p>
        </p:txBody>
      </p:sp>
      <p:pic>
        <p:nvPicPr>
          <p:cNvPr id="9" name="Inhaltsplatzhalter 8" descr="Ein Bild, das Text, Screenshot, Diagramm, Reihe enthält.&#10;&#10;KI-generierte Inhalte können fehlerhaft sein.">
            <a:extLst>
              <a:ext uri="{FF2B5EF4-FFF2-40B4-BE49-F238E27FC236}">
                <a16:creationId xmlns:a16="http://schemas.microsoft.com/office/drawing/2014/main" id="{F0E704C5-102D-F89B-C1C6-CEB40A1C5D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4707" y="1038486"/>
            <a:ext cx="6162585" cy="5667114"/>
          </a:xfrm>
        </p:spPr>
      </p:pic>
    </p:spTree>
    <p:extLst>
      <p:ext uri="{BB962C8B-B14F-4D97-AF65-F5344CB8AC3E}">
        <p14:creationId xmlns:p14="http://schemas.microsoft.com/office/powerpoint/2010/main" val="3747876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8D2F2-53C0-4F14-1569-4BD54EA532E8}"/>
              </a:ext>
            </a:extLst>
          </p:cNvPr>
          <p:cNvSpPr>
            <a:spLocks noGrp="1"/>
          </p:cNvSpPr>
          <p:nvPr>
            <p:ph type="title"/>
          </p:nvPr>
        </p:nvSpPr>
        <p:spPr/>
        <p:txBody>
          <a:bodyPr>
            <a:normAutofit fontScale="90000"/>
          </a:bodyPr>
          <a:lstStyle/>
          <a:p>
            <a:r>
              <a:rPr lang="en-GB" noProof="0" dirty="0"/>
              <a:t>How does this paper fit into the Journal club?</a:t>
            </a:r>
          </a:p>
        </p:txBody>
      </p:sp>
      <p:sp>
        <p:nvSpPr>
          <p:cNvPr id="3" name="Inhaltsplatzhalter 2">
            <a:extLst>
              <a:ext uri="{FF2B5EF4-FFF2-40B4-BE49-F238E27FC236}">
                <a16:creationId xmlns:a16="http://schemas.microsoft.com/office/drawing/2014/main" id="{68A60A3D-2129-9765-D380-A8B3F31AF0FF}"/>
              </a:ext>
            </a:extLst>
          </p:cNvPr>
          <p:cNvSpPr>
            <a:spLocks noGrp="1"/>
          </p:cNvSpPr>
          <p:nvPr>
            <p:ph idx="1"/>
          </p:nvPr>
        </p:nvSpPr>
        <p:spPr/>
        <p:txBody>
          <a:bodyPr/>
          <a:lstStyle/>
          <a:p>
            <a:pPr>
              <a:buFont typeface="Arial" panose="020B0604020202020204" pitchFamily="34" charset="0"/>
              <a:buChar char="•"/>
            </a:pPr>
            <a:r>
              <a:rPr lang="en-GB" noProof="0" dirty="0"/>
              <a:t>High-Impact Papers</a:t>
            </a:r>
          </a:p>
          <a:p>
            <a:pPr>
              <a:buFont typeface="Arial" panose="020B0604020202020204" pitchFamily="34" charset="0"/>
              <a:buChar char="•"/>
            </a:pPr>
            <a:r>
              <a:rPr lang="en-GB" b="1" noProof="0" dirty="0"/>
              <a:t>Review papers</a:t>
            </a:r>
          </a:p>
          <a:p>
            <a:pPr>
              <a:buFont typeface="Arial" panose="020B0604020202020204" pitchFamily="34" charset="0"/>
              <a:buChar char="•"/>
            </a:pPr>
            <a:r>
              <a:rPr lang="en-GB" b="1" noProof="0" dirty="0"/>
              <a:t>Interesting papers (according to the speaker)</a:t>
            </a:r>
          </a:p>
          <a:p>
            <a:pPr>
              <a:buFont typeface="Arial" panose="020B0604020202020204" pitchFamily="34" charset="0"/>
              <a:buChar char="•"/>
            </a:pPr>
            <a:r>
              <a:rPr lang="en-GB" noProof="0" dirty="0"/>
              <a:t>Bad papers</a:t>
            </a:r>
          </a:p>
          <a:p>
            <a:pPr>
              <a:buFont typeface="Arial" panose="020B0604020202020204" pitchFamily="34" charset="0"/>
              <a:buChar char="•"/>
            </a:pPr>
            <a:r>
              <a:rPr lang="en-GB" noProof="0" dirty="0"/>
              <a:t>Funny papers</a:t>
            </a:r>
          </a:p>
          <a:p>
            <a:pPr>
              <a:buFont typeface="Arial" panose="020B0604020202020204" pitchFamily="34" charset="0"/>
              <a:buChar char="•"/>
            </a:pPr>
            <a:r>
              <a:rPr lang="en-GB" noProof="0" dirty="0"/>
              <a:t>Unpublished manuscripts (to receive feedback from peers)</a:t>
            </a:r>
          </a:p>
          <a:p>
            <a:pPr>
              <a:buFont typeface="Arial" panose="020B0604020202020204" pitchFamily="34" charset="0"/>
              <a:buChar char="•"/>
            </a:pPr>
            <a:r>
              <a:rPr lang="en-GB" noProof="0" dirty="0">
                <a:solidFill>
                  <a:srgbClr val="FF0000"/>
                </a:solidFill>
              </a:rPr>
              <a:t>Interdisciplinary paper! (astrophysics, geology, biology, chemistry, philosophy)</a:t>
            </a:r>
          </a:p>
          <a:p>
            <a:endParaRPr lang="en-GB" noProof="0" dirty="0"/>
          </a:p>
        </p:txBody>
      </p:sp>
    </p:spTree>
    <p:extLst>
      <p:ext uri="{BB962C8B-B14F-4D97-AF65-F5344CB8AC3E}">
        <p14:creationId xmlns:p14="http://schemas.microsoft.com/office/powerpoint/2010/main" val="493515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1C452E-5505-176F-691D-99222175D2BF}"/>
              </a:ext>
            </a:extLst>
          </p:cNvPr>
          <p:cNvSpPr>
            <a:spLocks noGrp="1"/>
          </p:cNvSpPr>
          <p:nvPr>
            <p:ph type="title"/>
          </p:nvPr>
        </p:nvSpPr>
        <p:spPr/>
        <p:txBody>
          <a:bodyPr/>
          <a:lstStyle/>
          <a:p>
            <a:r>
              <a:rPr lang="de-AT" dirty="0"/>
              <a:t>Lower </a:t>
            </a:r>
            <a:r>
              <a:rPr lang="de-AT" dirty="0" err="1"/>
              <a:t>limit</a:t>
            </a:r>
            <a:r>
              <a:rPr lang="de-AT" dirty="0"/>
              <a:t> </a:t>
            </a:r>
            <a:r>
              <a:rPr lang="de-AT" dirty="0" err="1"/>
              <a:t>from</a:t>
            </a:r>
            <a:r>
              <a:rPr lang="de-AT" dirty="0"/>
              <a:t> XUV </a:t>
            </a:r>
            <a:r>
              <a:rPr lang="de-AT" dirty="0" err="1"/>
              <a:t>flux</a:t>
            </a:r>
            <a:endParaRPr lang="de-DE" dirty="0"/>
          </a:p>
        </p:txBody>
      </p:sp>
      <p:pic>
        <p:nvPicPr>
          <p:cNvPr id="5" name="Inhaltsplatzhalter 4" descr="Ein Bild, das Text, Screenshot, Diagramm, Farbigkeit enthält.&#10;&#10;KI-generierte Inhalte können fehlerhaft sein.">
            <a:extLst>
              <a:ext uri="{FF2B5EF4-FFF2-40B4-BE49-F238E27FC236}">
                <a16:creationId xmlns:a16="http://schemas.microsoft.com/office/drawing/2014/main" id="{27C2E2BA-216D-7CD7-6427-20A41913FA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2883" y="983063"/>
            <a:ext cx="4666234" cy="5760000"/>
          </a:xfrm>
        </p:spPr>
      </p:pic>
    </p:spTree>
    <p:extLst>
      <p:ext uri="{BB962C8B-B14F-4D97-AF65-F5344CB8AC3E}">
        <p14:creationId xmlns:p14="http://schemas.microsoft.com/office/powerpoint/2010/main" val="3763334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68FB5-6649-FEC8-488F-14D1C4FF9F2C}"/>
              </a:ext>
            </a:extLst>
          </p:cNvPr>
          <p:cNvSpPr>
            <a:spLocks noGrp="1"/>
          </p:cNvSpPr>
          <p:nvPr>
            <p:ph type="title"/>
          </p:nvPr>
        </p:nvSpPr>
        <p:spPr/>
        <p:txBody>
          <a:bodyPr/>
          <a:lstStyle/>
          <a:p>
            <a:r>
              <a:rPr lang="de-AT" dirty="0"/>
              <a:t>Upper </a:t>
            </a:r>
            <a:r>
              <a:rPr lang="de-AT" dirty="0" err="1"/>
              <a:t>limit</a:t>
            </a:r>
            <a:r>
              <a:rPr lang="de-AT" dirty="0"/>
              <a:t> </a:t>
            </a:r>
            <a:r>
              <a:rPr lang="de-AT" dirty="0" err="1"/>
              <a:t>from</a:t>
            </a:r>
            <a:r>
              <a:rPr lang="de-AT" dirty="0"/>
              <a:t> </a:t>
            </a:r>
            <a:r>
              <a:rPr lang="de-AT" dirty="0" err="1"/>
              <a:t>bolometric</a:t>
            </a:r>
            <a:r>
              <a:rPr lang="de-AT" dirty="0"/>
              <a:t> </a:t>
            </a:r>
            <a:r>
              <a:rPr lang="de-AT" dirty="0" err="1"/>
              <a:t>luminosity</a:t>
            </a:r>
            <a:endParaRPr lang="de-DE" dirty="0"/>
          </a:p>
        </p:txBody>
      </p:sp>
      <p:pic>
        <p:nvPicPr>
          <p:cNvPr id="4" name="Inhaltsplatzhalter 3">
            <a:extLst>
              <a:ext uri="{FF2B5EF4-FFF2-40B4-BE49-F238E27FC236}">
                <a16:creationId xmlns:a16="http://schemas.microsoft.com/office/drawing/2014/main" id="{56F83879-E40A-9BF4-CFB4-CB30D7C36D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0418" y="978807"/>
            <a:ext cx="4651164" cy="5760000"/>
          </a:xfrm>
          <a:prstGeom prst="rect">
            <a:avLst/>
          </a:prstGeom>
        </p:spPr>
      </p:pic>
    </p:spTree>
    <p:extLst>
      <p:ext uri="{BB962C8B-B14F-4D97-AF65-F5344CB8AC3E}">
        <p14:creationId xmlns:p14="http://schemas.microsoft.com/office/powerpoint/2010/main" val="2902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920C7-9499-F269-891C-8D8DB42E3E1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D0249FB9-DEBD-7989-DD8A-6A629FC30C4E}"/>
                  </a:ext>
                </a:extLst>
              </p:cNvPr>
              <p:cNvSpPr>
                <a:spLocks noGrp="1"/>
              </p:cNvSpPr>
              <p:nvPr>
                <p:ph type="title"/>
              </p:nvPr>
            </p:nvSpPr>
            <p:spPr>
              <a:xfrm>
                <a:off x="838199" y="182124"/>
                <a:ext cx="10515600" cy="906448"/>
              </a:xfrm>
            </p:spPr>
            <p:txBody>
              <a:bodyPr>
                <a:normAutofit/>
              </a:bodyPr>
              <a:lstStyle/>
              <a:p>
                <a:r>
                  <a:rPr lang="en-GB" noProof="0" dirty="0"/>
                  <a:t>Summary of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𝜂</m:t>
                        </m:r>
                      </m:e>
                      <m:sub>
                        <m:r>
                          <a:rPr lang="en-GB" b="0" i="1" noProof="0" smtClean="0">
                            <a:latin typeface="Cambria Math" panose="02040503050406030204" pitchFamily="18" charset="0"/>
                          </a:rPr>
                          <m:t>⋆</m:t>
                        </m:r>
                      </m:sub>
                    </m:sSub>
                  </m:oMath>
                </a14:m>
                <a:endParaRPr lang="en-GB" noProof="0" dirty="0"/>
              </a:p>
            </p:txBody>
          </p:sp>
        </mc:Choice>
        <mc:Fallback xmlns="">
          <p:sp>
            <p:nvSpPr>
              <p:cNvPr id="2" name="Titel 1">
                <a:extLst>
                  <a:ext uri="{FF2B5EF4-FFF2-40B4-BE49-F238E27FC236}">
                    <a16:creationId xmlns:a16="http://schemas.microsoft.com/office/drawing/2014/main" id="{D0249FB9-DEBD-7989-DD8A-6A629FC30C4E}"/>
                  </a:ext>
                </a:extLst>
              </p:cNvPr>
              <p:cNvSpPr>
                <a:spLocks noGrp="1" noRot="1" noChangeAspect="1" noMove="1" noResize="1" noEditPoints="1" noAdjustHandles="1" noChangeArrowheads="1" noChangeShapeType="1" noTextEdit="1"/>
              </p:cNvSpPr>
              <p:nvPr>
                <p:ph type="title"/>
              </p:nvPr>
            </p:nvSpPr>
            <p:spPr>
              <a:xfrm>
                <a:off x="838199" y="182124"/>
                <a:ext cx="10515600" cy="906448"/>
              </a:xfrm>
              <a:blipFill>
                <a:blip r:embed="rId3"/>
                <a:stretch>
                  <a:fillRect l="-2319" t="-9396" b="-20134"/>
                </a:stretch>
              </a:blipFill>
            </p:spPr>
            <p:txBody>
              <a:bodyPr/>
              <a:lstStyle/>
              <a:p>
                <a:r>
                  <a:rPr lang="de-DE">
                    <a:noFill/>
                  </a:rPr>
                  <a:t> </a:t>
                </a:r>
              </a:p>
            </p:txBody>
          </p:sp>
        </mc:Fallback>
      </mc:AlternateContent>
      <p:pic>
        <p:nvPicPr>
          <p:cNvPr id="5" name="Inhaltsplatzhalter 4">
            <a:extLst>
              <a:ext uri="{FF2B5EF4-FFF2-40B4-BE49-F238E27FC236}">
                <a16:creationId xmlns:a16="http://schemas.microsoft.com/office/drawing/2014/main" id="{CF7AAEE9-78DF-16C5-2EE2-0AA8BE7864E7}"/>
              </a:ext>
            </a:extLst>
          </p:cNvPr>
          <p:cNvPicPr>
            <a:picLocks noGrp="1" noChangeAspect="1"/>
          </p:cNvPicPr>
          <p:nvPr>
            <p:ph idx="1"/>
          </p:nvPr>
        </p:nvPicPr>
        <p:blipFill>
          <a:blip r:embed="rId4"/>
          <a:srcRect l="2966" t="-812" r="765" b="812"/>
          <a:stretch/>
        </p:blipFill>
        <p:spPr>
          <a:xfrm>
            <a:off x="643948" y="2006737"/>
            <a:ext cx="10904103" cy="3762691"/>
          </a:xfrm>
        </p:spPr>
      </p:pic>
      <p:sp>
        <p:nvSpPr>
          <p:cNvPr id="6" name="Textfeld 5">
            <a:extLst>
              <a:ext uri="{FF2B5EF4-FFF2-40B4-BE49-F238E27FC236}">
                <a16:creationId xmlns:a16="http://schemas.microsoft.com/office/drawing/2014/main" id="{1470EA13-5116-8ED6-670E-FA580BBED254}"/>
              </a:ext>
            </a:extLst>
          </p:cNvPr>
          <p:cNvSpPr txBox="1"/>
          <p:nvPr/>
        </p:nvSpPr>
        <p:spPr>
          <a:xfrm>
            <a:off x="979714" y="1204686"/>
            <a:ext cx="10568337" cy="400110"/>
          </a:xfrm>
          <a:prstGeom prst="rect">
            <a:avLst/>
          </a:prstGeom>
          <a:noFill/>
        </p:spPr>
        <p:txBody>
          <a:bodyPr wrap="square" rtlCol="0">
            <a:spAutoFit/>
          </a:bodyPr>
          <a:lstStyle/>
          <a:p>
            <a:r>
              <a:rPr lang="de-AT" sz="2000" dirty="0">
                <a:latin typeface="Tenorite" panose="00000500000000000000" pitchFamily="2" charset="0"/>
              </a:rPr>
              <a:t>XUV </a:t>
            </a:r>
            <a:r>
              <a:rPr lang="de-AT" sz="2000" dirty="0" err="1">
                <a:latin typeface="Tenorite" panose="00000500000000000000" pitchFamily="2" charset="0"/>
              </a:rPr>
              <a:t>flux</a:t>
            </a:r>
            <a:r>
              <a:rPr lang="de-AT" sz="2000" dirty="0">
                <a:latin typeface="Tenorite" panose="00000500000000000000" pitchFamily="2" charset="0"/>
              </a:rPr>
              <a:t> </a:t>
            </a:r>
            <a:r>
              <a:rPr lang="de-AT" sz="2000" dirty="0" err="1">
                <a:latin typeface="Tenorite" panose="00000500000000000000" pitchFamily="2" charset="0"/>
              </a:rPr>
              <a:t>is</a:t>
            </a:r>
            <a:r>
              <a:rPr lang="de-AT" sz="2000" dirty="0">
                <a:latin typeface="Tenorite" panose="00000500000000000000" pitchFamily="2" charset="0"/>
              </a:rPr>
              <a:t> </a:t>
            </a:r>
            <a:r>
              <a:rPr lang="de-AT" sz="2000" dirty="0" err="1">
                <a:latin typeface="Tenorite" panose="00000500000000000000" pitchFamily="2" charset="0"/>
              </a:rPr>
              <a:t>most</a:t>
            </a:r>
            <a:r>
              <a:rPr lang="de-AT" sz="2000" dirty="0">
                <a:latin typeface="Tenorite" panose="00000500000000000000" pitchFamily="2" charset="0"/>
              </a:rPr>
              <a:t> </a:t>
            </a:r>
            <a:r>
              <a:rPr lang="de-AT" sz="2000" dirty="0" err="1">
                <a:latin typeface="Tenorite" panose="00000500000000000000" pitchFamily="2" charset="0"/>
              </a:rPr>
              <a:t>severe</a:t>
            </a:r>
            <a:r>
              <a:rPr lang="de-AT" sz="2000" dirty="0">
                <a:latin typeface="Tenorite" panose="00000500000000000000" pitchFamily="2" charset="0"/>
              </a:rPr>
              <a:t> </a:t>
            </a:r>
            <a:r>
              <a:rPr lang="de-AT" sz="2000" dirty="0" err="1">
                <a:latin typeface="Tenorite" panose="00000500000000000000" pitchFamily="2" charset="0"/>
              </a:rPr>
              <a:t>limitation</a:t>
            </a:r>
            <a:endParaRPr lang="de-DE" sz="2000" dirty="0">
              <a:latin typeface="Tenorite" panose="00000500000000000000" pitchFamily="2" charset="0"/>
            </a:endParaRPr>
          </a:p>
        </p:txBody>
      </p:sp>
    </p:spTree>
    <p:extLst>
      <p:ext uri="{BB962C8B-B14F-4D97-AF65-F5344CB8AC3E}">
        <p14:creationId xmlns:p14="http://schemas.microsoft.com/office/powerpoint/2010/main" val="613729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5F43-2C0D-E57B-67F2-88BAE9A4A28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C87B2F3C-A894-6DE6-52EA-8939A6C6046C}"/>
                  </a:ext>
                </a:extLst>
              </p:cNvPr>
              <p:cNvSpPr>
                <a:spLocks noGrp="1"/>
              </p:cNvSpPr>
              <p:nvPr>
                <p:ph type="title"/>
              </p:nvPr>
            </p:nvSpPr>
            <p:spPr/>
            <p:txBody>
              <a:bodyPr>
                <a:normAutofit fontScale="90000"/>
              </a:bodyPr>
              <a:lstStyle/>
              <a:p>
                <a:r>
                  <a:rPr lang="en-US" dirty="0"/>
                  <a:t>Occurrence rate of EHs within the HZCL </a:t>
                </a:r>
                <a14:m>
                  <m:oMath xmlns:m="http://schemas.openxmlformats.org/officeDocument/2006/math">
                    <m:sSub>
                      <m:sSubPr>
                        <m:ctrlPr>
                          <a:rPr lang="de-AT" b="0" i="1" smtClean="0">
                            <a:latin typeface="Cambria Math" panose="02040503050406030204" pitchFamily="18" charset="0"/>
                          </a:rPr>
                        </m:ctrlPr>
                      </m:sSubPr>
                      <m:e>
                        <m:r>
                          <a:rPr lang="de-AT" b="0" i="1" smtClean="0">
                            <a:latin typeface="Cambria Math" panose="02040503050406030204" pitchFamily="18" charset="0"/>
                          </a:rPr>
                          <m:t>𝜂</m:t>
                        </m:r>
                      </m:e>
                      <m:sub>
                        <m:r>
                          <a:rPr lang="de-AT" b="0" i="1" smtClean="0">
                            <a:latin typeface="Cambria Math" panose="02040503050406030204" pitchFamily="18" charset="0"/>
                          </a:rPr>
                          <m:t>𝐸𝐻</m:t>
                        </m:r>
                      </m:sub>
                    </m:sSub>
                  </m:oMath>
                </a14:m>
                <a:endParaRPr lang="en-GB" noProof="0" dirty="0"/>
              </a:p>
            </p:txBody>
          </p:sp>
        </mc:Choice>
        <mc:Fallback xmlns="">
          <p:sp>
            <p:nvSpPr>
              <p:cNvPr id="2" name="Titel 1">
                <a:extLst>
                  <a:ext uri="{FF2B5EF4-FFF2-40B4-BE49-F238E27FC236}">
                    <a16:creationId xmlns:a16="http://schemas.microsoft.com/office/drawing/2014/main" id="{C87B2F3C-A894-6DE6-52EA-8939A6C6046C}"/>
                  </a:ext>
                </a:extLst>
              </p:cNvPr>
              <p:cNvSpPr>
                <a:spLocks noGrp="1" noRot="1" noChangeAspect="1" noMove="1" noResize="1" noEditPoints="1" noAdjustHandles="1" noChangeArrowheads="1" noChangeShapeType="1" noTextEdit="1"/>
              </p:cNvSpPr>
              <p:nvPr>
                <p:ph type="title"/>
              </p:nvPr>
            </p:nvSpPr>
            <p:spPr>
              <a:blipFill>
                <a:blip r:embed="rId3"/>
                <a:stretch>
                  <a:fillRect l="-2087" t="-4730" b="-1418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86FF6D3-4259-ABC1-EFB7-818C48C5EAB3}"/>
                  </a:ext>
                </a:extLst>
              </p:cNvPr>
              <p:cNvSpPr>
                <a:spLocks noGrp="1"/>
              </p:cNvSpPr>
              <p:nvPr>
                <p:ph idx="1"/>
              </p:nvPr>
            </p:nvSpPr>
            <p:spPr>
              <a:xfrm>
                <a:off x="767443" y="1327868"/>
                <a:ext cx="10765971" cy="5530132"/>
              </a:xfrm>
            </p:spPr>
            <p:txBody>
              <a:bodyPr>
                <a:normAutofit/>
              </a:bodyPr>
              <a:lstStyle/>
              <a:p>
                <a:r>
                  <a:rPr lang="de-AT" noProof="0" dirty="0"/>
                  <a:t>Range </a:t>
                </a:r>
                <a:r>
                  <a:rPr lang="de-AT" noProof="0" dirty="0" err="1"/>
                  <a:t>of</a:t>
                </a:r>
                <a:r>
                  <a:rPr lang="de-AT" noProof="0" dirty="0"/>
                  <a:t> orbital </a:t>
                </a:r>
                <a:r>
                  <a:rPr lang="de-AT" noProof="0" dirty="0" err="1"/>
                  <a:t>periods</a:t>
                </a:r>
                <a:r>
                  <a:rPr lang="de-AT" noProof="0" dirty="0"/>
                  <a:t>: </a:t>
                </a:r>
                <a:r>
                  <a:rPr lang="de-AT" noProof="0" dirty="0" err="1"/>
                  <a:t>determined</a:t>
                </a:r>
                <a:r>
                  <a:rPr lang="de-AT" noProof="0" dirty="0"/>
                  <a:t> </a:t>
                </a:r>
                <a:r>
                  <a:rPr lang="de-AT" noProof="0" dirty="0" err="1"/>
                  <a:t>from</a:t>
                </a:r>
                <a:r>
                  <a:rPr lang="de-AT" noProof="0" dirty="0"/>
                  <a:t> </a:t>
                </a:r>
                <a:r>
                  <a:rPr lang="de-AT" noProof="0" dirty="0" err="1"/>
                  <a:t>edges</a:t>
                </a:r>
                <a:r>
                  <a:rPr lang="de-AT" noProof="0" dirty="0"/>
                  <a:t> </a:t>
                </a:r>
                <a:r>
                  <a:rPr lang="de-AT" noProof="0" dirty="0" err="1"/>
                  <a:t>of</a:t>
                </a:r>
                <a:r>
                  <a:rPr lang="de-AT" noProof="0" dirty="0"/>
                  <a:t> HZCL</a:t>
                </a:r>
              </a:p>
              <a:p>
                <a:r>
                  <a:rPr lang="de-AT" dirty="0"/>
                  <a:t>Range </a:t>
                </a:r>
                <a:r>
                  <a:rPr lang="de-AT" dirty="0" err="1"/>
                  <a:t>of</a:t>
                </a:r>
                <a:r>
                  <a:rPr lang="de-AT" dirty="0"/>
                  <a:t> </a:t>
                </a:r>
                <a:r>
                  <a:rPr lang="de-AT" dirty="0" err="1"/>
                  <a:t>planetary</a:t>
                </a:r>
                <a:r>
                  <a:rPr lang="de-AT" dirty="0"/>
                  <a:t> radii: </a:t>
                </a:r>
                <a14:m>
                  <m:oMath xmlns:m="http://schemas.openxmlformats.org/officeDocument/2006/math">
                    <m:r>
                      <a:rPr lang="de-AT" b="0" i="1" smtClean="0">
                        <a:latin typeface="Cambria Math" panose="02040503050406030204" pitchFamily="18" charset="0"/>
                      </a:rPr>
                      <m:t>0.79≤</m:t>
                    </m:r>
                    <m:sSub>
                      <m:sSubPr>
                        <m:ctrlPr>
                          <a:rPr lang="de-AT" b="0" i="1" smtClean="0">
                            <a:latin typeface="Cambria Math" panose="02040503050406030204" pitchFamily="18" charset="0"/>
                          </a:rPr>
                        </m:ctrlPr>
                      </m:sSubPr>
                      <m:e>
                        <m:r>
                          <a:rPr lang="de-AT" b="0" i="1" smtClean="0">
                            <a:latin typeface="Cambria Math" panose="02040503050406030204" pitchFamily="18" charset="0"/>
                          </a:rPr>
                          <m:t>𝑅</m:t>
                        </m:r>
                      </m:e>
                      <m:sub>
                        <m:r>
                          <a:rPr lang="de-AT" b="0" i="1" smtClean="0">
                            <a:latin typeface="Cambria Math" panose="02040503050406030204" pitchFamily="18" charset="0"/>
                          </a:rPr>
                          <m:t>𝑝</m:t>
                        </m:r>
                      </m:sub>
                    </m:sSub>
                    <m:r>
                      <a:rPr lang="de-AT" b="0" i="1" smtClean="0">
                        <a:latin typeface="Cambria Math" panose="02040503050406030204" pitchFamily="18" charset="0"/>
                      </a:rPr>
                      <m:t>/</m:t>
                    </m:r>
                    <m:sSub>
                      <m:sSubPr>
                        <m:ctrlPr>
                          <a:rPr lang="de-AT" b="0" i="1" smtClean="0">
                            <a:latin typeface="Cambria Math" panose="02040503050406030204" pitchFamily="18" charset="0"/>
                          </a:rPr>
                        </m:ctrlPr>
                      </m:sSubPr>
                      <m:e>
                        <m:r>
                          <a:rPr lang="de-AT" b="0" i="1" smtClean="0">
                            <a:latin typeface="Cambria Math" panose="02040503050406030204" pitchFamily="18" charset="0"/>
                          </a:rPr>
                          <m:t>𝑅</m:t>
                        </m:r>
                      </m:e>
                      <m:sub>
                        <m:r>
                          <a:rPr lang="de-AT" b="0" i="1" smtClean="0">
                            <a:latin typeface="Cambria Math" panose="02040503050406030204" pitchFamily="18" charset="0"/>
                          </a:rPr>
                          <m:t>⊕</m:t>
                        </m:r>
                      </m:sub>
                    </m:sSub>
                    <m:r>
                      <a:rPr lang="de-AT" b="0" i="1" smtClean="0">
                        <a:latin typeface="Cambria Math" panose="02040503050406030204" pitchFamily="18" charset="0"/>
                      </a:rPr>
                      <m:t>≤1.23</m:t>
                    </m:r>
                  </m:oMath>
                </a14:m>
                <a:r>
                  <a:rPr lang="en-GB" noProof="0" dirty="0"/>
                  <a:t>	(</a:t>
                </a:r>
                <a14:m>
                  <m:oMath xmlns:m="http://schemas.openxmlformats.org/officeDocument/2006/math">
                    <m:r>
                      <a:rPr lang="de-AT" i="1">
                        <a:latin typeface="Cambria Math" panose="02040503050406030204" pitchFamily="18" charset="0"/>
                      </a:rPr>
                      <m:t>0.</m:t>
                    </m:r>
                    <m:r>
                      <a:rPr lang="de-AT" b="0" i="1" smtClean="0">
                        <a:latin typeface="Cambria Math" panose="02040503050406030204" pitchFamily="18" charset="0"/>
                      </a:rPr>
                      <m:t>42</m:t>
                    </m:r>
                    <m:r>
                      <a:rPr lang="de-AT" i="1">
                        <a:latin typeface="Cambria Math" panose="02040503050406030204" pitchFamily="18" charset="0"/>
                      </a:rPr>
                      <m:t>≤</m:t>
                    </m:r>
                    <m:sSub>
                      <m:sSubPr>
                        <m:ctrlPr>
                          <a:rPr lang="de-AT" i="1">
                            <a:latin typeface="Cambria Math" panose="02040503050406030204" pitchFamily="18" charset="0"/>
                          </a:rPr>
                        </m:ctrlPr>
                      </m:sSubPr>
                      <m:e>
                        <m:r>
                          <a:rPr lang="de-AT" b="0" i="1" smtClean="0">
                            <a:latin typeface="Cambria Math" panose="02040503050406030204" pitchFamily="18" charset="0"/>
                          </a:rPr>
                          <m:t>𝑀</m:t>
                        </m:r>
                      </m:e>
                      <m:sub>
                        <m:r>
                          <a:rPr lang="de-AT" i="1">
                            <a:latin typeface="Cambria Math" panose="02040503050406030204" pitchFamily="18" charset="0"/>
                          </a:rPr>
                          <m:t>𝑝</m:t>
                        </m:r>
                      </m:sub>
                    </m:sSub>
                    <m:r>
                      <a:rPr lang="de-AT" i="1">
                        <a:latin typeface="Cambria Math" panose="02040503050406030204" pitchFamily="18" charset="0"/>
                      </a:rPr>
                      <m:t>/</m:t>
                    </m:r>
                    <m:sSub>
                      <m:sSubPr>
                        <m:ctrlPr>
                          <a:rPr lang="de-AT" i="1">
                            <a:latin typeface="Cambria Math" panose="02040503050406030204" pitchFamily="18" charset="0"/>
                          </a:rPr>
                        </m:ctrlPr>
                      </m:sSubPr>
                      <m:e>
                        <m:r>
                          <a:rPr lang="de-AT" b="0" i="1" smtClean="0">
                            <a:latin typeface="Cambria Math" panose="02040503050406030204" pitchFamily="18" charset="0"/>
                          </a:rPr>
                          <m:t>𝑀</m:t>
                        </m:r>
                      </m:e>
                      <m:sub>
                        <m:r>
                          <a:rPr lang="de-AT" i="1">
                            <a:latin typeface="Cambria Math" panose="02040503050406030204" pitchFamily="18" charset="0"/>
                          </a:rPr>
                          <m:t>⊕</m:t>
                        </m:r>
                      </m:sub>
                    </m:sSub>
                    <m:r>
                      <a:rPr lang="de-AT" i="1">
                        <a:latin typeface="Cambria Math" panose="02040503050406030204" pitchFamily="18" charset="0"/>
                      </a:rPr>
                      <m:t>≤</m:t>
                    </m:r>
                    <m:r>
                      <a:rPr lang="de-AT" b="0" i="1" smtClean="0">
                        <a:latin typeface="Cambria Math" panose="02040503050406030204" pitchFamily="18" charset="0"/>
                      </a:rPr>
                      <m:t>2.04</m:t>
                    </m:r>
                  </m:oMath>
                </a14:m>
                <a:r>
                  <a:rPr lang="en-GB" noProof="0" dirty="0"/>
                  <a:t>)</a:t>
                </a:r>
              </a:p>
              <a:p>
                <a:r>
                  <a:rPr lang="en-GB" dirty="0"/>
                  <a:t>“Habitable trinity”: oceans, subaerial land and secondary atmosphere</a:t>
                </a:r>
              </a:p>
              <a:p>
                <a:r>
                  <a:rPr lang="en-GB" noProof="0" dirty="0"/>
                  <a:t>Appropriate water mass fraction (Earth is already close to water-world limit)</a:t>
                </a:r>
              </a:p>
              <a:p>
                <a:r>
                  <a:rPr lang="en-GB" noProof="0" dirty="0"/>
                  <a:t>Requirement of large moon (stabilization of obliquity and climate)</a:t>
                </a:r>
              </a:p>
              <a:p>
                <a:r>
                  <a:rPr lang="en-GB" dirty="0">
                    <a:solidFill>
                      <a:schemeClr val="bg1">
                        <a:lumMod val="65000"/>
                      </a:schemeClr>
                    </a:solidFill>
                  </a:rPr>
                  <a:t>Long term stability: functioning carbon-silicate and nitrogen cycles (set to 1)</a:t>
                </a:r>
              </a:p>
              <a:p>
                <a:r>
                  <a:rPr lang="en-GB" dirty="0">
                    <a:solidFill>
                      <a:schemeClr val="bg1">
                        <a:lumMod val="65000"/>
                      </a:schemeClr>
                    </a:solidFill>
                  </a:rPr>
                  <a:t>Occurrence rate of origin of life (set to 1)</a:t>
                </a:r>
              </a:p>
              <a:p>
                <a:endParaRPr lang="en-GB" noProof="0" dirty="0"/>
              </a:p>
            </p:txBody>
          </p:sp>
        </mc:Choice>
        <mc:Fallback xmlns="">
          <p:sp>
            <p:nvSpPr>
              <p:cNvPr id="3" name="Inhaltsplatzhalter 2">
                <a:extLst>
                  <a:ext uri="{FF2B5EF4-FFF2-40B4-BE49-F238E27FC236}">
                    <a16:creationId xmlns:a16="http://schemas.microsoft.com/office/drawing/2014/main" id="{286FF6D3-4259-ABC1-EFB7-818C48C5EAB3}"/>
                  </a:ext>
                </a:extLst>
              </p:cNvPr>
              <p:cNvSpPr>
                <a:spLocks noGrp="1" noRot="1" noChangeAspect="1" noMove="1" noResize="1" noEditPoints="1" noAdjustHandles="1" noChangeArrowheads="1" noChangeShapeType="1" noTextEdit="1"/>
              </p:cNvSpPr>
              <p:nvPr>
                <p:ph idx="1"/>
              </p:nvPr>
            </p:nvSpPr>
            <p:spPr>
              <a:xfrm>
                <a:off x="767443" y="1327868"/>
                <a:ext cx="10765971" cy="5530132"/>
              </a:xfrm>
              <a:blipFill>
                <a:blip r:embed="rId4"/>
                <a:stretch>
                  <a:fillRect l="-793" t="-1544"/>
                </a:stretch>
              </a:blipFill>
            </p:spPr>
            <p:txBody>
              <a:bodyPr/>
              <a:lstStyle/>
              <a:p>
                <a:r>
                  <a:rPr lang="de-DE">
                    <a:noFill/>
                  </a:rPr>
                  <a:t> </a:t>
                </a:r>
              </a:p>
            </p:txBody>
          </p:sp>
        </mc:Fallback>
      </mc:AlternateContent>
    </p:spTree>
    <p:extLst>
      <p:ext uri="{BB962C8B-B14F-4D97-AF65-F5344CB8AC3E}">
        <p14:creationId xmlns:p14="http://schemas.microsoft.com/office/powerpoint/2010/main" val="9822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28265962-C7BE-9A2D-F53D-8838308CAEFD}"/>
                  </a:ext>
                </a:extLst>
              </p:cNvPr>
              <p:cNvSpPr>
                <a:spLocks noGrp="1"/>
              </p:cNvSpPr>
              <p:nvPr>
                <p:ph type="title"/>
              </p:nvPr>
            </p:nvSpPr>
            <p:spPr>
              <a:xfrm>
                <a:off x="838200" y="231813"/>
                <a:ext cx="10515600" cy="906448"/>
              </a:xfrm>
            </p:spPr>
            <p:txBody>
              <a:bodyPr>
                <a:normAutofit/>
              </a:bodyPr>
              <a:lstStyle/>
              <a:p>
                <a:r>
                  <a:rPr lang="de-AT" dirty="0"/>
                  <a:t>Summary </a:t>
                </a:r>
                <a:r>
                  <a:rPr lang="de-AT" dirty="0" err="1"/>
                  <a:t>of</a:t>
                </a:r>
                <a:r>
                  <a:rPr lang="de-AT" dirty="0"/>
                  <a:t> </a:t>
                </a:r>
                <a14:m>
                  <m:oMath xmlns:m="http://schemas.openxmlformats.org/officeDocument/2006/math">
                    <m:sSub>
                      <m:sSubPr>
                        <m:ctrlPr>
                          <a:rPr lang="de-AT" b="0" i="1" smtClean="0">
                            <a:latin typeface="Cambria Math" panose="02040503050406030204" pitchFamily="18" charset="0"/>
                          </a:rPr>
                        </m:ctrlPr>
                      </m:sSubPr>
                      <m:e>
                        <m:r>
                          <a:rPr lang="de-AT" b="0" i="1" smtClean="0">
                            <a:latin typeface="Cambria Math" panose="02040503050406030204" pitchFamily="18" charset="0"/>
                          </a:rPr>
                          <m:t>𝜂</m:t>
                        </m:r>
                      </m:e>
                      <m:sub>
                        <m:r>
                          <a:rPr lang="de-AT" b="0" i="1" smtClean="0">
                            <a:latin typeface="Cambria Math" panose="02040503050406030204" pitchFamily="18" charset="0"/>
                          </a:rPr>
                          <m:t>𝐸𝐻</m:t>
                        </m:r>
                      </m:sub>
                    </m:sSub>
                  </m:oMath>
                </a14:m>
                <a:r>
                  <a:rPr lang="de-AT" dirty="0"/>
                  <a:t> </a:t>
                </a:r>
                <a:endParaRPr lang="de-DE" dirty="0"/>
              </a:p>
            </p:txBody>
          </p:sp>
        </mc:Choice>
        <mc:Fallback xmlns="">
          <p:sp>
            <p:nvSpPr>
              <p:cNvPr id="2" name="Titel 1">
                <a:extLst>
                  <a:ext uri="{FF2B5EF4-FFF2-40B4-BE49-F238E27FC236}">
                    <a16:creationId xmlns:a16="http://schemas.microsoft.com/office/drawing/2014/main" id="{28265962-C7BE-9A2D-F53D-8838308CAEFD}"/>
                  </a:ext>
                </a:extLst>
              </p:cNvPr>
              <p:cNvSpPr>
                <a:spLocks noGrp="1" noRot="1" noChangeAspect="1" noMove="1" noResize="1" noEditPoints="1" noAdjustHandles="1" noChangeArrowheads="1" noChangeShapeType="1" noTextEdit="1"/>
              </p:cNvSpPr>
              <p:nvPr>
                <p:ph type="title"/>
              </p:nvPr>
            </p:nvSpPr>
            <p:spPr>
              <a:xfrm>
                <a:off x="838200" y="231813"/>
                <a:ext cx="10515600" cy="906448"/>
              </a:xfrm>
              <a:blipFill>
                <a:blip r:embed="rId2"/>
                <a:stretch>
                  <a:fillRect l="-2377" t="-9396" b="-20134"/>
                </a:stretch>
              </a:blipFill>
            </p:spPr>
            <p:txBody>
              <a:bodyPr/>
              <a:lstStyle/>
              <a:p>
                <a:r>
                  <a:rPr lang="de-DE">
                    <a:noFill/>
                  </a:rPr>
                  <a:t> </a:t>
                </a:r>
              </a:p>
            </p:txBody>
          </p:sp>
        </mc:Fallback>
      </mc:AlternateContent>
      <p:pic>
        <p:nvPicPr>
          <p:cNvPr id="5" name="Inhaltsplatzhalter 4">
            <a:extLst>
              <a:ext uri="{FF2B5EF4-FFF2-40B4-BE49-F238E27FC236}">
                <a16:creationId xmlns:a16="http://schemas.microsoft.com/office/drawing/2014/main" id="{33BC4AE6-9382-879F-5874-033F52C58976}"/>
              </a:ext>
            </a:extLst>
          </p:cNvPr>
          <p:cNvPicPr>
            <a:picLocks noGrp="1" noChangeAspect="1"/>
          </p:cNvPicPr>
          <p:nvPr>
            <p:ph idx="1"/>
          </p:nvPr>
        </p:nvPicPr>
        <p:blipFill>
          <a:blip r:embed="rId3"/>
          <a:stretch>
            <a:fillRect/>
          </a:stretch>
        </p:blipFill>
        <p:spPr>
          <a:xfrm>
            <a:off x="838200" y="1491203"/>
            <a:ext cx="10515600" cy="4521707"/>
          </a:xfrm>
        </p:spPr>
      </p:pic>
      <p:cxnSp>
        <p:nvCxnSpPr>
          <p:cNvPr id="3" name="Gerade Verbindung mit Pfeil 2">
            <a:extLst>
              <a:ext uri="{FF2B5EF4-FFF2-40B4-BE49-F238E27FC236}">
                <a16:creationId xmlns:a16="http://schemas.microsoft.com/office/drawing/2014/main" id="{BE812717-2F1F-68DC-7859-6EFE6D88BC97}"/>
              </a:ext>
            </a:extLst>
          </p:cNvPr>
          <p:cNvCxnSpPr>
            <a:cxnSpLocks/>
            <a:stCxn id="4" idx="2"/>
          </p:cNvCxnSpPr>
          <p:nvPr/>
        </p:nvCxnSpPr>
        <p:spPr>
          <a:xfrm flipH="1">
            <a:off x="6879102" y="1226541"/>
            <a:ext cx="1685209" cy="12634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754AAD2-4571-41B9-6053-FC95A78F2A96}"/>
                  </a:ext>
                </a:extLst>
              </p:cNvPr>
              <p:cNvSpPr txBox="1"/>
              <p:nvPr/>
            </p:nvSpPr>
            <p:spPr>
              <a:xfrm>
                <a:off x="6809969" y="845090"/>
                <a:ext cx="3508683" cy="3814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AT" dirty="0">
                    <a:latin typeface="Tenorite" panose="00000500000000000000" pitchFamily="2" charset="0"/>
                  </a:rPr>
                  <a:t>Similar </a:t>
                </a:r>
                <a:r>
                  <a:rPr lang="de-AT" dirty="0" err="1">
                    <a:latin typeface="Tenorite" panose="00000500000000000000" pitchFamily="2" charset="0"/>
                  </a:rPr>
                  <a:t>to</a:t>
                </a:r>
                <a:r>
                  <a:rPr lang="de-AT" dirty="0">
                    <a:latin typeface="Tenorite" panose="00000500000000000000" pitchFamily="2" charset="0"/>
                  </a:rPr>
                  <a:t> </a:t>
                </a:r>
                <a14:m>
                  <m:oMath xmlns:m="http://schemas.openxmlformats.org/officeDocument/2006/math">
                    <m:sSub>
                      <m:sSubPr>
                        <m:ctrlPr>
                          <a:rPr lang="de-AT" b="0" i="1" smtClean="0">
                            <a:latin typeface="Cambria Math" panose="02040503050406030204" pitchFamily="18" charset="0"/>
                          </a:rPr>
                        </m:ctrlPr>
                      </m:sSubPr>
                      <m:e>
                        <m:r>
                          <a:rPr lang="de-AT" b="0" i="1" smtClean="0">
                            <a:latin typeface="Cambria Math" panose="02040503050406030204" pitchFamily="18" charset="0"/>
                          </a:rPr>
                          <m:t>𝜂</m:t>
                        </m:r>
                      </m:e>
                      <m:sub>
                        <m:r>
                          <a:rPr lang="de-AT" b="0" i="1" smtClean="0">
                            <a:latin typeface="Cambria Math" panose="02040503050406030204" pitchFamily="18" charset="0"/>
                          </a:rPr>
                          <m:t>⊕</m:t>
                        </m:r>
                      </m:sub>
                    </m:sSub>
                  </m:oMath>
                </a14:m>
                <a:r>
                  <a:rPr lang="de-DE" dirty="0">
                    <a:latin typeface="Tenorite" panose="00000500000000000000" pitchFamily="2" charset="0"/>
                  </a:rPr>
                  <a:t>, but </a:t>
                </a:r>
                <a:r>
                  <a:rPr lang="de-DE" dirty="0" err="1">
                    <a:latin typeface="Tenorite" panose="00000500000000000000" pitchFamily="2" charset="0"/>
                  </a:rPr>
                  <a:t>scaled</a:t>
                </a:r>
                <a:r>
                  <a:rPr lang="de-DE" dirty="0">
                    <a:latin typeface="Tenorite" panose="00000500000000000000" pitchFamily="2" charset="0"/>
                  </a:rPr>
                  <a:t> </a:t>
                </a:r>
                <a:r>
                  <a:rPr lang="de-DE" dirty="0" err="1">
                    <a:latin typeface="Tenorite" panose="00000500000000000000" pitchFamily="2" charset="0"/>
                  </a:rPr>
                  <a:t>to</a:t>
                </a:r>
                <a:r>
                  <a:rPr lang="de-DE" dirty="0">
                    <a:latin typeface="Tenorite" panose="00000500000000000000" pitchFamily="2" charset="0"/>
                  </a:rPr>
                  <a:t> HZCL</a:t>
                </a:r>
              </a:p>
            </p:txBody>
          </p:sp>
        </mc:Choice>
        <mc:Fallback xmlns="">
          <p:sp>
            <p:nvSpPr>
              <p:cNvPr id="4" name="Textfeld 3">
                <a:extLst>
                  <a:ext uri="{FF2B5EF4-FFF2-40B4-BE49-F238E27FC236}">
                    <a16:creationId xmlns:a16="http://schemas.microsoft.com/office/drawing/2014/main" id="{D754AAD2-4571-41B9-6053-FC95A78F2A96}"/>
                  </a:ext>
                </a:extLst>
              </p:cNvPr>
              <p:cNvSpPr txBox="1">
                <a:spLocks noRot="1" noChangeAspect="1" noMove="1" noResize="1" noEditPoints="1" noAdjustHandles="1" noChangeArrowheads="1" noChangeShapeType="1" noTextEdit="1"/>
              </p:cNvSpPr>
              <p:nvPr/>
            </p:nvSpPr>
            <p:spPr>
              <a:xfrm>
                <a:off x="6809969" y="845090"/>
                <a:ext cx="3508683" cy="381451"/>
              </a:xfrm>
              <a:prstGeom prst="rect">
                <a:avLst/>
              </a:prstGeom>
              <a:blipFill>
                <a:blip r:embed="rId4"/>
                <a:stretch>
                  <a:fillRect l="-1209" t="-7692" r="-518" b="-18462"/>
                </a:stretch>
              </a:blipFill>
            </p:spPr>
            <p:txBody>
              <a:bodyPr/>
              <a:lstStyle/>
              <a:p>
                <a:r>
                  <a:rPr lang="de-DE">
                    <a:noFill/>
                  </a:rPr>
                  <a:t> </a:t>
                </a:r>
              </a:p>
            </p:txBody>
          </p:sp>
        </mc:Fallback>
      </mc:AlternateContent>
    </p:spTree>
    <p:extLst>
      <p:ext uri="{BB962C8B-B14F-4D97-AF65-F5344CB8AC3E}">
        <p14:creationId xmlns:p14="http://schemas.microsoft.com/office/powerpoint/2010/main" val="3521184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FEE9E-638F-F6A7-91F8-67EB81F38AB2}"/>
              </a:ext>
            </a:extLst>
          </p:cNvPr>
          <p:cNvSpPr>
            <a:spLocks noGrp="1"/>
          </p:cNvSpPr>
          <p:nvPr>
            <p:ph type="title"/>
          </p:nvPr>
        </p:nvSpPr>
        <p:spPr/>
        <p:txBody>
          <a:bodyPr>
            <a:normAutofit fontScale="90000"/>
          </a:bodyPr>
          <a:lstStyle/>
          <a:p>
            <a:r>
              <a:rPr lang="en-US" dirty="0"/>
              <a:t>Distribution of EHs within different stellar spectral classes</a:t>
            </a:r>
            <a:endParaRPr lang="de-DE" dirty="0"/>
          </a:p>
        </p:txBody>
      </p:sp>
      <p:pic>
        <p:nvPicPr>
          <p:cNvPr id="5" name="Inhaltsplatzhalter 4">
            <a:extLst>
              <a:ext uri="{FF2B5EF4-FFF2-40B4-BE49-F238E27FC236}">
                <a16:creationId xmlns:a16="http://schemas.microsoft.com/office/drawing/2014/main" id="{92E472AC-7B01-2284-006C-7E53FBFDF608}"/>
              </a:ext>
            </a:extLst>
          </p:cNvPr>
          <p:cNvPicPr>
            <a:picLocks noGrp="1" noChangeAspect="1"/>
          </p:cNvPicPr>
          <p:nvPr>
            <p:ph idx="1"/>
          </p:nvPr>
        </p:nvPicPr>
        <p:blipFill>
          <a:blip r:embed="rId2"/>
          <a:stretch>
            <a:fillRect/>
          </a:stretch>
        </p:blipFill>
        <p:spPr>
          <a:xfrm>
            <a:off x="838200" y="1795735"/>
            <a:ext cx="10515600" cy="3912642"/>
          </a:xfrm>
        </p:spPr>
      </p:pic>
    </p:spTree>
    <p:extLst>
      <p:ext uri="{BB962C8B-B14F-4D97-AF65-F5344CB8AC3E}">
        <p14:creationId xmlns:p14="http://schemas.microsoft.com/office/powerpoint/2010/main" val="1639816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79D3B-2212-8F58-BAC3-B63AF9A6CB53}"/>
              </a:ext>
            </a:extLst>
          </p:cNvPr>
          <p:cNvSpPr>
            <a:spLocks noGrp="1"/>
          </p:cNvSpPr>
          <p:nvPr>
            <p:ph type="title"/>
          </p:nvPr>
        </p:nvSpPr>
        <p:spPr/>
        <p:txBody>
          <a:bodyPr/>
          <a:lstStyle/>
          <a:p>
            <a:r>
              <a:rPr lang="de-AT" dirty="0"/>
              <a:t>Final </a:t>
            </a:r>
            <a:r>
              <a:rPr lang="de-AT" dirty="0" err="1"/>
              <a:t>result</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624BFF6A-9D32-CC0A-477E-4280DA529DC3}"/>
                  </a:ext>
                </a:extLst>
              </p:cNvPr>
              <p:cNvSpPr>
                <a:spLocks noGrp="1"/>
              </p:cNvSpPr>
              <p:nvPr>
                <p:ph idx="1"/>
              </p:nvPr>
            </p:nvSpPr>
            <p:spPr/>
            <p:txBody>
              <a:bodyPr/>
              <a:lstStyle/>
              <a:p>
                <a:pPr marL="0" indent="0">
                  <a:buNone/>
                </a:pPr>
                <a14:m>
                  <m:oMathPara xmlns:m="http://schemas.openxmlformats.org/officeDocument/2006/math">
                    <m:oMathParaPr>
                      <m:jc m:val="left"/>
                    </m:oMathParaPr>
                    <m:oMath xmlns:m="http://schemas.openxmlformats.org/officeDocument/2006/math">
                      <m:sSub>
                        <m:sSubPr>
                          <m:ctrlPr>
                            <a:rPr lang="de-AT" sz="3200" b="0" i="1" smtClean="0">
                              <a:latin typeface="Cambria Math" panose="02040503050406030204" pitchFamily="18" charset="0"/>
                            </a:rPr>
                          </m:ctrlPr>
                        </m:sSubPr>
                        <m:e>
                          <m:r>
                            <a:rPr lang="de-AT" sz="3200" b="0" i="1" smtClean="0">
                              <a:latin typeface="Cambria Math" panose="02040503050406030204" pitchFamily="18" charset="0"/>
                            </a:rPr>
                            <m:t>𝑁</m:t>
                          </m:r>
                        </m:e>
                        <m:sub>
                          <m:r>
                            <a:rPr lang="de-AT" sz="3200" b="0" i="1" smtClean="0">
                              <a:latin typeface="Cambria Math" panose="02040503050406030204" pitchFamily="18" charset="0"/>
                            </a:rPr>
                            <m:t>𝐸𝐻</m:t>
                          </m:r>
                          <m:r>
                            <a:rPr lang="de-AT" sz="3200" b="0" i="1" smtClean="0">
                              <a:latin typeface="Cambria Math" panose="02040503050406030204" pitchFamily="18" charset="0"/>
                            </a:rPr>
                            <m:t>,10%</m:t>
                          </m:r>
                        </m:sub>
                      </m:sSub>
                      <m:r>
                        <a:rPr lang="de-AT" sz="3200" b="0" i="1" smtClean="0">
                          <a:latin typeface="Cambria Math" panose="02040503050406030204" pitchFamily="18" charset="0"/>
                        </a:rPr>
                        <m:t>≤</m:t>
                      </m:r>
                      <m:sSubSup>
                        <m:sSubSupPr>
                          <m:ctrlPr>
                            <a:rPr lang="de-AT" sz="3200" b="0" i="1" smtClean="0">
                              <a:latin typeface="Cambria Math" panose="02040503050406030204" pitchFamily="18" charset="0"/>
                            </a:rPr>
                          </m:ctrlPr>
                        </m:sSubSupPr>
                        <m:e>
                          <m:r>
                            <a:rPr lang="de-AT" sz="3200" b="0" i="1" smtClean="0">
                              <a:latin typeface="Cambria Math" panose="02040503050406030204" pitchFamily="18" charset="0"/>
                            </a:rPr>
                            <m:t>2.54</m:t>
                          </m:r>
                        </m:e>
                        <m:sub>
                          <m:r>
                            <a:rPr lang="de-AT" sz="3200" b="0" i="1" smtClean="0">
                              <a:latin typeface="Cambria Math" panose="02040503050406030204" pitchFamily="18" charset="0"/>
                            </a:rPr>
                            <m:t>−2.48</m:t>
                          </m:r>
                        </m:sub>
                        <m:sup>
                          <m:r>
                            <a:rPr lang="de-AT" sz="3200" b="0" i="1" smtClean="0">
                              <a:latin typeface="Cambria Math" panose="02040503050406030204" pitchFamily="18" charset="0"/>
                            </a:rPr>
                            <m:t>+71.64</m:t>
                          </m:r>
                        </m:sup>
                      </m:sSubSup>
                      <m:r>
                        <a:rPr lang="de-AT" sz="3200" b="0" i="1" smtClean="0">
                          <a:latin typeface="Cambria Math" panose="02040503050406030204" pitchFamily="18" charset="0"/>
                        </a:rPr>
                        <m:t>⋅</m:t>
                      </m:r>
                      <m:sSup>
                        <m:sSupPr>
                          <m:ctrlPr>
                            <a:rPr lang="de-AT" sz="3200" b="0" i="1" smtClean="0">
                              <a:latin typeface="Cambria Math" panose="02040503050406030204" pitchFamily="18" charset="0"/>
                            </a:rPr>
                          </m:ctrlPr>
                        </m:sSupPr>
                        <m:e>
                          <m:r>
                            <a:rPr lang="de-AT" sz="3200" b="0" i="1" smtClean="0">
                              <a:latin typeface="Cambria Math" panose="02040503050406030204" pitchFamily="18" charset="0"/>
                            </a:rPr>
                            <m:t>10</m:t>
                          </m:r>
                        </m:e>
                        <m:sup>
                          <m:r>
                            <a:rPr lang="de-AT" sz="3200" b="0" i="1" smtClean="0">
                              <a:latin typeface="Cambria Math" panose="02040503050406030204" pitchFamily="18" charset="0"/>
                            </a:rPr>
                            <m:t>5</m:t>
                          </m:r>
                        </m:sup>
                      </m:sSup>
                    </m:oMath>
                  </m:oMathPara>
                </a14:m>
                <a:endParaRPr lang="de-AT" sz="3200" b="0" i="1" dirty="0">
                  <a:latin typeface="Cambria Math" panose="02040503050406030204" pitchFamily="18" charset="0"/>
                </a:endParaRPr>
              </a:p>
              <a:p>
                <a:pPr marL="0" indent="0">
                  <a:buNone/>
                </a:pPr>
                <a:endParaRPr lang="de-AT" sz="3200"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de-AT" sz="3200" i="1">
                              <a:latin typeface="Cambria Math" panose="02040503050406030204" pitchFamily="18" charset="0"/>
                            </a:rPr>
                          </m:ctrlPr>
                        </m:sSubPr>
                        <m:e>
                          <m:r>
                            <a:rPr lang="de-AT" sz="3200" b="0" i="1" smtClean="0">
                              <a:latin typeface="Cambria Math" panose="02040503050406030204" pitchFamily="18" charset="0"/>
                            </a:rPr>
                            <m:t>𝑁</m:t>
                          </m:r>
                        </m:e>
                        <m:sub>
                          <m:r>
                            <a:rPr lang="de-AT" sz="3200" i="1">
                              <a:latin typeface="Cambria Math" panose="02040503050406030204" pitchFamily="18" charset="0"/>
                            </a:rPr>
                            <m:t>𝐸𝐻</m:t>
                          </m:r>
                          <m:r>
                            <a:rPr lang="de-AT" sz="3200" i="1">
                              <a:latin typeface="Cambria Math" panose="02040503050406030204" pitchFamily="18" charset="0"/>
                            </a:rPr>
                            <m:t>,1%</m:t>
                          </m:r>
                        </m:sub>
                      </m:sSub>
                      <m:r>
                        <a:rPr lang="de-AT" sz="3200" i="1">
                          <a:latin typeface="Cambria Math" panose="02040503050406030204" pitchFamily="18" charset="0"/>
                        </a:rPr>
                        <m:t>≤</m:t>
                      </m:r>
                      <m:sSubSup>
                        <m:sSubSupPr>
                          <m:ctrlPr>
                            <a:rPr lang="de-AT" sz="3200" i="1">
                              <a:latin typeface="Cambria Math" panose="02040503050406030204" pitchFamily="18" charset="0"/>
                            </a:rPr>
                          </m:ctrlPr>
                        </m:sSubSupPr>
                        <m:e>
                          <m:r>
                            <a:rPr lang="de-AT" sz="3200" b="0" i="1" smtClean="0">
                              <a:latin typeface="Cambria Math" panose="02040503050406030204" pitchFamily="18" charset="0"/>
                            </a:rPr>
                            <m:t>0.58</m:t>
                          </m:r>
                        </m:e>
                        <m:sub>
                          <m:r>
                            <a:rPr lang="de-AT" sz="3200" i="1">
                              <a:latin typeface="Cambria Math" panose="02040503050406030204" pitchFamily="18" charset="0"/>
                            </a:rPr>
                            <m:t>−</m:t>
                          </m:r>
                          <m:r>
                            <a:rPr lang="de-AT" sz="3200" b="0" i="1" smtClean="0">
                              <a:latin typeface="Cambria Math" panose="02040503050406030204" pitchFamily="18" charset="0"/>
                            </a:rPr>
                            <m:t>0.57</m:t>
                          </m:r>
                        </m:sub>
                        <m:sup>
                          <m:r>
                            <a:rPr lang="de-AT" sz="3200" i="1">
                              <a:latin typeface="Cambria Math" panose="02040503050406030204" pitchFamily="18" charset="0"/>
                            </a:rPr>
                            <m:t>+</m:t>
                          </m:r>
                          <m:r>
                            <a:rPr lang="de-AT" sz="3200" b="0" i="1" smtClean="0">
                              <a:latin typeface="Cambria Math" panose="02040503050406030204" pitchFamily="18" charset="0"/>
                            </a:rPr>
                            <m:t>27.06</m:t>
                          </m:r>
                        </m:sup>
                      </m:sSubSup>
                      <m:r>
                        <a:rPr lang="de-AT" sz="3200" b="0" i="1" smtClean="0">
                          <a:latin typeface="Cambria Math" panose="02040503050406030204" pitchFamily="18" charset="0"/>
                        </a:rPr>
                        <m:t>⋅</m:t>
                      </m:r>
                      <m:sSup>
                        <m:sSupPr>
                          <m:ctrlPr>
                            <a:rPr lang="de-AT" sz="3200" b="0" i="1" smtClean="0">
                              <a:latin typeface="Cambria Math" panose="02040503050406030204" pitchFamily="18" charset="0"/>
                            </a:rPr>
                          </m:ctrlPr>
                        </m:sSupPr>
                        <m:e>
                          <m:r>
                            <a:rPr lang="de-AT" sz="3200" b="0" i="1" smtClean="0">
                              <a:latin typeface="Cambria Math" panose="02040503050406030204" pitchFamily="18" charset="0"/>
                            </a:rPr>
                            <m:t>10</m:t>
                          </m:r>
                        </m:e>
                        <m:sup>
                          <m:r>
                            <a:rPr lang="de-AT" sz="3200" b="0" i="1" smtClean="0">
                              <a:latin typeface="Cambria Math" panose="02040503050406030204" pitchFamily="18" charset="0"/>
                            </a:rPr>
                            <m:t>5</m:t>
                          </m:r>
                        </m:sup>
                      </m:sSup>
                    </m:oMath>
                  </m:oMathPara>
                </a14:m>
                <a:endParaRPr lang="de-DE" dirty="0"/>
              </a:p>
              <a:p>
                <a:endParaRPr lang="de-DE" dirty="0"/>
              </a:p>
            </p:txBody>
          </p:sp>
        </mc:Choice>
        <mc:Fallback xmlns="">
          <p:sp>
            <p:nvSpPr>
              <p:cNvPr id="3" name="Inhaltsplatzhalter 2">
                <a:extLst>
                  <a:ext uri="{FF2B5EF4-FFF2-40B4-BE49-F238E27FC236}">
                    <a16:creationId xmlns:a16="http://schemas.microsoft.com/office/drawing/2014/main" id="{624BFF6A-9D32-CC0A-477E-4280DA529DC3}"/>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4072439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ECD74-2A9F-C313-18D5-C02984DE52A7}"/>
              </a:ext>
            </a:extLst>
          </p:cNvPr>
          <p:cNvSpPr>
            <a:spLocks noGrp="1"/>
          </p:cNvSpPr>
          <p:nvPr>
            <p:ph type="title"/>
          </p:nvPr>
        </p:nvSpPr>
        <p:spPr/>
        <p:txBody>
          <a:bodyPr/>
          <a:lstStyle/>
          <a:p>
            <a:r>
              <a:rPr lang="en-GB" noProof="0" dirty="0"/>
              <a:t>Caveats</a:t>
            </a:r>
          </a:p>
        </p:txBody>
      </p:sp>
      <p:sp>
        <p:nvSpPr>
          <p:cNvPr id="3" name="Inhaltsplatzhalter 2">
            <a:extLst>
              <a:ext uri="{FF2B5EF4-FFF2-40B4-BE49-F238E27FC236}">
                <a16:creationId xmlns:a16="http://schemas.microsoft.com/office/drawing/2014/main" id="{3ADEC1B3-F828-601E-71D9-82E71A8EF0F4}"/>
              </a:ext>
            </a:extLst>
          </p:cNvPr>
          <p:cNvSpPr>
            <a:spLocks noGrp="1"/>
          </p:cNvSpPr>
          <p:nvPr>
            <p:ph idx="1"/>
          </p:nvPr>
        </p:nvSpPr>
        <p:spPr/>
        <p:txBody>
          <a:bodyPr/>
          <a:lstStyle/>
          <a:p>
            <a:r>
              <a:rPr lang="en-GB" dirty="0"/>
              <a:t>P</a:t>
            </a:r>
            <a:r>
              <a:rPr lang="en-GB" noProof="0" dirty="0" err="1"/>
              <a:t>oint</a:t>
            </a:r>
            <a:r>
              <a:rPr lang="en-GB" noProof="0" dirty="0"/>
              <a:t> values instead of probability distributions</a:t>
            </a:r>
          </a:p>
          <a:p>
            <a:r>
              <a:rPr lang="en-GB" noProof="0" dirty="0"/>
              <a:t>“Many factors concerning the emergence and evolution of EHs cannot be scientifically quantified at present.”</a:t>
            </a:r>
          </a:p>
          <a:p>
            <a:r>
              <a:rPr lang="en-GB" noProof="0" dirty="0"/>
              <a:t>Did they overlook important factors in their study? No real problem, since goal was to find a maximum number of EHs</a:t>
            </a:r>
          </a:p>
          <a:p>
            <a:r>
              <a:rPr lang="en-GB" dirty="0"/>
              <a:t>Unlikely that their numbers underestimate EHs within the Galactic disk</a:t>
            </a:r>
            <a:endParaRPr lang="en-GB" noProof="0" dirty="0"/>
          </a:p>
          <a:p>
            <a:r>
              <a:rPr lang="en-GB" noProof="0" dirty="0"/>
              <a:t>They only consider rocky exoplanets and neglect Hycean worlds, subsurface ocean worlds, brown dwarf habitats, life on exomoons</a:t>
            </a:r>
          </a:p>
          <a:p>
            <a:r>
              <a:rPr lang="en-GB" noProof="0" dirty="0"/>
              <a:t>Restriction on present-day Milky Way (no other galaxies)</a:t>
            </a:r>
          </a:p>
          <a:p>
            <a:r>
              <a:rPr lang="en-GB" noProof="0" dirty="0"/>
              <a:t>What about long-term stability of a planetary system?</a:t>
            </a:r>
          </a:p>
        </p:txBody>
      </p:sp>
    </p:spTree>
    <p:extLst>
      <p:ext uri="{BB962C8B-B14F-4D97-AF65-F5344CB8AC3E}">
        <p14:creationId xmlns:p14="http://schemas.microsoft.com/office/powerpoint/2010/main" val="328627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D2325-934E-51DD-BC42-6DCB9A7C8BB8}"/>
              </a:ext>
            </a:extLst>
          </p:cNvPr>
          <p:cNvSpPr>
            <a:spLocks noGrp="1"/>
          </p:cNvSpPr>
          <p:nvPr>
            <p:ph type="title"/>
          </p:nvPr>
        </p:nvSpPr>
        <p:spPr/>
        <p:txBody>
          <a:bodyPr/>
          <a:lstStyle/>
          <a:p>
            <a:r>
              <a:rPr lang="en-GB" noProof="0" dirty="0"/>
              <a:t>My takeaways</a:t>
            </a:r>
          </a:p>
        </p:txBody>
      </p:sp>
      <p:sp>
        <p:nvSpPr>
          <p:cNvPr id="3" name="Inhaltsplatzhalter 2">
            <a:extLst>
              <a:ext uri="{FF2B5EF4-FFF2-40B4-BE49-F238E27FC236}">
                <a16:creationId xmlns:a16="http://schemas.microsoft.com/office/drawing/2014/main" id="{732665DE-910C-BD9D-EA80-B9362298B734}"/>
              </a:ext>
            </a:extLst>
          </p:cNvPr>
          <p:cNvSpPr>
            <a:spLocks noGrp="1"/>
          </p:cNvSpPr>
          <p:nvPr>
            <p:ph idx="1"/>
          </p:nvPr>
        </p:nvSpPr>
        <p:spPr/>
        <p:txBody>
          <a:bodyPr/>
          <a:lstStyle/>
          <a:p>
            <a:r>
              <a:rPr lang="en-GB" noProof="0" dirty="0"/>
              <a:t>Paper II provides an excellent review of factors affecting habitability (~1090 references, including A. Loeb)</a:t>
            </a:r>
          </a:p>
          <a:p>
            <a:r>
              <a:rPr lang="en-GB" noProof="0" dirty="0"/>
              <a:t>Habitable planets are rare, and Earth is precious</a:t>
            </a:r>
          </a:p>
          <a:p>
            <a:r>
              <a:rPr lang="en-GB" dirty="0"/>
              <a:t>Philosophical implication: Copernican Principle of Mediocrity is not applicable</a:t>
            </a:r>
            <a:endParaRPr lang="en-GB" noProof="0" dirty="0"/>
          </a:p>
          <a:p>
            <a:r>
              <a:rPr lang="en-GB" dirty="0"/>
              <a:t>M-dwarfs are abundant, but unattractive for EHs (XUV flux, strong flares, tidally locked) -&gt; “red sky paradox” (see sec. 7.4 for a list of arguments)</a:t>
            </a:r>
            <a:endParaRPr lang="en-GB" noProof="0" dirty="0"/>
          </a:p>
          <a:p>
            <a:r>
              <a:rPr lang="en-GB" noProof="0" dirty="0"/>
              <a:t>Glossary at the end is nice; a collection of definitions would have also been helpful (they are spread over the text)</a:t>
            </a:r>
          </a:p>
          <a:p>
            <a:r>
              <a:rPr lang="en-GB" noProof="0" dirty="0"/>
              <a:t>It was not clear if their parameters are fractions or can be larger than 1</a:t>
            </a:r>
          </a:p>
        </p:txBody>
      </p:sp>
    </p:spTree>
    <p:extLst>
      <p:ext uri="{BB962C8B-B14F-4D97-AF65-F5344CB8AC3E}">
        <p14:creationId xmlns:p14="http://schemas.microsoft.com/office/powerpoint/2010/main" val="339396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642ACA0-45E5-286A-D12D-EF8E380BCE37}"/>
              </a:ext>
            </a:extLst>
          </p:cNvPr>
          <p:cNvSpPr>
            <a:spLocks noGrp="1"/>
          </p:cNvSpPr>
          <p:nvPr>
            <p:ph type="title"/>
          </p:nvPr>
        </p:nvSpPr>
        <p:spPr/>
        <p:txBody>
          <a:bodyPr/>
          <a:lstStyle/>
          <a:p>
            <a:r>
              <a:rPr lang="en-GB" noProof="0" dirty="0"/>
              <a:t>Central claim:</a:t>
            </a:r>
          </a:p>
        </p:txBody>
      </p:sp>
      <p:sp>
        <p:nvSpPr>
          <p:cNvPr id="5" name="Textplatzhalter 4">
            <a:extLst>
              <a:ext uri="{FF2B5EF4-FFF2-40B4-BE49-F238E27FC236}">
                <a16:creationId xmlns:a16="http://schemas.microsoft.com/office/drawing/2014/main" id="{B2746B57-6B5C-D8BC-BD13-4974FC3C1979}"/>
              </a:ext>
            </a:extLst>
          </p:cNvPr>
          <p:cNvSpPr>
            <a:spLocks noGrp="1"/>
          </p:cNvSpPr>
          <p:nvPr>
            <p:ph type="body" idx="1"/>
          </p:nvPr>
        </p:nvSpPr>
        <p:spPr/>
        <p:txBody>
          <a:bodyPr>
            <a:normAutofit/>
          </a:bodyPr>
          <a:lstStyle/>
          <a:p>
            <a:r>
              <a:rPr lang="en-GB" sz="2800" noProof="0" dirty="0">
                <a:solidFill>
                  <a:schemeClr val="tx1"/>
                </a:solidFill>
              </a:rPr>
              <a:t>“Our estimate will for the first time give a quantifiable upper limit on earth-like habitats existing in the Milky Way.”</a:t>
            </a:r>
          </a:p>
        </p:txBody>
      </p:sp>
    </p:spTree>
    <p:extLst>
      <p:ext uri="{BB962C8B-B14F-4D97-AF65-F5344CB8AC3E}">
        <p14:creationId xmlns:p14="http://schemas.microsoft.com/office/powerpoint/2010/main" val="191283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6E5B2-62DE-25FD-2558-CCC337C6886D}"/>
              </a:ext>
            </a:extLst>
          </p:cNvPr>
          <p:cNvSpPr>
            <a:spLocks noGrp="1"/>
          </p:cNvSpPr>
          <p:nvPr>
            <p:ph type="title"/>
          </p:nvPr>
        </p:nvSpPr>
        <p:spPr/>
        <p:txBody>
          <a:bodyPr/>
          <a:lstStyle/>
          <a:p>
            <a:r>
              <a:rPr lang="en-GB" noProof="0" dirty="0"/>
              <a:t>How did I even find out about this paper?</a:t>
            </a:r>
          </a:p>
        </p:txBody>
      </p:sp>
      <p:sp>
        <p:nvSpPr>
          <p:cNvPr id="3" name="Inhaltsplatzhalter 2">
            <a:extLst>
              <a:ext uri="{FF2B5EF4-FFF2-40B4-BE49-F238E27FC236}">
                <a16:creationId xmlns:a16="http://schemas.microsoft.com/office/drawing/2014/main" id="{198CC635-4802-F810-B36A-4C4D4CC171D5}"/>
              </a:ext>
            </a:extLst>
          </p:cNvPr>
          <p:cNvSpPr>
            <a:spLocks noGrp="1"/>
          </p:cNvSpPr>
          <p:nvPr>
            <p:ph idx="1"/>
          </p:nvPr>
        </p:nvSpPr>
        <p:spPr/>
        <p:txBody>
          <a:bodyPr/>
          <a:lstStyle/>
          <a:p>
            <a:r>
              <a:rPr lang="en-GB" noProof="0" dirty="0"/>
              <a:t>Appeared on </a:t>
            </a:r>
            <a:r>
              <a:rPr lang="en-GB" noProof="0" dirty="0" err="1"/>
              <a:t>arXiv</a:t>
            </a:r>
            <a:r>
              <a:rPr lang="en-GB" noProof="0" dirty="0"/>
              <a:t> after publication</a:t>
            </a:r>
          </a:p>
          <a:p>
            <a:r>
              <a:rPr lang="en-GB" noProof="0" dirty="0"/>
              <a:t>Appeared in (Austrian) news (lots of advertisement!)</a:t>
            </a:r>
          </a:p>
        </p:txBody>
      </p:sp>
    </p:spTree>
    <p:extLst>
      <p:ext uri="{BB962C8B-B14F-4D97-AF65-F5344CB8AC3E}">
        <p14:creationId xmlns:p14="http://schemas.microsoft.com/office/powerpoint/2010/main" val="393525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Mond, Screenshot, Astronomisches Objekt enthält.&#10;&#10;KI-generierte Inhalte können fehlerhaft sein.">
            <a:extLst>
              <a:ext uri="{FF2B5EF4-FFF2-40B4-BE49-F238E27FC236}">
                <a16:creationId xmlns:a16="http://schemas.microsoft.com/office/drawing/2014/main" id="{A6C33D34-85EE-F23E-2ECE-ABA430DB0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28" y="0"/>
            <a:ext cx="8960821" cy="6858000"/>
          </a:xfrm>
          <a:prstGeom prst="rect">
            <a:avLst/>
          </a:prstGeom>
        </p:spPr>
      </p:pic>
      <p:pic>
        <p:nvPicPr>
          <p:cNvPr id="6" name="Grafik 5" descr="Ein Bild, das Text, Screenshot, Software, Multimedia-Software enthält.&#10;&#10;KI-generierte Inhalte können fehlerhaft sein.">
            <a:extLst>
              <a:ext uri="{FF2B5EF4-FFF2-40B4-BE49-F238E27FC236}">
                <a16:creationId xmlns:a16="http://schemas.microsoft.com/office/drawing/2014/main" id="{B3E354A3-D43C-38E1-307B-8204D3C6F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02" y="587434"/>
            <a:ext cx="11323983" cy="6308097"/>
          </a:xfrm>
          <a:prstGeom prst="rect">
            <a:avLst/>
          </a:prstGeom>
        </p:spPr>
      </p:pic>
      <p:pic>
        <p:nvPicPr>
          <p:cNvPr id="8" name="Grafik 7" descr="Ein Bild, das Text, Screenshot, Website, Webseite enthält.&#10;&#10;KI-generierte Inhalte können fehlerhaft sein.">
            <a:extLst>
              <a:ext uri="{FF2B5EF4-FFF2-40B4-BE49-F238E27FC236}">
                <a16:creationId xmlns:a16="http://schemas.microsoft.com/office/drawing/2014/main" id="{EDF29D51-92AF-3EFA-3536-EB9B2C03B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109460" cy="6858000"/>
          </a:xfrm>
          <a:prstGeom prst="rect">
            <a:avLst/>
          </a:prstGeom>
        </p:spPr>
      </p:pic>
      <p:pic>
        <p:nvPicPr>
          <p:cNvPr id="4" name="Grafik 3">
            <a:extLst>
              <a:ext uri="{FF2B5EF4-FFF2-40B4-BE49-F238E27FC236}">
                <a16:creationId xmlns:a16="http://schemas.microsoft.com/office/drawing/2014/main" id="{CC457942-81B3-7E1B-A6FC-837815657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088" y="0"/>
            <a:ext cx="6973824" cy="6858000"/>
          </a:xfrm>
          <a:prstGeom prst="rect">
            <a:avLst/>
          </a:prstGeom>
        </p:spPr>
      </p:pic>
    </p:spTree>
    <p:extLst>
      <p:ext uri="{BB962C8B-B14F-4D97-AF65-F5344CB8AC3E}">
        <p14:creationId xmlns:p14="http://schemas.microsoft.com/office/powerpoint/2010/main" val="384349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CB516196-48FE-F885-4515-EF179D5831E1}"/>
              </a:ext>
            </a:extLst>
          </p:cNvPr>
          <p:cNvPicPr>
            <a:picLocks noGrp="1" noChangeAspect="1"/>
          </p:cNvPicPr>
          <p:nvPr>
            <p:ph idx="1"/>
          </p:nvPr>
        </p:nvPicPr>
        <p:blipFill>
          <a:blip r:embed="rId2"/>
          <a:stretch>
            <a:fillRect/>
          </a:stretch>
        </p:blipFill>
        <p:spPr>
          <a:xfrm>
            <a:off x="3440853" y="-18830"/>
            <a:ext cx="5310293" cy="6876830"/>
          </a:xfrm>
          <a:prstGeom prst="rect">
            <a:avLst/>
          </a:prstGeom>
        </p:spPr>
      </p:pic>
    </p:spTree>
    <p:extLst>
      <p:ext uri="{BB962C8B-B14F-4D97-AF65-F5344CB8AC3E}">
        <p14:creationId xmlns:p14="http://schemas.microsoft.com/office/powerpoint/2010/main" val="37364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ADA98-2A86-3BC8-6CE1-C3BA2CEF1602}"/>
              </a:ext>
            </a:extLst>
          </p:cNvPr>
          <p:cNvSpPr>
            <a:spLocks noGrp="1"/>
          </p:cNvSpPr>
          <p:nvPr>
            <p:ph type="title"/>
          </p:nvPr>
        </p:nvSpPr>
        <p:spPr/>
        <p:txBody>
          <a:bodyPr/>
          <a:lstStyle/>
          <a:p>
            <a:r>
              <a:rPr lang="en-GB" noProof="0" dirty="0"/>
              <a:t>3 papers</a:t>
            </a:r>
          </a:p>
        </p:txBody>
      </p:sp>
      <p:sp>
        <p:nvSpPr>
          <p:cNvPr id="3" name="Inhaltsplatzhalter 2">
            <a:extLst>
              <a:ext uri="{FF2B5EF4-FFF2-40B4-BE49-F238E27FC236}">
                <a16:creationId xmlns:a16="http://schemas.microsoft.com/office/drawing/2014/main" id="{7B4ED5D2-49D9-68BD-4000-09C261111761}"/>
              </a:ext>
            </a:extLst>
          </p:cNvPr>
          <p:cNvSpPr>
            <a:spLocks noGrp="1"/>
          </p:cNvSpPr>
          <p:nvPr>
            <p:ph idx="1"/>
          </p:nvPr>
        </p:nvSpPr>
        <p:spPr/>
        <p:txBody>
          <a:bodyPr>
            <a:normAutofit fontScale="92500" lnSpcReduction="10000"/>
          </a:bodyPr>
          <a:lstStyle/>
          <a:p>
            <a:pPr>
              <a:buNone/>
            </a:pPr>
            <a:r>
              <a:rPr lang="en-GB" noProof="0" dirty="0">
                <a:solidFill>
                  <a:schemeClr val="bg1">
                    <a:lumMod val="50000"/>
                  </a:schemeClr>
                </a:solidFill>
              </a:rPr>
              <a:t>Commentary:</a:t>
            </a:r>
          </a:p>
          <a:p>
            <a:pPr marL="0" indent="0">
              <a:buNone/>
            </a:pPr>
            <a:r>
              <a:rPr lang="en-GB" b="1" noProof="0" dirty="0"/>
              <a:t>Preface to Eta-Earth Revisited: How Common Are Earth-like Habitats in the Galaxy?</a:t>
            </a:r>
          </a:p>
          <a:p>
            <a:pPr>
              <a:buNone/>
            </a:pPr>
            <a:r>
              <a:rPr lang="en-GB" noProof="0" dirty="0"/>
              <a:t>(Helmut Lammer &amp; Manuel Scherf)</a:t>
            </a:r>
          </a:p>
          <a:p>
            <a:pPr>
              <a:buNone/>
            </a:pPr>
            <a:endParaRPr lang="en-GB" noProof="0" dirty="0"/>
          </a:p>
          <a:p>
            <a:pPr>
              <a:buNone/>
            </a:pPr>
            <a:r>
              <a:rPr lang="en-GB" noProof="0" dirty="0">
                <a:solidFill>
                  <a:schemeClr val="bg1">
                    <a:lumMod val="50000"/>
                  </a:schemeClr>
                </a:solidFill>
              </a:rPr>
              <a:t>Hypothesis Article:</a:t>
            </a:r>
          </a:p>
          <a:p>
            <a:pPr>
              <a:buNone/>
            </a:pPr>
            <a:r>
              <a:rPr lang="en-GB" b="1" noProof="0" dirty="0"/>
              <a:t>Eta-Earth Revisited I: A Formula for Estimating the Maximum Number of Earth-Like Habitats</a:t>
            </a:r>
          </a:p>
          <a:p>
            <a:pPr>
              <a:buNone/>
            </a:pPr>
            <a:r>
              <a:rPr lang="en-GB" noProof="0" dirty="0"/>
              <a:t>(Helmut Lammer, Manuel Scherf &amp; Laurenz </a:t>
            </a:r>
            <a:r>
              <a:rPr lang="en-GB" noProof="0" dirty="0" err="1"/>
              <a:t>Sproß</a:t>
            </a:r>
            <a:r>
              <a:rPr lang="en-GB" noProof="0" dirty="0"/>
              <a:t>)</a:t>
            </a:r>
          </a:p>
          <a:p>
            <a:pPr>
              <a:buNone/>
            </a:pPr>
            <a:endParaRPr lang="en-GB" noProof="0" dirty="0"/>
          </a:p>
          <a:p>
            <a:pPr>
              <a:buNone/>
            </a:pPr>
            <a:r>
              <a:rPr lang="en-GB" noProof="0" dirty="0">
                <a:solidFill>
                  <a:schemeClr val="bg1">
                    <a:lumMod val="50000"/>
                  </a:schemeClr>
                </a:solidFill>
              </a:rPr>
              <a:t>Research Article:</a:t>
            </a:r>
          </a:p>
          <a:p>
            <a:pPr>
              <a:buNone/>
            </a:pPr>
            <a:r>
              <a:rPr lang="en-GB" b="1" noProof="0" dirty="0"/>
              <a:t>Eta-Earth Revisited II: Deriving a Maximum Number of Earth-Like Habitats in the Galactic Disk</a:t>
            </a:r>
          </a:p>
          <a:p>
            <a:pPr marL="0" indent="0">
              <a:buNone/>
            </a:pPr>
            <a:r>
              <a:rPr lang="en-GB" noProof="0" dirty="0"/>
              <a:t>(Manuel Scherf, Helmut Lammer &amp; Laurenz </a:t>
            </a:r>
            <a:r>
              <a:rPr lang="en-GB" noProof="0" dirty="0" err="1"/>
              <a:t>Sproß</a:t>
            </a:r>
            <a:r>
              <a:rPr lang="en-GB" noProof="0" dirty="0"/>
              <a:t>)</a:t>
            </a:r>
          </a:p>
          <a:p>
            <a:pPr marL="0" indent="0">
              <a:buNone/>
            </a:pPr>
            <a:endParaRPr lang="en-GB" noProof="0" dirty="0"/>
          </a:p>
        </p:txBody>
      </p:sp>
    </p:spTree>
    <p:extLst>
      <p:ext uri="{BB962C8B-B14F-4D97-AF65-F5344CB8AC3E}">
        <p14:creationId xmlns:p14="http://schemas.microsoft.com/office/powerpoint/2010/main" val="143454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93D70-A6EC-8B96-C230-0A59C679BD7F}"/>
              </a:ext>
            </a:extLst>
          </p:cNvPr>
          <p:cNvSpPr>
            <a:spLocks noGrp="1"/>
          </p:cNvSpPr>
          <p:nvPr>
            <p:ph type="title"/>
          </p:nvPr>
        </p:nvSpPr>
        <p:spPr/>
        <p:txBody>
          <a:bodyPr/>
          <a:lstStyle/>
          <a:p>
            <a:r>
              <a:rPr lang="en-GB" noProof="0" dirty="0"/>
              <a:t>Some introductory comments</a:t>
            </a:r>
          </a:p>
        </p:txBody>
      </p:sp>
      <p:sp>
        <p:nvSpPr>
          <p:cNvPr id="3" name="Inhaltsplatzhalter 2">
            <a:extLst>
              <a:ext uri="{FF2B5EF4-FFF2-40B4-BE49-F238E27FC236}">
                <a16:creationId xmlns:a16="http://schemas.microsoft.com/office/drawing/2014/main" id="{C2C5B71D-5C3E-8082-0621-0FB43EA40380}"/>
              </a:ext>
            </a:extLst>
          </p:cNvPr>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354451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907D-51CB-7C36-30D6-17EC5C422549}"/>
              </a:ext>
            </a:extLst>
          </p:cNvPr>
          <p:cNvSpPr>
            <a:spLocks noGrp="1"/>
          </p:cNvSpPr>
          <p:nvPr>
            <p:ph type="title"/>
          </p:nvPr>
        </p:nvSpPr>
        <p:spPr/>
        <p:txBody>
          <a:bodyPr/>
          <a:lstStyle/>
          <a:p>
            <a:r>
              <a:rPr lang="en-GB" noProof="0" dirty="0"/>
              <a:t>Some definitions</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C7A30D3B-00B5-A45F-85FD-65C25308E1EF}"/>
                  </a:ext>
                </a:extLst>
              </p:cNvPr>
              <p:cNvSpPr>
                <a:spLocks noGrp="1"/>
              </p:cNvSpPr>
              <p:nvPr>
                <p:ph idx="1"/>
              </p:nvPr>
            </p:nvSpPr>
            <p:spPr>
              <a:xfrm>
                <a:off x="480907" y="1396599"/>
                <a:ext cx="7520093" cy="5250690"/>
              </a:xfrm>
            </p:spPr>
            <p:txBody>
              <a:bodyPr>
                <a:normAutofit fontScale="92500" lnSpcReduction="10000"/>
              </a:bodyPr>
              <a:lstStyle/>
              <a:p>
                <a:r>
                  <a:rPr lang="en-GB" noProof="0" dirty="0"/>
                  <a:t>Habitable zone (HZ): “region around host star that allows existence of liquid water“</a:t>
                </a:r>
              </a:p>
              <a:p>
                <a:r>
                  <a:rPr lang="en-GB" noProof="0" dirty="0"/>
                  <a:t>Complex (aerobic) life: “</a:t>
                </a:r>
                <a:r>
                  <a:rPr lang="en-GB" noProof="0" dirty="0" err="1"/>
                  <a:t>millimeter</a:t>
                </a:r>
                <a:r>
                  <a:rPr lang="en-GB" noProof="0" dirty="0"/>
                  <a:t>- to meter sized carbon-based heterotrophs that are mobile and contain a blood-circulatory-like system comparable with advanced metazoans.”</a:t>
                </a:r>
              </a:p>
              <a:p>
                <a:r>
                  <a:rPr lang="en-GB" noProof="0" dirty="0"/>
                  <a:t>Earth-like habitat (EH): “A rocky exoplanet within the habitable zone of complex life (HZCL) on which Earth-like N</a:t>
                </a:r>
                <a:r>
                  <a:rPr lang="en-GB" baseline="-25000" noProof="0" dirty="0"/>
                  <a:t>2</a:t>
                </a:r>
                <a:r>
                  <a:rPr lang="en-GB" noProof="0" dirty="0"/>
                  <a:t>-O</a:t>
                </a:r>
                <a:r>
                  <a:rPr lang="en-GB" baseline="-25000" noProof="0" dirty="0"/>
                  <a:t>2</a:t>
                </a:r>
                <a:r>
                  <a:rPr lang="en-GB" noProof="0" dirty="0"/>
                  <a:t>-dominated atmospheres with minor amounts of CO</a:t>
                </a:r>
                <a:r>
                  <a:rPr lang="en-GB" baseline="-25000" noProof="0" dirty="0"/>
                  <a:t>2</a:t>
                </a:r>
                <a:r>
                  <a:rPr lang="en-GB" noProof="0" dirty="0"/>
                  <a:t> can exist.”</a:t>
                </a:r>
              </a:p>
              <a:p>
                <a:r>
                  <a:rPr lang="en-GB" noProof="0" dirty="0"/>
                  <a:t>Eta-earth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𝜂</m:t>
                        </m:r>
                      </m:e>
                      <m:sub>
                        <m:r>
                          <a:rPr lang="en-GB" b="0" i="1" noProof="0" smtClean="0">
                            <a:latin typeface="Cambria Math" panose="02040503050406030204" pitchFamily="18" charset="0"/>
                            <a:ea typeface="Cambria Math" panose="02040503050406030204" pitchFamily="18" charset="0"/>
                          </a:rPr>
                          <m:t>⨁</m:t>
                        </m:r>
                      </m:sub>
                    </m:sSub>
                  </m:oMath>
                </a14:m>
                <a:r>
                  <a:rPr lang="en-GB" noProof="0" dirty="0"/>
                  <a:t>: “mean number of rocky exoplanets per star that orbit within (some definition of) the habitable zone.”</a:t>
                </a:r>
              </a:p>
              <a:p>
                <a:pPr marL="0" indent="0">
                  <a:buNone/>
                </a:pPr>
                <a:r>
                  <a:rPr lang="en-GB" noProof="0" dirty="0"/>
                  <a:t>	current estimates: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0.01≤</m:t>
                        </m:r>
                        <m:r>
                          <a:rPr lang="en-GB" b="0" i="1" noProof="0" smtClean="0">
                            <a:latin typeface="Cambria Math" panose="02040503050406030204" pitchFamily="18" charset="0"/>
                          </a:rPr>
                          <m:t>𝜂</m:t>
                        </m:r>
                      </m:e>
                      <m:sub>
                        <m:r>
                          <a:rPr lang="en-GB" b="0" i="1" noProof="0" smtClean="0">
                            <a:latin typeface="Cambria Math" panose="02040503050406030204" pitchFamily="18" charset="0"/>
                            <a:ea typeface="Cambria Math" panose="02040503050406030204" pitchFamily="18" charset="0"/>
                          </a:rPr>
                          <m:t>⨁</m:t>
                        </m:r>
                      </m:sub>
                    </m:sSub>
                    <m:r>
                      <a:rPr lang="en-GB" b="0" i="1" noProof="0" smtClean="0">
                        <a:latin typeface="Cambria Math" panose="02040503050406030204" pitchFamily="18" charset="0"/>
                        <a:ea typeface="Cambria Math" panose="02040503050406030204" pitchFamily="18" charset="0"/>
                      </a:rPr>
                      <m:t>≤0.3</m:t>
                    </m:r>
                  </m:oMath>
                </a14:m>
                <a:endParaRPr lang="en-GB" noProof="0" dirty="0"/>
              </a:p>
              <a:p>
                <a:r>
                  <a:rPr lang="en-GB" noProof="0" dirty="0"/>
                  <a:t>Eta-EH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𝜂</m:t>
                        </m:r>
                      </m:e>
                      <m:sub>
                        <m:r>
                          <a:rPr lang="en-GB" b="0" i="1" noProof="0" smtClean="0">
                            <a:latin typeface="Cambria Math" panose="02040503050406030204" pitchFamily="18" charset="0"/>
                          </a:rPr>
                          <m:t>𝐸𝐻</m:t>
                        </m:r>
                      </m:sub>
                    </m:sSub>
                  </m:oMath>
                </a14:m>
                <a:r>
                  <a:rPr lang="en-GB" noProof="0" dirty="0"/>
                  <a:t>: mean number of EHs per star orbiting in the HZCL</a:t>
                </a:r>
              </a:p>
            </p:txBody>
          </p:sp>
        </mc:Choice>
        <mc:Fallback xmlns="">
          <p:sp>
            <p:nvSpPr>
              <p:cNvPr id="3" name="Inhaltsplatzhalter 2">
                <a:extLst>
                  <a:ext uri="{FF2B5EF4-FFF2-40B4-BE49-F238E27FC236}">
                    <a16:creationId xmlns:a16="http://schemas.microsoft.com/office/drawing/2014/main" id="{C7A30D3B-00B5-A45F-85FD-65C25308E1EF}"/>
                  </a:ext>
                </a:extLst>
              </p:cNvPr>
              <p:cNvSpPr>
                <a:spLocks noGrp="1" noRot="1" noChangeAspect="1" noMove="1" noResize="1" noEditPoints="1" noAdjustHandles="1" noChangeArrowheads="1" noChangeShapeType="1" noTextEdit="1"/>
              </p:cNvSpPr>
              <p:nvPr>
                <p:ph idx="1"/>
              </p:nvPr>
            </p:nvSpPr>
            <p:spPr>
              <a:xfrm>
                <a:off x="480907" y="1396599"/>
                <a:ext cx="7520093" cy="5250690"/>
              </a:xfrm>
              <a:blipFill>
                <a:blip r:embed="rId3"/>
                <a:stretch>
                  <a:fillRect l="-972" t="-2091" r="-648"/>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FE3428BA-D4AC-3F03-6C05-72B119C881AE}"/>
              </a:ext>
            </a:extLst>
          </p:cNvPr>
          <p:cNvPicPr>
            <a:picLocks noChangeAspect="1"/>
          </p:cNvPicPr>
          <p:nvPr/>
        </p:nvPicPr>
        <p:blipFill>
          <a:blip r:embed="rId4"/>
          <a:stretch>
            <a:fillRect/>
          </a:stretch>
        </p:blipFill>
        <p:spPr>
          <a:xfrm>
            <a:off x="8486934" y="124181"/>
            <a:ext cx="3696966" cy="3696966"/>
          </a:xfrm>
          <a:prstGeom prst="rect">
            <a:avLst/>
          </a:prstGeom>
        </p:spPr>
      </p:pic>
      <p:pic>
        <p:nvPicPr>
          <p:cNvPr id="5" name="Grafik 4">
            <a:extLst>
              <a:ext uri="{FF2B5EF4-FFF2-40B4-BE49-F238E27FC236}">
                <a16:creationId xmlns:a16="http://schemas.microsoft.com/office/drawing/2014/main" id="{65827C65-8373-8797-4B7F-D73EB2991D56}"/>
              </a:ext>
            </a:extLst>
          </p:cNvPr>
          <p:cNvPicPr>
            <a:picLocks noChangeAspect="1"/>
          </p:cNvPicPr>
          <p:nvPr/>
        </p:nvPicPr>
        <p:blipFill>
          <a:blip r:embed="rId5"/>
          <a:srcRect l="4055" r="4710"/>
          <a:stretch/>
        </p:blipFill>
        <p:spPr>
          <a:xfrm>
            <a:off x="8486934" y="3821147"/>
            <a:ext cx="3696966" cy="3041651"/>
          </a:xfrm>
          <a:prstGeom prst="rect">
            <a:avLst/>
          </a:prstGeom>
        </p:spPr>
      </p:pic>
    </p:spTree>
    <p:extLst>
      <p:ext uri="{BB962C8B-B14F-4D97-AF65-F5344CB8AC3E}">
        <p14:creationId xmlns:p14="http://schemas.microsoft.com/office/powerpoint/2010/main" val="43484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2200</Words>
  <Application>Microsoft Office PowerPoint</Application>
  <PresentationFormat>Breitbild</PresentationFormat>
  <Paragraphs>147</Paragraphs>
  <Slides>28</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Aptos</vt:lpstr>
      <vt:lpstr>Arial</vt:lpstr>
      <vt:lpstr>Cambria Math</vt:lpstr>
      <vt:lpstr>Tenorite</vt:lpstr>
      <vt:lpstr>Office</vt:lpstr>
      <vt:lpstr>Eta-Earth revisited II Deriving a Maximum Number of Earth-Like Habitats in the Galactic Disk</vt:lpstr>
      <vt:lpstr>How does this paper fit into the Journal club?</vt:lpstr>
      <vt:lpstr>Central claim:</vt:lpstr>
      <vt:lpstr>How did I even find out about this paper?</vt:lpstr>
      <vt:lpstr>PowerPoint-Präsentation</vt:lpstr>
      <vt:lpstr>PowerPoint-Präsentation</vt:lpstr>
      <vt:lpstr>3 papers</vt:lpstr>
      <vt:lpstr>Some introductory comments</vt:lpstr>
      <vt:lpstr>Some definitions</vt:lpstr>
      <vt:lpstr>Atmospheric composition (paper 1)</vt:lpstr>
      <vt:lpstr>Atmospheric composition (paper 1)</vt:lpstr>
      <vt:lpstr>Atmospheric composition (paper 1)</vt:lpstr>
      <vt:lpstr>Let‘s dive into the paper</vt:lpstr>
      <vt:lpstr>The Drake equation (1961)</vt:lpstr>
      <vt:lpstr>Key equation</vt:lpstr>
      <vt:lpstr>Number of stars N_⋆</vt:lpstr>
      <vt:lpstr>Fraction of stars, η_⋆, able to host EHs</vt:lpstr>
      <vt:lpstr>Galactic habitable zone (simplified)</vt:lpstr>
      <vt:lpstr>Stellar X-ray and XUV flux (threshold is orange)</vt:lpstr>
      <vt:lpstr>Lower limit from XUV flux</vt:lpstr>
      <vt:lpstr>Upper limit from bolometric luminosity</vt:lpstr>
      <vt:lpstr>Summary of η_⋆</vt:lpstr>
      <vt:lpstr>Occurrence rate of EHs within the HZCL η_EH</vt:lpstr>
      <vt:lpstr>Summary of η_EH </vt:lpstr>
      <vt:lpstr>Distribution of EHs within different stellar spectral classes</vt:lpstr>
      <vt:lpstr>Final result</vt:lpstr>
      <vt:lpstr>Caveats</vt:lpstr>
      <vt:lpstr>My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Karner</dc:creator>
  <cp:lastModifiedBy>Daniel Karner</cp:lastModifiedBy>
  <cp:revision>2</cp:revision>
  <dcterms:created xsi:type="dcterms:W3CDTF">2025-03-04T15:54:28Z</dcterms:created>
  <dcterms:modified xsi:type="dcterms:W3CDTF">2025-04-08T10:40:16Z</dcterms:modified>
</cp:coreProperties>
</file>