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>
        <p:scale>
          <a:sx n="42" d="100"/>
          <a:sy n="42" d="100"/>
        </p:scale>
        <p:origin x="14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91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B2AA8-4C90-44E2-94EE-A008CD8B65E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925C-B74E-4EAD-8082-6410B9586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700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3853" y="40525701"/>
            <a:ext cx="30261359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z="4000" b="1" dirty="0">
                <a:solidFill>
                  <a:schemeClr val="bg1"/>
                </a:solidFill>
                <a:latin typeface="Aril Narrow"/>
              </a:rPr>
              <a:t>ORIGINS Excellence Cluster 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| </a:t>
            </a:r>
            <a:r>
              <a:rPr lang="en-GB" sz="4000" dirty="0" err="1">
                <a:solidFill>
                  <a:schemeClr val="bg1"/>
                </a:solidFill>
                <a:latin typeface="Aril Narrow"/>
              </a:rPr>
              <a:t>Boltzmannstraße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 2 | 85748 </a:t>
            </a:r>
            <a:r>
              <a:rPr lang="en-GB" sz="4000" dirty="0" err="1">
                <a:solidFill>
                  <a:schemeClr val="bg1"/>
                </a:solidFill>
                <a:latin typeface="Aril Narrow"/>
              </a:rPr>
              <a:t>Garching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 | Germany | </a:t>
            </a:r>
            <a:r>
              <a:rPr lang="en-GB" sz="4000" b="1" dirty="0">
                <a:solidFill>
                  <a:schemeClr val="bg1"/>
                </a:solidFill>
                <a:latin typeface="Aril Narrow"/>
              </a:rPr>
              <a:t>www.origins-cluster.de</a:t>
            </a:r>
          </a:p>
          <a:p>
            <a:endParaRPr lang="en-GB" sz="20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Funded by the Deutsche </a:t>
            </a:r>
            <a:r>
              <a:rPr lang="en-GB" sz="32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Forschungsgemeinschaft</a:t>
            </a:r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 (DFG, German Research Foundation) under Germany´s Excellence Strategy – EXC 2094 – 390783311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524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13854" y="40477440"/>
            <a:ext cx="30275214" cy="23523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latin typeface="Arial Narrow" panose="020B060602020203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13854" y="28016"/>
            <a:ext cx="30275214" cy="381786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80000">
                <a:schemeClr val="bg1">
                  <a:lumMod val="96000"/>
                  <a:lumOff val="4000"/>
                </a:schemeClr>
              </a:gs>
              <a:gs pos="46000">
                <a:schemeClr val="accent1">
                  <a:lumMod val="97000"/>
                  <a:lumOff val="3000"/>
                </a:schemeClr>
              </a:gs>
              <a:gs pos="62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600" b="1" cap="small" dirty="0">
                <a:latin typeface="Arial Narrow" panose="020B0606020202030204" pitchFamily="34" charset="0"/>
              </a:rPr>
              <a:t>Science Week </a:t>
            </a:r>
            <a:r>
              <a:rPr lang="de-DE" sz="9600" b="1" dirty="0">
                <a:latin typeface="Arial Narrow" panose="020B0606020202030204" pitchFamily="34" charset="0"/>
              </a:rPr>
              <a:t>2025</a:t>
            </a:r>
          </a:p>
          <a:p>
            <a:pPr algn="ctr"/>
            <a:r>
              <a:rPr lang="de-DE" sz="4400" b="1" dirty="0">
                <a:latin typeface="Arial Narrow" panose="020B0606020202030204" pitchFamily="34" charset="0"/>
              </a:rPr>
              <a:t>01.12.-05.12.</a:t>
            </a:r>
            <a:endParaRPr lang="en-GB" sz="4400" dirty="0">
              <a:latin typeface="Arial Narrow" panose="020B060602020203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98852"/>
            <a:ext cx="2653968" cy="327619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6789" y="388563"/>
            <a:ext cx="4139184" cy="3096768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081213" y="6217920"/>
            <a:ext cx="26112787" cy="4334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095067" y="12240894"/>
            <a:ext cx="26112787" cy="2715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7709" y="40454580"/>
            <a:ext cx="30261359" cy="22780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z="4000" b="1" dirty="0">
                <a:solidFill>
                  <a:schemeClr val="bg1"/>
                </a:solidFill>
                <a:latin typeface="Aril Narrow"/>
              </a:rPr>
              <a:t>ORIGINS Excellence Cluster 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| </a:t>
            </a:r>
            <a:r>
              <a:rPr lang="en-GB" sz="4000" dirty="0" err="1">
                <a:solidFill>
                  <a:schemeClr val="bg1"/>
                </a:solidFill>
                <a:latin typeface="Aril Narrow"/>
              </a:rPr>
              <a:t>Boltzmannstraße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 2 | 85748 </a:t>
            </a:r>
            <a:r>
              <a:rPr lang="en-GB" sz="4000" dirty="0" err="1">
                <a:solidFill>
                  <a:schemeClr val="bg1"/>
                </a:solidFill>
                <a:latin typeface="Aril Narrow"/>
              </a:rPr>
              <a:t>Garching</a:t>
            </a:r>
            <a:r>
              <a:rPr lang="en-GB" sz="4000" dirty="0">
                <a:solidFill>
                  <a:schemeClr val="bg1"/>
                </a:solidFill>
                <a:latin typeface="Aril Narrow"/>
              </a:rPr>
              <a:t> | Germany | </a:t>
            </a:r>
            <a:r>
              <a:rPr lang="en-GB" sz="4000" b="1" dirty="0">
                <a:solidFill>
                  <a:schemeClr val="bg1"/>
                </a:solidFill>
                <a:latin typeface="Aril Narrow"/>
              </a:rPr>
              <a:t>www.origins-cluster.de</a:t>
            </a:r>
          </a:p>
          <a:p>
            <a:endParaRPr lang="en-GB" sz="20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Funded by the Deutsche </a:t>
            </a:r>
            <a:r>
              <a:rPr lang="en-GB" sz="32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Forschungsgemeinschaft</a:t>
            </a:r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 (DFG, German Research Foundation) under Germany´s Excellence Strategy – EXC 2094 – 390783311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2081213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sz="10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03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3"/>
          <p:cNvSpPr txBox="1">
            <a:spLocks noChangeArrowheads="1"/>
          </p:cNvSpPr>
          <p:nvPr/>
        </p:nvSpPr>
        <p:spPr bwMode="auto">
          <a:xfrm>
            <a:off x="1420812" y="4959671"/>
            <a:ext cx="22882976" cy="199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400"/>
              </a:lnSpc>
              <a:spcAft>
                <a:spcPts val="4000"/>
              </a:spcAft>
            </a:pPr>
            <a:r>
              <a:rPr lang="de-DE" sz="4400" b="1" dirty="0">
                <a:solidFill>
                  <a:schemeClr val="accent1"/>
                </a:solidFill>
                <a:latin typeface="Arial Narrow" panose="020B0606020202030204" pitchFamily="34" charset="0"/>
                <a:cs typeface="Arial Narrow" charset="0"/>
              </a:rPr>
              <a:t>Research Unit(s) / Connector(s): </a:t>
            </a:r>
            <a:r>
              <a:rPr lang="de-DE" sz="4400" b="1" dirty="0">
                <a:latin typeface="Arial Narrow" panose="020B0606020202030204" pitchFamily="34" charset="0"/>
                <a:cs typeface="Arial Narrow" charset="0"/>
              </a:rPr>
              <a:t>RU-X / CN-</a:t>
            </a:r>
            <a:r>
              <a:rPr lang="de-DE" sz="4400" b="1" dirty="0">
                <a:latin typeface="Arial Narrow" panose="020B0606020202030204" pitchFamily="34" charset="0"/>
                <a:cs typeface="Arial Narrow Bold" charset="0"/>
              </a:rPr>
              <a:t>X </a:t>
            </a:r>
            <a:r>
              <a:rPr lang="de-DE" sz="4400" dirty="0">
                <a:solidFill>
                  <a:srgbClr val="FF0000"/>
                </a:solidFill>
                <a:latin typeface="Arial Narrow" panose="020B0606020202030204" pitchFamily="34" charset="0"/>
                <a:cs typeface="Arial Narrow Bold" charset="0"/>
              </a:rPr>
              <a:t>(</a:t>
            </a:r>
            <a:r>
              <a:rPr lang="de-DE" sz="4400" dirty="0" err="1">
                <a:solidFill>
                  <a:srgbClr val="FF0000"/>
                </a:solidFill>
                <a:latin typeface="Arial Narrow" panose="020B0606020202030204" pitchFamily="34" charset="0"/>
                <a:cs typeface="Arial Narrow Bold" charset="0"/>
              </a:rPr>
              <a:t>please</a:t>
            </a:r>
            <a:r>
              <a:rPr lang="de-DE" sz="4400" dirty="0">
                <a:solidFill>
                  <a:srgbClr val="FF0000"/>
                </a:solidFill>
                <a:latin typeface="Arial Narrow" panose="020B0606020202030204" pitchFamily="34" charset="0"/>
                <a:cs typeface="Arial Narrow Bold" charset="0"/>
              </a:rPr>
              <a:t> </a:t>
            </a:r>
            <a:r>
              <a:rPr lang="de-DE" sz="4400" dirty="0" err="1">
                <a:solidFill>
                  <a:srgbClr val="FF0000"/>
                </a:solidFill>
                <a:latin typeface="Arial Narrow" panose="020B0606020202030204" pitchFamily="34" charset="0"/>
                <a:cs typeface="Arial Narrow Bold" charset="0"/>
              </a:rPr>
              <a:t>fill</a:t>
            </a:r>
            <a:r>
              <a:rPr lang="de-DE" sz="4400" dirty="0">
                <a:solidFill>
                  <a:srgbClr val="FF0000"/>
                </a:solidFill>
                <a:latin typeface="Arial Narrow" panose="020B0606020202030204" pitchFamily="34" charset="0"/>
                <a:cs typeface="Arial Narrow Bold" charset="0"/>
              </a:rPr>
              <a:t> in!) </a:t>
            </a:r>
          </a:p>
          <a:p>
            <a:pPr eaLnBrk="1" hangingPunct="1">
              <a:lnSpc>
                <a:spcPts val="2400"/>
              </a:lnSpc>
              <a:spcAft>
                <a:spcPts val="4000"/>
              </a:spcAft>
            </a:pPr>
            <a:r>
              <a:rPr lang="de-DE" sz="4400" b="1" dirty="0">
                <a:solidFill>
                  <a:schemeClr val="accent1"/>
                </a:solidFill>
                <a:latin typeface="Arial Narrow" panose="020B0606020202030204" pitchFamily="34" charset="0"/>
                <a:cs typeface="Arial Narrow" charset="0"/>
              </a:rPr>
              <a:t>Seed Money Project</a:t>
            </a:r>
            <a:r>
              <a:rPr lang="de-DE" sz="4400" b="1" dirty="0">
                <a:latin typeface="Arial Narrow" panose="020B0606020202030204" pitchFamily="34" charset="0"/>
                <a:cs typeface="Arial Narrow" charset="0"/>
              </a:rPr>
              <a:t>: 2024/02-XX</a:t>
            </a:r>
          </a:p>
          <a:p>
            <a:pPr eaLnBrk="1" hangingPunct="1">
              <a:lnSpc>
                <a:spcPts val="2400"/>
              </a:lnSpc>
            </a:pPr>
            <a:r>
              <a:rPr lang="de-DE" sz="4400" b="1" dirty="0" err="1">
                <a:solidFill>
                  <a:schemeClr val="accent1"/>
                </a:solidFill>
                <a:latin typeface="Arial Narrow" panose="020B0606020202030204" pitchFamily="34" charset="0"/>
                <a:cs typeface="Arial Narrow" charset="0"/>
              </a:rPr>
              <a:t>Principal</a:t>
            </a:r>
            <a:r>
              <a:rPr lang="de-DE" sz="4400" b="1" dirty="0">
                <a:solidFill>
                  <a:schemeClr val="accent1"/>
                </a:solidFill>
                <a:latin typeface="Arial Narrow" panose="020B0606020202030204" pitchFamily="34" charset="0"/>
                <a:cs typeface="Arial Narrow" charset="0"/>
              </a:rPr>
              <a:t> </a:t>
            </a:r>
            <a:r>
              <a:rPr lang="de-DE" sz="4400" b="1" dirty="0" err="1">
                <a:solidFill>
                  <a:schemeClr val="accent1"/>
                </a:solidFill>
                <a:latin typeface="Arial Narrow" panose="020B0606020202030204" pitchFamily="34" charset="0"/>
                <a:cs typeface="Arial Narrow" charset="0"/>
              </a:rPr>
              <a:t>Investigator</a:t>
            </a:r>
            <a:r>
              <a:rPr lang="de-DE" sz="4400" b="1" dirty="0">
                <a:latin typeface="Arial Narrow" panose="020B0606020202030204" pitchFamily="34" charset="0"/>
                <a:cs typeface="Arial Narrow" charset="0"/>
              </a:rPr>
              <a:t>: X (</a:t>
            </a:r>
            <a:r>
              <a:rPr lang="de-DE" sz="4400" b="1" dirty="0" err="1">
                <a:latin typeface="Arial Narrow" panose="020B0606020202030204" pitchFamily="34" charset="0"/>
                <a:cs typeface="Arial Narrow" charset="0"/>
              </a:rPr>
              <a:t>affiliation</a:t>
            </a:r>
            <a:r>
              <a:rPr lang="de-DE" sz="4400" b="1" dirty="0">
                <a:latin typeface="Arial Narrow" panose="020B0606020202030204" pitchFamily="34" charset="0"/>
                <a:cs typeface="Arial Narrow" charset="0"/>
              </a:rPr>
              <a:t>),  Co-Investigators: X (</a:t>
            </a:r>
            <a:r>
              <a:rPr lang="de-DE" sz="4400" b="1" dirty="0" err="1">
                <a:latin typeface="Arial Narrow" panose="020B0606020202030204" pitchFamily="34" charset="0"/>
                <a:cs typeface="Arial Narrow" charset="0"/>
              </a:rPr>
              <a:t>affiliation</a:t>
            </a:r>
            <a:r>
              <a:rPr lang="de-DE" sz="4400" b="1" dirty="0">
                <a:latin typeface="Arial Narrow" panose="020B0606020202030204" pitchFamily="34" charset="0"/>
                <a:cs typeface="Arial Narrow" charset="0"/>
              </a:rPr>
              <a:t>)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1371600" y="8559800"/>
            <a:ext cx="274780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e-DE" sz="11000" b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cs typeface="Arial Narrow" charset="0"/>
              </a:rPr>
              <a:t>Project Title (Arial Narrow, </a:t>
            </a:r>
            <a:r>
              <a:rPr lang="de-DE" sz="11000" b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cs typeface="Arial Narrow" charset="0"/>
              </a:rPr>
              <a:t>bold</a:t>
            </a:r>
            <a:r>
              <a:rPr lang="de-DE" sz="11000" b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cs typeface="Arial Narrow" charset="0"/>
              </a:rPr>
              <a:t>, ca. 110pt)</a:t>
            </a:r>
            <a:endParaRPr lang="en-US" sz="11000" b="1" dirty="0">
              <a:solidFill>
                <a:schemeClr val="accent1">
                  <a:lumMod val="50000"/>
                </a:schemeClr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1420813" y="11647488"/>
            <a:ext cx="27414537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0875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e-DE" sz="7000" b="1" dirty="0">
                <a:solidFill>
                  <a:schemeClr val="accent1"/>
                </a:solidFill>
                <a:latin typeface="Arial Narrow" charset="0"/>
                <a:cs typeface="Arial Narrow" charset="0"/>
              </a:rPr>
              <a:t>Subheadline (Arial Narrow, </a:t>
            </a:r>
            <a:r>
              <a:rPr lang="de-DE" sz="7000" b="1" dirty="0" err="1">
                <a:solidFill>
                  <a:schemeClr val="accent1"/>
                </a:solidFill>
                <a:latin typeface="Arial Narrow" charset="0"/>
                <a:cs typeface="Arial Narrow" charset="0"/>
              </a:rPr>
              <a:t>bold</a:t>
            </a:r>
            <a:r>
              <a:rPr lang="de-DE" sz="7000" b="1" dirty="0">
                <a:solidFill>
                  <a:schemeClr val="accent1"/>
                </a:solidFill>
                <a:latin typeface="Arial Narrow" charset="0"/>
                <a:cs typeface="Arial Narrow" charset="0"/>
              </a:rPr>
              <a:t>, ca. 70pt)</a:t>
            </a:r>
            <a:endParaRPr lang="en-US" sz="7000" b="1" dirty="0">
              <a:solidFill>
                <a:schemeClr val="accent1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25017413" y="5295900"/>
            <a:ext cx="3817937" cy="25304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dirty="0">
                <a:solidFill>
                  <a:srgbClr val="BFBFBF"/>
                </a:solidFill>
                <a:ea typeface="ＭＳ Ｐゴシック" pitchFamily="-111" charset="-128"/>
                <a:cs typeface="ＭＳ Ｐゴシック" pitchFamily="-111" charset="-128"/>
              </a:rPr>
              <a:t>Institute Logo</a:t>
            </a:r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7709" y="40454580"/>
            <a:ext cx="30261359" cy="2278062"/>
          </a:xfrm>
          <a:prstGeom prst="rect">
            <a:avLst/>
          </a:prstGeom>
          <a:solidFill>
            <a:srgbClr val="2E6CA5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z="4400" b="1" dirty="0">
                <a:solidFill>
                  <a:schemeClr val="bg1"/>
                </a:solidFill>
                <a:latin typeface="Arial Narrow" panose="020B0606020202030204" pitchFamily="34" charset="0"/>
              </a:rPr>
              <a:t>ORIGINS Excellence Cluster </a:t>
            </a:r>
            <a:r>
              <a:rPr lang="en-GB" sz="4400" dirty="0">
                <a:solidFill>
                  <a:schemeClr val="bg1"/>
                </a:solidFill>
                <a:latin typeface="Arial Narrow" panose="020B0606020202030204" pitchFamily="34" charset="0"/>
              </a:rPr>
              <a:t>| </a:t>
            </a:r>
            <a:r>
              <a:rPr lang="en-GB" sz="4400" dirty="0" err="1">
                <a:solidFill>
                  <a:schemeClr val="bg1"/>
                </a:solidFill>
                <a:latin typeface="Arial Narrow" panose="020B0606020202030204" pitchFamily="34" charset="0"/>
              </a:rPr>
              <a:t>Boltzmannstraße</a:t>
            </a:r>
            <a:r>
              <a:rPr lang="en-GB" sz="4400" dirty="0">
                <a:solidFill>
                  <a:schemeClr val="bg1"/>
                </a:solidFill>
                <a:latin typeface="Arial Narrow" panose="020B0606020202030204" pitchFamily="34" charset="0"/>
              </a:rPr>
              <a:t> 2 | 85748 </a:t>
            </a:r>
            <a:r>
              <a:rPr lang="en-GB" sz="4400" dirty="0" err="1">
                <a:solidFill>
                  <a:schemeClr val="bg1"/>
                </a:solidFill>
                <a:latin typeface="Arial Narrow" panose="020B0606020202030204" pitchFamily="34" charset="0"/>
              </a:rPr>
              <a:t>Garching</a:t>
            </a:r>
            <a:r>
              <a:rPr lang="en-GB" sz="4400" dirty="0">
                <a:solidFill>
                  <a:schemeClr val="bg1"/>
                </a:solidFill>
                <a:latin typeface="Arial Narrow" panose="020B0606020202030204" pitchFamily="34" charset="0"/>
              </a:rPr>
              <a:t> | Germany | </a:t>
            </a:r>
            <a:r>
              <a:rPr lang="en-GB" sz="44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www.origins-cluster.de</a:t>
            </a:r>
          </a:p>
          <a:p>
            <a:endParaRPr lang="en-GB" sz="20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Funded by the Deutsche </a:t>
            </a:r>
            <a:r>
              <a:rPr lang="en-GB" sz="32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Forschungsgemeinschaft</a:t>
            </a:r>
            <a:r>
              <a:rPr lang="en-GB" sz="3200" i="1" dirty="0">
                <a:solidFill>
                  <a:schemeClr val="bg1"/>
                </a:solidFill>
                <a:latin typeface="Arial Narrow" panose="020B0606020202030204" pitchFamily="34" charset="0"/>
              </a:rPr>
              <a:t> (DFG, German Research Foundation) under Germany´s Excellence Strategy – EXC 2094 – 390783311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420812" y="14264640"/>
            <a:ext cx="27428825" cy="24201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8274" y="40986410"/>
            <a:ext cx="1491915" cy="149191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2EB15B8-2194-6343-9B9D-217E983EAA5A}"/>
              </a:ext>
            </a:extLst>
          </p:cNvPr>
          <p:cNvSpPr txBox="1"/>
          <p:nvPr/>
        </p:nvSpPr>
        <p:spPr>
          <a:xfrm>
            <a:off x="15101455" y="2604655"/>
            <a:ext cx="184731" cy="1154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3930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enceWeek2022_PosterTemplate" id="{B9EEADE1-1C4A-453E-B9BA-9CA135F39BE3}" vid="{C804A4C6-C13B-493D-A9A6-3CBD2DF3224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3</TotalTime>
  <Words>101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Aril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M. Smith-Gicklhorn</dc:creator>
  <cp:lastModifiedBy>Alice</cp:lastModifiedBy>
  <cp:revision>5</cp:revision>
  <dcterms:created xsi:type="dcterms:W3CDTF">2022-10-14T15:27:44Z</dcterms:created>
  <dcterms:modified xsi:type="dcterms:W3CDTF">2025-09-11T13:58:22Z</dcterms:modified>
</cp:coreProperties>
</file>